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3.xml" ContentType="application/vnd.openxmlformats-officedocument.presentationml.notesSlide+xml"/>
  <Override PartName="/ppt/tags/tag10.xml" ContentType="application/vnd.openxmlformats-officedocument.presentationml.tags+xml"/>
  <Override PartName="/ppt/notesSlides/notesSlide4.xml" ContentType="application/vnd.openxmlformats-officedocument.presentationml.notesSlide+xml"/>
  <Override PartName="/ppt/tags/tag11.xml" ContentType="application/vnd.openxmlformats-officedocument.presentationml.tags+xml"/>
  <Override PartName="/ppt/notesSlides/notesSlide5.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6.xml" ContentType="application/vnd.openxmlformats-officedocument.presentationml.notesSlide+xml"/>
  <Override PartName="/ppt/tags/tag16.xml" ContentType="application/vnd.openxmlformats-officedocument.presentationml.tags+xml"/>
  <Override PartName="/ppt/notesSlides/notesSlide7.xml" ContentType="application/vnd.openxmlformats-officedocument.presentationml.notesSlide+xml"/>
  <Override PartName="/ppt/tags/tag17.xml" ContentType="application/vnd.openxmlformats-officedocument.presentationml.tags+xml"/>
  <Override PartName="/ppt/notesSlides/notesSlide8.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9.xml" ContentType="application/vnd.openxmlformats-officedocument.presentationml.notesSlide+xml"/>
  <Override PartName="/ppt/tags/tag21.xml" ContentType="application/vnd.openxmlformats-officedocument.presentationml.tags+xml"/>
  <Override PartName="/ppt/notesSlides/notesSlide10.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11.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30"/>
  </p:notesMasterIdLst>
  <p:handoutMasterIdLst>
    <p:handoutMasterId r:id="rId31"/>
  </p:handoutMasterIdLst>
  <p:sldIdLst>
    <p:sldId id="258" r:id="rId5"/>
    <p:sldId id="1377" r:id="rId6"/>
    <p:sldId id="2147483256" r:id="rId7"/>
    <p:sldId id="1265" r:id="rId8"/>
    <p:sldId id="825" r:id="rId9"/>
    <p:sldId id="2147483262" r:id="rId10"/>
    <p:sldId id="1373" r:id="rId11"/>
    <p:sldId id="1387" r:id="rId12"/>
    <p:sldId id="1384" r:id="rId13"/>
    <p:sldId id="1375" r:id="rId14"/>
    <p:sldId id="1393" r:id="rId15"/>
    <p:sldId id="1392" r:id="rId16"/>
    <p:sldId id="1376" r:id="rId17"/>
    <p:sldId id="369" r:id="rId18"/>
    <p:sldId id="1380" r:id="rId19"/>
    <p:sldId id="371" r:id="rId20"/>
    <p:sldId id="373" r:id="rId21"/>
    <p:sldId id="1389" r:id="rId22"/>
    <p:sldId id="2147483269" r:id="rId23"/>
    <p:sldId id="2147483270" r:id="rId24"/>
    <p:sldId id="2147483271" r:id="rId25"/>
    <p:sldId id="1381" r:id="rId26"/>
    <p:sldId id="2147483263" r:id="rId27"/>
    <p:sldId id="1382" r:id="rId28"/>
    <p:sldId id="2147483264" r:id="rId29"/>
  </p:sldIdLst>
  <p:sldSz cx="12192000" cy="6858000"/>
  <p:notesSz cx="6735763" cy="9866313"/>
  <p:custDataLst>
    <p:tags r:id="rId32"/>
  </p:custDataLst>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FBAE40"/>
          </p15:clr>
        </p15:guide>
        <p15:guide id="2" orient="horz" pos="2160">
          <p15:clr>
            <a:srgbClr val="A4A3A4"/>
          </p15:clr>
        </p15:guide>
      </p15:sldGuideLst>
    </p:ext>
    <p:ext uri="{2D200454-40CA-4A62-9FC3-DE9A4176ACB9}">
      <p15:notesGuideLst xmlns:p15="http://schemas.microsoft.com/office/powerpoint/2012/main">
        <p15:guide id="1" orient="horz" pos="3108">
          <p15:clr>
            <a:srgbClr val="A4A3A4"/>
          </p15:clr>
        </p15:guide>
        <p15:guide id="2" pos="212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0153A"/>
    <a:srgbClr val="016F96"/>
    <a:srgbClr val="0064C8"/>
    <a:srgbClr val="C8E6E6"/>
    <a:srgbClr val="99D6EC"/>
    <a:srgbClr val="FFBE3C"/>
    <a:srgbClr val="E1BE3C"/>
    <a:srgbClr val="A0C84D"/>
    <a:srgbClr val="B197D3"/>
    <a:srgbClr val="00286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DF18680-E054-41AD-8BC1-D1AEF772440D}">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25E5076-3810-47DD-B79F-674D7AD40C01}" styleName="濃色スタイル 1 - アクセント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濃色スタイル 1 - アクセント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濃色スタイル 1 - アクセント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濃色スタイル 1 - アクセント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濃色スタイル 1 - アクセント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濃色スタイル 2 - アクセント 5/アクセント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濃色スタイル 2 - アクセント 3/アクセント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濃色スタイル 2 - アクセント 1/アクセント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スタイル (濃色)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E8034E78-7F5D-4C2E-B375-FC64B27BC917}" styleName="スタイル (濃色)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濃色スタイル 1 - アクセント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7AC3CCA-C797-4891-BE02-D94E43425B78}" styleName="スタイル (中間)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中間スタイル 4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中間スタイル 4 - アクセント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505E3EF-67EA-436B-97B2-0124C06EBD24}" styleName="中間スタイル 4 - アクセント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22838BEF-8BB2-4498-84A7-C5851F593DF1}" styleName="中間スタイル 4 - アクセント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中間スタイル 4 - アクセント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74C1A8A3-306A-4EB7-A6B1-4F7E0EB9C5D6}" styleName="中間スタイル 3 - アクセント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A488322-F2BA-4B5B-9748-0D474271808F}" styleName="中間スタイル 3 - アクセント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EB9631B5-78F2-41C9-869B-9F39066F8104}" styleName="中間スタイル 3 - アクセント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B344D84-9AFB-497E-A393-DC336BA19D2E}" styleName="中間スタイル 3 - アクセント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中間スタイル 3 - アクセント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E25E649-3F16-4E02-A733-19D2CDBF48F0}" styleName="中間スタイル 3 - アクセント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EC20E35-A176-4012-BC5E-935CFFF8708E}" styleName="スタイル (中間)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0A1B5D5-9B99-4C35-A422-299274C87663}" styleName="中間スタイル 1 - アクセント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ABFCF23-3B69-468F-B69F-88F6DE6A72F2}" styleName="中間スタイル 1 - アクセント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E171933-4619-4E11-9A3F-F7608DF75F80}" styleName="中間スタイル 1 - アクセント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FECB4D8-DB02-4DC6-A0A2-4F2EBAE1DC90}" styleName="中間スタイル 1 - アクセント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B301B821-A1FF-4177-AEE7-76D212191A09}" styleName="中間スタイル 1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93D81CF-94F2-401A-BA57-92F5A7B2D0C5}" styleName="スタイル (中間)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E8B1032C-EA38-4F05-BA0D-38AFFFC7BED3}" styleName="淡色スタイル 3 - アクセント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BDBED569-4797-4DF1-A0F4-6AAB3CD982D8}" styleName="淡色スタイル 3 - アクセント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A111915-BE36-4E01-A7E5-04B1672EAD32}" styleName="淡色スタイル 2 - アクセント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5FD0F851-EC5A-4D38-B0AD-8093EC10F338}" styleName="淡色スタイル 1 - アクセント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495" autoAdjust="0"/>
    <p:restoredTop sz="94660"/>
  </p:normalViewPr>
  <p:slideViewPr>
    <p:cSldViewPr>
      <p:cViewPr>
        <p:scale>
          <a:sx n="152" d="100"/>
          <a:sy n="152" d="100"/>
        </p:scale>
        <p:origin x="2070" y="132"/>
      </p:cViewPr>
      <p:guideLst>
        <p:guide pos="3840"/>
        <p:guide orient="horz" pos="2160"/>
      </p:guideLst>
    </p:cSldViewPr>
  </p:slideViewPr>
  <p:notesTextViewPr>
    <p:cViewPr>
      <p:scale>
        <a:sx n="1" d="1"/>
        <a:sy n="1" d="1"/>
      </p:scale>
      <p:origin x="0" y="0"/>
    </p:cViewPr>
  </p:notesTextViewPr>
  <p:notesViewPr>
    <p:cSldViewPr>
      <p:cViewPr>
        <p:scale>
          <a:sx n="1" d="2"/>
          <a:sy n="1" d="2"/>
        </p:scale>
        <p:origin x="0" y="0"/>
      </p:cViewPr>
      <p:guideLst>
        <p:guide orient="horz" pos="3108"/>
        <p:guide pos="2122"/>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gs" Target="tags/tag1.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o, Chinatsu" userId="b3dc23f6-2767-47a9-8406-b49dcc99be4f" providerId="ADAL" clId="{EA0F02E0-D406-409F-A7A1-4651D18B146B}"/>
    <pc:docChg chg="undo custSel addSld delSld modSld sldOrd">
      <pc:chgData name="Kato, Chinatsu" userId="b3dc23f6-2767-47a9-8406-b49dcc99be4f" providerId="ADAL" clId="{EA0F02E0-D406-409F-A7A1-4651D18B146B}" dt="2024-11-28T01:59:42.019" v="450" actId="20577"/>
      <pc:docMkLst>
        <pc:docMk/>
      </pc:docMkLst>
      <pc:sldChg chg="modSp add mod">
        <pc:chgData name="Kato, Chinatsu" userId="b3dc23f6-2767-47a9-8406-b49dcc99be4f" providerId="ADAL" clId="{EA0F02E0-D406-409F-A7A1-4651D18B146B}" dt="2024-11-27T18:10:14.117" v="71" actId="207"/>
        <pc:sldMkLst>
          <pc:docMk/>
          <pc:sldMk cId="764456168" sldId="369"/>
        </pc:sldMkLst>
        <pc:spChg chg="mod">
          <ac:chgData name="Kato, Chinatsu" userId="b3dc23f6-2767-47a9-8406-b49dcc99be4f" providerId="ADAL" clId="{EA0F02E0-D406-409F-A7A1-4651D18B146B}" dt="2024-11-27T18:07:05.631" v="50" actId="207"/>
          <ac:spMkLst>
            <pc:docMk/>
            <pc:sldMk cId="764456168" sldId="369"/>
            <ac:spMk id="6" creationId="{00000000-0000-0000-0000-000000000000}"/>
          </ac:spMkLst>
        </pc:spChg>
        <pc:spChg chg="mod">
          <ac:chgData name="Kato, Chinatsu" userId="b3dc23f6-2767-47a9-8406-b49dcc99be4f" providerId="ADAL" clId="{EA0F02E0-D406-409F-A7A1-4651D18B146B}" dt="2024-11-27T18:10:14.117" v="71" actId="207"/>
          <ac:spMkLst>
            <pc:docMk/>
            <pc:sldMk cId="764456168" sldId="369"/>
            <ac:spMk id="16" creationId="{111715D8-7915-3D25-4435-42D3AB9AA936}"/>
          </ac:spMkLst>
        </pc:spChg>
        <pc:spChg chg="mod">
          <ac:chgData name="Kato, Chinatsu" userId="b3dc23f6-2767-47a9-8406-b49dcc99be4f" providerId="ADAL" clId="{EA0F02E0-D406-409F-A7A1-4651D18B146B}" dt="2024-11-27T18:07:11.417" v="51" actId="207"/>
          <ac:spMkLst>
            <pc:docMk/>
            <pc:sldMk cId="764456168" sldId="369"/>
            <ac:spMk id="27" creationId="{00000000-0000-0000-0000-000000000000}"/>
          </ac:spMkLst>
        </pc:spChg>
      </pc:sldChg>
      <pc:sldChg chg="addSp modSp add mod">
        <pc:chgData name="Kato, Chinatsu" userId="b3dc23f6-2767-47a9-8406-b49dcc99be4f" providerId="ADAL" clId="{EA0F02E0-D406-409F-A7A1-4651D18B146B}" dt="2024-11-28T01:55:26.171" v="369" actId="20577"/>
        <pc:sldMkLst>
          <pc:docMk/>
          <pc:sldMk cId="1004100230" sldId="371"/>
        </pc:sldMkLst>
        <pc:spChg chg="add mod">
          <ac:chgData name="Kato, Chinatsu" userId="b3dc23f6-2767-47a9-8406-b49dcc99be4f" providerId="ADAL" clId="{EA0F02E0-D406-409F-A7A1-4651D18B146B}" dt="2024-11-28T01:55:26.171" v="369" actId="20577"/>
          <ac:spMkLst>
            <pc:docMk/>
            <pc:sldMk cId="1004100230" sldId="371"/>
            <ac:spMk id="3" creationId="{4B8C1097-A226-4B14-1D50-DDBD6D38674F}"/>
          </ac:spMkLst>
        </pc:spChg>
      </pc:sldChg>
      <pc:sldChg chg="modSp add mod">
        <pc:chgData name="Kato, Chinatsu" userId="b3dc23f6-2767-47a9-8406-b49dcc99be4f" providerId="ADAL" clId="{EA0F02E0-D406-409F-A7A1-4651D18B146B}" dt="2024-11-27T18:10:00.793" v="70" actId="207"/>
        <pc:sldMkLst>
          <pc:docMk/>
          <pc:sldMk cId="307725518" sldId="373"/>
        </pc:sldMkLst>
        <pc:spChg chg="mod">
          <ac:chgData name="Kato, Chinatsu" userId="b3dc23f6-2767-47a9-8406-b49dcc99be4f" providerId="ADAL" clId="{EA0F02E0-D406-409F-A7A1-4651D18B146B}" dt="2024-11-27T18:08:04.832" v="60" actId="207"/>
          <ac:spMkLst>
            <pc:docMk/>
            <pc:sldMk cId="307725518" sldId="373"/>
            <ac:spMk id="6" creationId="{00000000-0000-0000-0000-000000000000}"/>
          </ac:spMkLst>
        </pc:spChg>
        <pc:spChg chg="mod">
          <ac:chgData name="Kato, Chinatsu" userId="b3dc23f6-2767-47a9-8406-b49dcc99be4f" providerId="ADAL" clId="{EA0F02E0-D406-409F-A7A1-4651D18B146B}" dt="2024-11-27T18:10:00.793" v="70" actId="207"/>
          <ac:spMkLst>
            <pc:docMk/>
            <pc:sldMk cId="307725518" sldId="373"/>
            <ac:spMk id="13" creationId="{A6D2F0DE-5F81-8E43-2465-D9C71874C32D}"/>
          </ac:spMkLst>
        </pc:spChg>
        <pc:spChg chg="mod">
          <ac:chgData name="Kato, Chinatsu" userId="b3dc23f6-2767-47a9-8406-b49dcc99be4f" providerId="ADAL" clId="{EA0F02E0-D406-409F-A7A1-4651D18B146B}" dt="2024-11-27T18:08:08.482" v="61" actId="207"/>
          <ac:spMkLst>
            <pc:docMk/>
            <pc:sldMk cId="307725518" sldId="373"/>
            <ac:spMk id="19" creationId="{DC4203BE-2FA0-43C7-AB10-D61136B37EDB}"/>
          </ac:spMkLst>
        </pc:spChg>
        <pc:spChg chg="mod">
          <ac:chgData name="Kato, Chinatsu" userId="b3dc23f6-2767-47a9-8406-b49dcc99be4f" providerId="ADAL" clId="{EA0F02E0-D406-409F-A7A1-4651D18B146B}" dt="2024-11-27T18:08:16.082" v="63" actId="207"/>
          <ac:spMkLst>
            <pc:docMk/>
            <pc:sldMk cId="307725518" sldId="373"/>
            <ac:spMk id="21" creationId="{7B6A4595-333C-01C1-2C7C-94CEE751E52E}"/>
          </ac:spMkLst>
        </pc:spChg>
        <pc:spChg chg="mod">
          <ac:chgData name="Kato, Chinatsu" userId="b3dc23f6-2767-47a9-8406-b49dcc99be4f" providerId="ADAL" clId="{EA0F02E0-D406-409F-A7A1-4651D18B146B}" dt="2024-11-27T18:08:12.071" v="62" actId="207"/>
          <ac:spMkLst>
            <pc:docMk/>
            <pc:sldMk cId="307725518" sldId="373"/>
            <ac:spMk id="27" creationId="{00000000-0000-0000-0000-000000000000}"/>
          </ac:spMkLst>
        </pc:spChg>
      </pc:sldChg>
      <pc:sldChg chg="modSp add">
        <pc:chgData name="Kato, Chinatsu" userId="b3dc23f6-2767-47a9-8406-b49dcc99be4f" providerId="ADAL" clId="{EA0F02E0-D406-409F-A7A1-4651D18B146B}" dt="2024-11-27T18:03:31.054" v="26" actId="207"/>
        <pc:sldMkLst>
          <pc:docMk/>
          <pc:sldMk cId="4042250260" sldId="825"/>
        </pc:sldMkLst>
        <pc:spChg chg="mod">
          <ac:chgData name="Kato, Chinatsu" userId="b3dc23f6-2767-47a9-8406-b49dcc99be4f" providerId="ADAL" clId="{EA0F02E0-D406-409F-A7A1-4651D18B146B}" dt="2024-11-27T18:03:31.054" v="26" actId="207"/>
          <ac:spMkLst>
            <pc:docMk/>
            <pc:sldMk cId="4042250260" sldId="825"/>
            <ac:spMk id="12" creationId="{9C3C5DCF-36D3-451A-3725-3550B859FA30}"/>
          </ac:spMkLst>
        </pc:spChg>
      </pc:sldChg>
      <pc:sldChg chg="modSp add mod">
        <pc:chgData name="Kato, Chinatsu" userId="b3dc23f6-2767-47a9-8406-b49dcc99be4f" providerId="ADAL" clId="{EA0F02E0-D406-409F-A7A1-4651D18B146B}" dt="2024-11-27T18:18:09.337" v="325" actId="207"/>
        <pc:sldMkLst>
          <pc:docMk/>
          <pc:sldMk cId="1851790301" sldId="1265"/>
        </pc:sldMkLst>
        <pc:spChg chg="mod">
          <ac:chgData name="Kato, Chinatsu" userId="b3dc23f6-2767-47a9-8406-b49dcc99be4f" providerId="ADAL" clId="{EA0F02E0-D406-409F-A7A1-4651D18B146B}" dt="2024-11-27T18:18:09.337" v="325" actId="207"/>
          <ac:spMkLst>
            <pc:docMk/>
            <pc:sldMk cId="1851790301" sldId="1265"/>
            <ac:spMk id="77" creationId="{00000000-0000-0000-0000-000000000000}"/>
          </ac:spMkLst>
        </pc:spChg>
      </pc:sldChg>
      <pc:sldChg chg="add">
        <pc:chgData name="Kato, Chinatsu" userId="b3dc23f6-2767-47a9-8406-b49dcc99be4f" providerId="ADAL" clId="{EA0F02E0-D406-409F-A7A1-4651D18B146B}" dt="2024-11-27T17:58:23.182" v="9"/>
        <pc:sldMkLst>
          <pc:docMk/>
          <pc:sldMk cId="4278056456" sldId="1373"/>
        </pc:sldMkLst>
      </pc:sldChg>
      <pc:sldChg chg="add">
        <pc:chgData name="Kato, Chinatsu" userId="b3dc23f6-2767-47a9-8406-b49dcc99be4f" providerId="ADAL" clId="{EA0F02E0-D406-409F-A7A1-4651D18B146B}" dt="2024-11-27T17:58:23.182" v="9"/>
        <pc:sldMkLst>
          <pc:docMk/>
          <pc:sldMk cId="3652330474" sldId="1375"/>
        </pc:sldMkLst>
      </pc:sldChg>
      <pc:sldChg chg="add">
        <pc:chgData name="Kato, Chinatsu" userId="b3dc23f6-2767-47a9-8406-b49dcc99be4f" providerId="ADAL" clId="{EA0F02E0-D406-409F-A7A1-4651D18B146B}" dt="2024-11-27T17:58:23.182" v="9"/>
        <pc:sldMkLst>
          <pc:docMk/>
          <pc:sldMk cId="4085918854" sldId="1376"/>
        </pc:sldMkLst>
      </pc:sldChg>
      <pc:sldChg chg="modSp add">
        <pc:chgData name="Kato, Chinatsu" userId="b3dc23f6-2767-47a9-8406-b49dcc99be4f" providerId="ADAL" clId="{EA0F02E0-D406-409F-A7A1-4651D18B146B}" dt="2024-11-27T18:03:13.489" v="25" actId="207"/>
        <pc:sldMkLst>
          <pc:docMk/>
          <pc:sldMk cId="918466400" sldId="1377"/>
        </pc:sldMkLst>
        <pc:spChg chg="mod">
          <ac:chgData name="Kato, Chinatsu" userId="b3dc23f6-2767-47a9-8406-b49dcc99be4f" providerId="ADAL" clId="{EA0F02E0-D406-409F-A7A1-4651D18B146B}" dt="2024-11-27T18:03:13.489" v="25" actId="207"/>
          <ac:spMkLst>
            <pc:docMk/>
            <pc:sldMk cId="918466400" sldId="1377"/>
            <ac:spMk id="11" creationId="{D0162912-FEFA-1357-6787-41CA90E65BB5}"/>
          </ac:spMkLst>
        </pc:spChg>
      </pc:sldChg>
      <pc:sldChg chg="add del">
        <pc:chgData name="Kato, Chinatsu" userId="b3dc23f6-2767-47a9-8406-b49dcc99be4f" providerId="ADAL" clId="{EA0F02E0-D406-409F-A7A1-4651D18B146B}" dt="2024-11-27T18:00:49.807" v="20" actId="47"/>
        <pc:sldMkLst>
          <pc:docMk/>
          <pc:sldMk cId="141305679" sldId="1378"/>
        </pc:sldMkLst>
      </pc:sldChg>
      <pc:sldChg chg="modSp add mod">
        <pc:chgData name="Kato, Chinatsu" userId="b3dc23f6-2767-47a9-8406-b49dcc99be4f" providerId="ADAL" clId="{EA0F02E0-D406-409F-A7A1-4651D18B146B}" dt="2024-11-27T18:10:20.717" v="72" actId="207"/>
        <pc:sldMkLst>
          <pc:docMk/>
          <pc:sldMk cId="4074518992" sldId="1380"/>
        </pc:sldMkLst>
        <pc:spChg chg="mod">
          <ac:chgData name="Kato, Chinatsu" userId="b3dc23f6-2767-47a9-8406-b49dcc99be4f" providerId="ADAL" clId="{EA0F02E0-D406-409F-A7A1-4651D18B146B}" dt="2024-11-27T18:07:34.431" v="54" actId="207"/>
          <ac:spMkLst>
            <pc:docMk/>
            <pc:sldMk cId="4074518992" sldId="1380"/>
            <ac:spMk id="6" creationId="{00000000-0000-0000-0000-000000000000}"/>
          </ac:spMkLst>
        </pc:spChg>
        <pc:spChg chg="mod">
          <ac:chgData name="Kato, Chinatsu" userId="b3dc23f6-2767-47a9-8406-b49dcc99be4f" providerId="ADAL" clId="{EA0F02E0-D406-409F-A7A1-4651D18B146B}" dt="2024-11-27T18:10:20.717" v="72" actId="207"/>
          <ac:spMkLst>
            <pc:docMk/>
            <pc:sldMk cId="4074518992" sldId="1380"/>
            <ac:spMk id="12" creationId="{1EFF3A28-4CEE-B42A-3E92-4BBF1171709F}"/>
          </ac:spMkLst>
        </pc:spChg>
        <pc:spChg chg="mod">
          <ac:chgData name="Kato, Chinatsu" userId="b3dc23f6-2767-47a9-8406-b49dcc99be4f" providerId="ADAL" clId="{EA0F02E0-D406-409F-A7A1-4651D18B146B}" dt="2024-11-27T18:07:37.372" v="55" actId="207"/>
          <ac:spMkLst>
            <pc:docMk/>
            <pc:sldMk cId="4074518992" sldId="1380"/>
            <ac:spMk id="19" creationId="{DC4203BE-2FA0-43C7-AB10-D61136B37EDB}"/>
          </ac:spMkLst>
        </pc:spChg>
        <pc:spChg chg="mod">
          <ac:chgData name="Kato, Chinatsu" userId="b3dc23f6-2767-47a9-8406-b49dcc99be4f" providerId="ADAL" clId="{EA0F02E0-D406-409F-A7A1-4651D18B146B}" dt="2024-11-27T18:07:45.938" v="57" actId="207"/>
          <ac:spMkLst>
            <pc:docMk/>
            <pc:sldMk cId="4074518992" sldId="1380"/>
            <ac:spMk id="22" creationId="{676C3F25-F033-40AB-8009-F0AE91E966AF}"/>
          </ac:spMkLst>
        </pc:spChg>
        <pc:spChg chg="mod">
          <ac:chgData name="Kato, Chinatsu" userId="b3dc23f6-2767-47a9-8406-b49dcc99be4f" providerId="ADAL" clId="{EA0F02E0-D406-409F-A7A1-4651D18B146B}" dt="2024-11-27T18:07:41.276" v="56" actId="207"/>
          <ac:spMkLst>
            <pc:docMk/>
            <pc:sldMk cId="4074518992" sldId="1380"/>
            <ac:spMk id="27" creationId="{00000000-0000-0000-0000-000000000000}"/>
          </ac:spMkLst>
        </pc:spChg>
      </pc:sldChg>
      <pc:sldChg chg="modSp add mod">
        <pc:chgData name="Kato, Chinatsu" userId="b3dc23f6-2767-47a9-8406-b49dcc99be4f" providerId="ADAL" clId="{EA0F02E0-D406-409F-A7A1-4651D18B146B}" dt="2024-11-27T18:17:25.018" v="321" actId="207"/>
        <pc:sldMkLst>
          <pc:docMk/>
          <pc:sldMk cId="1360510359" sldId="1381"/>
        </pc:sldMkLst>
        <pc:spChg chg="mod">
          <ac:chgData name="Kato, Chinatsu" userId="b3dc23f6-2767-47a9-8406-b49dcc99be4f" providerId="ADAL" clId="{EA0F02E0-D406-409F-A7A1-4651D18B146B}" dt="2024-11-27T18:17:03.701" v="317" actId="208"/>
          <ac:spMkLst>
            <pc:docMk/>
            <pc:sldMk cId="1360510359" sldId="1381"/>
            <ac:spMk id="3" creationId="{17DB5574-C687-45C0-9BB0-05D7ED63D023}"/>
          </ac:spMkLst>
        </pc:spChg>
        <pc:spChg chg="mod">
          <ac:chgData name="Kato, Chinatsu" userId="b3dc23f6-2767-47a9-8406-b49dcc99be4f" providerId="ADAL" clId="{EA0F02E0-D406-409F-A7A1-4651D18B146B}" dt="2024-11-27T18:17:25.018" v="321" actId="207"/>
          <ac:spMkLst>
            <pc:docMk/>
            <pc:sldMk cId="1360510359" sldId="1381"/>
            <ac:spMk id="32" creationId="{FBE9829B-3CF5-4ABA-A79B-B51156EC6EE8}"/>
          </ac:spMkLst>
        </pc:spChg>
      </pc:sldChg>
      <pc:sldChg chg="modSp add mod">
        <pc:chgData name="Kato, Chinatsu" userId="b3dc23f6-2767-47a9-8406-b49dcc99be4f" providerId="ADAL" clId="{EA0F02E0-D406-409F-A7A1-4651D18B146B}" dt="2024-11-28T01:56:37.627" v="443" actId="1035"/>
        <pc:sldMkLst>
          <pc:docMk/>
          <pc:sldMk cId="1435657536" sldId="1382"/>
        </pc:sldMkLst>
        <pc:spChg chg="mod">
          <ac:chgData name="Kato, Chinatsu" userId="b3dc23f6-2767-47a9-8406-b49dcc99be4f" providerId="ADAL" clId="{EA0F02E0-D406-409F-A7A1-4651D18B146B}" dt="2024-11-28T01:56:37.627" v="443" actId="1035"/>
          <ac:spMkLst>
            <pc:docMk/>
            <pc:sldMk cId="1435657536" sldId="1382"/>
            <ac:spMk id="32" creationId="{721139EB-2F9E-4F7A-8A08-2897AA83764A}"/>
          </ac:spMkLst>
        </pc:spChg>
        <pc:spChg chg="mod">
          <ac:chgData name="Kato, Chinatsu" userId="b3dc23f6-2767-47a9-8406-b49dcc99be4f" providerId="ADAL" clId="{EA0F02E0-D406-409F-A7A1-4651D18B146B}" dt="2024-11-27T18:16:06.890" v="310" actId="207"/>
          <ac:spMkLst>
            <pc:docMk/>
            <pc:sldMk cId="1435657536" sldId="1382"/>
            <ac:spMk id="56" creationId="{958C9FE0-177D-464C-8DFD-DEACB92D4373}"/>
          </ac:spMkLst>
        </pc:spChg>
        <pc:spChg chg="mod">
          <ac:chgData name="Kato, Chinatsu" userId="b3dc23f6-2767-47a9-8406-b49dcc99be4f" providerId="ADAL" clId="{EA0F02E0-D406-409F-A7A1-4651D18B146B}" dt="2024-11-27T18:16:23.739" v="314" actId="122"/>
          <ac:spMkLst>
            <pc:docMk/>
            <pc:sldMk cId="1435657536" sldId="1382"/>
            <ac:spMk id="61" creationId="{21CBC7D0-BB63-4CA1-B76C-AA674C90D647}"/>
          </ac:spMkLst>
        </pc:spChg>
      </pc:sldChg>
      <pc:sldChg chg="delSp modSp add mod">
        <pc:chgData name="Kato, Chinatsu" userId="b3dc23f6-2767-47a9-8406-b49dcc99be4f" providerId="ADAL" clId="{EA0F02E0-D406-409F-A7A1-4651D18B146B}" dt="2024-11-28T01:59:09.856" v="449" actId="478"/>
        <pc:sldMkLst>
          <pc:docMk/>
          <pc:sldMk cId="3098972374" sldId="1384"/>
        </pc:sldMkLst>
        <pc:spChg chg="del mod">
          <ac:chgData name="Kato, Chinatsu" userId="b3dc23f6-2767-47a9-8406-b49dcc99be4f" providerId="ADAL" clId="{EA0F02E0-D406-409F-A7A1-4651D18B146B}" dt="2024-11-28T01:59:04.315" v="447"/>
          <ac:spMkLst>
            <pc:docMk/>
            <pc:sldMk cId="3098972374" sldId="1384"/>
            <ac:spMk id="354" creationId="{77652923-5CD3-4824-B7AF-43ACF71B15D5}"/>
          </ac:spMkLst>
        </pc:spChg>
        <pc:spChg chg="del">
          <ac:chgData name="Kato, Chinatsu" userId="b3dc23f6-2767-47a9-8406-b49dcc99be4f" providerId="ADAL" clId="{EA0F02E0-D406-409F-A7A1-4651D18B146B}" dt="2024-11-28T01:59:09.856" v="449" actId="478"/>
          <ac:spMkLst>
            <pc:docMk/>
            <pc:sldMk cId="3098972374" sldId="1384"/>
            <ac:spMk id="355" creationId="{A3226BCE-4236-4264-9B65-89D5B995026F}"/>
          </ac:spMkLst>
        </pc:spChg>
        <pc:spChg chg="del">
          <ac:chgData name="Kato, Chinatsu" userId="b3dc23f6-2767-47a9-8406-b49dcc99be4f" providerId="ADAL" clId="{EA0F02E0-D406-409F-A7A1-4651D18B146B}" dt="2024-11-28T01:59:06.843" v="448" actId="478"/>
          <ac:spMkLst>
            <pc:docMk/>
            <pc:sldMk cId="3098972374" sldId="1384"/>
            <ac:spMk id="356" creationId="{082BB1C5-172B-47E1-A8D7-50C8E7039391}"/>
          </ac:spMkLst>
        </pc:spChg>
        <pc:picChg chg="del">
          <ac:chgData name="Kato, Chinatsu" userId="b3dc23f6-2767-47a9-8406-b49dcc99be4f" providerId="ADAL" clId="{EA0F02E0-D406-409F-A7A1-4651D18B146B}" dt="2024-11-28T01:59:04.312" v="445" actId="478"/>
          <ac:picMkLst>
            <pc:docMk/>
            <pc:sldMk cId="3098972374" sldId="1384"/>
            <ac:picMk id="6" creationId="{18D782F2-D723-4290-88FD-651B26659AA2}"/>
          </ac:picMkLst>
        </pc:picChg>
      </pc:sldChg>
      <pc:sldChg chg="add">
        <pc:chgData name="Kato, Chinatsu" userId="b3dc23f6-2767-47a9-8406-b49dcc99be4f" providerId="ADAL" clId="{EA0F02E0-D406-409F-A7A1-4651D18B146B}" dt="2024-11-27T17:58:23.182" v="9"/>
        <pc:sldMkLst>
          <pc:docMk/>
          <pc:sldMk cId="1860503600" sldId="1387"/>
        </pc:sldMkLst>
      </pc:sldChg>
      <pc:sldChg chg="modSp add mod">
        <pc:chgData name="Kato, Chinatsu" userId="b3dc23f6-2767-47a9-8406-b49dcc99be4f" providerId="ADAL" clId="{EA0F02E0-D406-409F-A7A1-4651D18B146B}" dt="2024-11-27T18:10:32.348" v="73" actId="207"/>
        <pc:sldMkLst>
          <pc:docMk/>
          <pc:sldMk cId="2009814813" sldId="1389"/>
        </pc:sldMkLst>
        <pc:spChg chg="mod">
          <ac:chgData name="Kato, Chinatsu" userId="b3dc23f6-2767-47a9-8406-b49dcc99be4f" providerId="ADAL" clId="{EA0F02E0-D406-409F-A7A1-4651D18B146B}" dt="2024-11-27T18:10:32.348" v="73" actId="207"/>
          <ac:spMkLst>
            <pc:docMk/>
            <pc:sldMk cId="2009814813" sldId="1389"/>
            <ac:spMk id="17" creationId="{CE53844F-620F-E7CC-27E2-177BBD6DE143}"/>
          </ac:spMkLst>
        </pc:spChg>
        <pc:spChg chg="mod">
          <ac:chgData name="Kato, Chinatsu" userId="b3dc23f6-2767-47a9-8406-b49dcc99be4f" providerId="ADAL" clId="{EA0F02E0-D406-409F-A7A1-4651D18B146B}" dt="2024-11-27T18:08:31.977" v="66" actId="207"/>
          <ac:spMkLst>
            <pc:docMk/>
            <pc:sldMk cId="2009814813" sldId="1389"/>
            <ac:spMk id="21" creationId="{74973B43-6881-38B3-DA23-E56CAD135553}"/>
          </ac:spMkLst>
        </pc:spChg>
        <pc:spChg chg="mod">
          <ac:chgData name="Kato, Chinatsu" userId="b3dc23f6-2767-47a9-8406-b49dcc99be4f" providerId="ADAL" clId="{EA0F02E0-D406-409F-A7A1-4651D18B146B}" dt="2024-11-27T18:08:42.449" v="69" actId="207"/>
          <ac:spMkLst>
            <pc:docMk/>
            <pc:sldMk cId="2009814813" sldId="1389"/>
            <ac:spMk id="22" creationId="{676C3F25-F033-40AB-8009-F0AE91E966AF}"/>
          </ac:spMkLst>
        </pc:spChg>
        <pc:spChg chg="mod">
          <ac:chgData name="Kato, Chinatsu" userId="b3dc23f6-2767-47a9-8406-b49dcc99be4f" providerId="ADAL" clId="{EA0F02E0-D406-409F-A7A1-4651D18B146B}" dt="2024-11-27T18:08:38.821" v="68" actId="207"/>
          <ac:spMkLst>
            <pc:docMk/>
            <pc:sldMk cId="2009814813" sldId="1389"/>
            <ac:spMk id="26" creationId="{9C7FD3D2-93A4-C9A2-C3DD-400469741A8B}"/>
          </ac:spMkLst>
        </pc:spChg>
        <pc:spChg chg="mod">
          <ac:chgData name="Kato, Chinatsu" userId="b3dc23f6-2767-47a9-8406-b49dcc99be4f" providerId="ADAL" clId="{EA0F02E0-D406-409F-A7A1-4651D18B146B}" dt="2024-11-27T18:08:35.322" v="67" actId="207"/>
          <ac:spMkLst>
            <pc:docMk/>
            <pc:sldMk cId="2009814813" sldId="1389"/>
            <ac:spMk id="30" creationId="{E93BF403-B406-FB37-7FE1-214C05D3F69C}"/>
          </ac:spMkLst>
        </pc:spChg>
      </pc:sldChg>
      <pc:sldChg chg="add">
        <pc:chgData name="Kato, Chinatsu" userId="b3dc23f6-2767-47a9-8406-b49dcc99be4f" providerId="ADAL" clId="{EA0F02E0-D406-409F-A7A1-4651D18B146B}" dt="2024-11-27T17:58:23.182" v="9"/>
        <pc:sldMkLst>
          <pc:docMk/>
          <pc:sldMk cId="1614428582" sldId="1392"/>
        </pc:sldMkLst>
      </pc:sldChg>
      <pc:sldChg chg="add">
        <pc:chgData name="Kato, Chinatsu" userId="b3dc23f6-2767-47a9-8406-b49dcc99be4f" providerId="ADAL" clId="{EA0F02E0-D406-409F-A7A1-4651D18B146B}" dt="2024-11-27T17:58:23.182" v="9"/>
        <pc:sldMkLst>
          <pc:docMk/>
          <pc:sldMk cId="2040301009" sldId="1393"/>
        </pc:sldMkLst>
      </pc:sldChg>
      <pc:sldChg chg="modSp mod">
        <pc:chgData name="Kato, Chinatsu" userId="b3dc23f6-2767-47a9-8406-b49dcc99be4f" providerId="ADAL" clId="{EA0F02E0-D406-409F-A7A1-4651D18B146B}" dt="2024-11-27T18:05:01.653" v="47" actId="115"/>
        <pc:sldMkLst>
          <pc:docMk/>
          <pc:sldMk cId="1720017178" sldId="2147483256"/>
        </pc:sldMkLst>
        <pc:spChg chg="mod">
          <ac:chgData name="Kato, Chinatsu" userId="b3dc23f6-2767-47a9-8406-b49dcc99be4f" providerId="ADAL" clId="{EA0F02E0-D406-409F-A7A1-4651D18B146B}" dt="2024-11-27T18:05:01.653" v="47" actId="115"/>
          <ac:spMkLst>
            <pc:docMk/>
            <pc:sldMk cId="1720017178" sldId="2147483256"/>
            <ac:spMk id="10" creationId="{5589BFD0-D2D2-CE79-81C0-61E86C5C6ECF}"/>
          </ac:spMkLst>
        </pc:spChg>
      </pc:sldChg>
      <pc:sldChg chg="modSp add del mod ord">
        <pc:chgData name="Kato, Chinatsu" userId="b3dc23f6-2767-47a9-8406-b49dcc99be4f" providerId="ADAL" clId="{EA0F02E0-D406-409F-A7A1-4651D18B146B}" dt="2024-11-28T01:59:42.019" v="450" actId="20577"/>
        <pc:sldMkLst>
          <pc:docMk/>
          <pc:sldMk cId="504198463" sldId="2147483262"/>
        </pc:sldMkLst>
        <pc:spChg chg="mod">
          <ac:chgData name="Kato, Chinatsu" userId="b3dc23f6-2767-47a9-8406-b49dcc99be4f" providerId="ADAL" clId="{EA0F02E0-D406-409F-A7A1-4651D18B146B}" dt="2024-11-27T18:04:06.971" v="27" actId="207"/>
          <ac:spMkLst>
            <pc:docMk/>
            <pc:sldMk cId="504198463" sldId="2147483262"/>
            <ac:spMk id="5" creationId="{1F919700-7171-CA20-648E-95BD7B9D8C9A}"/>
          </ac:spMkLst>
        </pc:spChg>
        <pc:graphicFrameChg chg="mod">
          <ac:chgData name="Kato, Chinatsu" userId="b3dc23f6-2767-47a9-8406-b49dcc99be4f" providerId="ADAL" clId="{EA0F02E0-D406-409F-A7A1-4651D18B146B}" dt="2024-11-26T23:06:44.906" v="3"/>
          <ac:graphicFrameMkLst>
            <pc:docMk/>
            <pc:sldMk cId="504198463" sldId="2147483262"/>
            <ac:graphicFrameMk id="13" creationId="{B1819343-BBF4-1CC2-636C-688E69640323}"/>
          </ac:graphicFrameMkLst>
        </pc:graphicFrameChg>
        <pc:graphicFrameChg chg="modGraphic">
          <ac:chgData name="Kato, Chinatsu" userId="b3dc23f6-2767-47a9-8406-b49dcc99be4f" providerId="ADAL" clId="{EA0F02E0-D406-409F-A7A1-4651D18B146B}" dt="2024-11-28T01:59:42.019" v="450" actId="20577"/>
          <ac:graphicFrameMkLst>
            <pc:docMk/>
            <pc:sldMk cId="504198463" sldId="2147483262"/>
            <ac:graphicFrameMk id="14" creationId="{61801245-26F5-CD23-7C63-620158F93345}"/>
          </ac:graphicFrameMkLst>
        </pc:graphicFrameChg>
      </pc:sldChg>
      <pc:sldChg chg="ord">
        <pc:chgData name="Kato, Chinatsu" userId="b3dc23f6-2767-47a9-8406-b49dcc99be4f" providerId="ADAL" clId="{EA0F02E0-D406-409F-A7A1-4651D18B146B}" dt="2024-11-27T18:00:27.354" v="17"/>
        <pc:sldMkLst>
          <pc:docMk/>
          <pc:sldMk cId="1974889895" sldId="2147483263"/>
        </pc:sldMkLst>
      </pc:sldChg>
      <pc:sldChg chg="ord">
        <pc:chgData name="Kato, Chinatsu" userId="b3dc23f6-2767-47a9-8406-b49dcc99be4f" providerId="ADAL" clId="{EA0F02E0-D406-409F-A7A1-4651D18B146B}" dt="2024-11-27T18:00:48.163" v="19"/>
        <pc:sldMkLst>
          <pc:docMk/>
          <pc:sldMk cId="1475281452" sldId="2147483264"/>
        </pc:sldMkLst>
      </pc:sldChg>
      <pc:sldChg chg="del ord">
        <pc:chgData name="Kato, Chinatsu" userId="b3dc23f6-2767-47a9-8406-b49dcc99be4f" providerId="ADAL" clId="{EA0F02E0-D406-409F-A7A1-4651D18B146B}" dt="2024-11-27T18:15:30.011" v="307" actId="47"/>
        <pc:sldMkLst>
          <pc:docMk/>
          <pc:sldMk cId="3551028557" sldId="2147483265"/>
        </pc:sldMkLst>
      </pc:sldChg>
      <pc:sldChg chg="del">
        <pc:chgData name="Kato, Chinatsu" userId="b3dc23f6-2767-47a9-8406-b49dcc99be4f" providerId="ADAL" clId="{EA0F02E0-D406-409F-A7A1-4651D18B146B}" dt="2024-11-27T18:00:16.409" v="13" actId="47"/>
        <pc:sldMkLst>
          <pc:docMk/>
          <pc:sldMk cId="1174799319" sldId="2147483266"/>
        </pc:sldMkLst>
      </pc:sldChg>
      <pc:sldChg chg="del">
        <pc:chgData name="Kato, Chinatsu" userId="b3dc23f6-2767-47a9-8406-b49dcc99be4f" providerId="ADAL" clId="{EA0F02E0-D406-409F-A7A1-4651D18B146B}" dt="2024-11-27T18:00:16.657" v="14" actId="47"/>
        <pc:sldMkLst>
          <pc:docMk/>
          <pc:sldMk cId="807587732" sldId="2147483267"/>
        </pc:sldMkLst>
      </pc:sldChg>
      <pc:sldChg chg="del">
        <pc:chgData name="Kato, Chinatsu" userId="b3dc23f6-2767-47a9-8406-b49dcc99be4f" providerId="ADAL" clId="{EA0F02E0-D406-409F-A7A1-4651D18B146B}" dt="2024-11-27T18:00:17.200" v="15" actId="47"/>
        <pc:sldMkLst>
          <pc:docMk/>
          <pc:sldMk cId="4200311587" sldId="2147483268"/>
        </pc:sldMkLst>
      </pc:sldChg>
      <pc:sldChg chg="addSp delSp modSp add mod">
        <pc:chgData name="Kato, Chinatsu" userId="b3dc23f6-2767-47a9-8406-b49dcc99be4f" providerId="ADAL" clId="{EA0F02E0-D406-409F-A7A1-4651D18B146B}" dt="2024-11-28T01:55:48.835" v="370" actId="207"/>
        <pc:sldMkLst>
          <pc:docMk/>
          <pc:sldMk cId="3241287591" sldId="2147483269"/>
        </pc:sldMkLst>
        <pc:spChg chg="mod ord">
          <ac:chgData name="Kato, Chinatsu" userId="b3dc23f6-2767-47a9-8406-b49dcc99be4f" providerId="ADAL" clId="{EA0F02E0-D406-409F-A7A1-4651D18B146B}" dt="2024-11-27T18:13:33.373" v="195"/>
          <ac:spMkLst>
            <pc:docMk/>
            <pc:sldMk cId="3241287591" sldId="2147483269"/>
            <ac:spMk id="2" creationId="{92C6D0A4-3929-512F-8FA0-788147002F77}"/>
          </ac:spMkLst>
        </pc:spChg>
        <pc:spChg chg="mod ord">
          <ac:chgData name="Kato, Chinatsu" userId="b3dc23f6-2767-47a9-8406-b49dcc99be4f" providerId="ADAL" clId="{EA0F02E0-D406-409F-A7A1-4651D18B146B}" dt="2024-11-27T18:13:33.373" v="197"/>
          <ac:spMkLst>
            <pc:docMk/>
            <pc:sldMk cId="3241287591" sldId="2147483269"/>
            <ac:spMk id="3" creationId="{C85EDAE8-F7A1-1A5E-433C-E32F7A10EF16}"/>
          </ac:spMkLst>
        </pc:spChg>
        <pc:spChg chg="add mod ord">
          <ac:chgData name="Kato, Chinatsu" userId="b3dc23f6-2767-47a9-8406-b49dcc99be4f" providerId="ADAL" clId="{EA0F02E0-D406-409F-A7A1-4651D18B146B}" dt="2024-11-27T18:13:44.713" v="221" actId="404"/>
          <ac:spMkLst>
            <pc:docMk/>
            <pc:sldMk cId="3241287591" sldId="2147483269"/>
            <ac:spMk id="4" creationId="{9BB0D8E2-E704-288E-2062-C2506FF0E180}"/>
          </ac:spMkLst>
        </pc:spChg>
        <pc:spChg chg="mod ord">
          <ac:chgData name="Kato, Chinatsu" userId="b3dc23f6-2767-47a9-8406-b49dcc99be4f" providerId="ADAL" clId="{EA0F02E0-D406-409F-A7A1-4651D18B146B}" dt="2024-11-27T18:13:33.377" v="215"/>
          <ac:spMkLst>
            <pc:docMk/>
            <pc:sldMk cId="3241287591" sldId="2147483269"/>
            <ac:spMk id="5" creationId="{51AE385C-5B36-229E-A695-9A1D50B6107F}"/>
          </ac:spMkLst>
        </pc:spChg>
        <pc:spChg chg="mod ord">
          <ac:chgData name="Kato, Chinatsu" userId="b3dc23f6-2767-47a9-8406-b49dcc99be4f" providerId="ADAL" clId="{EA0F02E0-D406-409F-A7A1-4651D18B146B}" dt="2024-11-27T18:13:33.374" v="201"/>
          <ac:spMkLst>
            <pc:docMk/>
            <pc:sldMk cId="3241287591" sldId="2147483269"/>
            <ac:spMk id="6" creationId="{3BE1EB8B-9DBD-8CDE-C9A3-D32F7ED45146}"/>
          </ac:spMkLst>
        </pc:spChg>
        <pc:spChg chg="mod ord">
          <ac:chgData name="Kato, Chinatsu" userId="b3dc23f6-2767-47a9-8406-b49dcc99be4f" providerId="ADAL" clId="{EA0F02E0-D406-409F-A7A1-4651D18B146B}" dt="2024-11-27T18:13:33.374" v="203"/>
          <ac:spMkLst>
            <pc:docMk/>
            <pc:sldMk cId="3241287591" sldId="2147483269"/>
            <ac:spMk id="7" creationId="{9823DD9A-6FB4-3427-3927-60535A2902AF}"/>
          </ac:spMkLst>
        </pc:spChg>
        <pc:spChg chg="mod ord">
          <ac:chgData name="Kato, Chinatsu" userId="b3dc23f6-2767-47a9-8406-b49dcc99be4f" providerId="ADAL" clId="{EA0F02E0-D406-409F-A7A1-4651D18B146B}" dt="2024-11-27T18:13:33.376" v="209"/>
          <ac:spMkLst>
            <pc:docMk/>
            <pc:sldMk cId="3241287591" sldId="2147483269"/>
            <ac:spMk id="10" creationId="{AE9078B8-6977-563F-1D4E-2BB537446DD4}"/>
          </ac:spMkLst>
        </pc:spChg>
        <pc:spChg chg="mod ord">
          <ac:chgData name="Kato, Chinatsu" userId="b3dc23f6-2767-47a9-8406-b49dcc99be4f" providerId="ADAL" clId="{EA0F02E0-D406-409F-A7A1-4651D18B146B}" dt="2024-11-27T18:13:33.374" v="199"/>
          <ac:spMkLst>
            <pc:docMk/>
            <pc:sldMk cId="3241287591" sldId="2147483269"/>
            <ac:spMk id="12" creationId="{8345F17C-078A-DD11-4448-DBB3AEAA8766}"/>
          </ac:spMkLst>
        </pc:spChg>
        <pc:spChg chg="add mod ord">
          <ac:chgData name="Kato, Chinatsu" userId="b3dc23f6-2767-47a9-8406-b49dcc99be4f" providerId="ADAL" clId="{EA0F02E0-D406-409F-A7A1-4651D18B146B}" dt="2024-11-27T18:13:40.991" v="220" actId="404"/>
          <ac:spMkLst>
            <pc:docMk/>
            <pc:sldMk cId="3241287591" sldId="2147483269"/>
            <ac:spMk id="13" creationId="{5520AA23-D2AA-1F7D-D657-BDB0F3A0853F}"/>
          </ac:spMkLst>
        </pc:spChg>
        <pc:spChg chg="add mod ord">
          <ac:chgData name="Kato, Chinatsu" userId="b3dc23f6-2767-47a9-8406-b49dcc99be4f" providerId="ADAL" clId="{EA0F02E0-D406-409F-A7A1-4651D18B146B}" dt="2024-11-27T18:13:47.452" v="222" actId="404"/>
          <ac:spMkLst>
            <pc:docMk/>
            <pc:sldMk cId="3241287591" sldId="2147483269"/>
            <ac:spMk id="14" creationId="{02AF4B39-D045-7B7F-8864-535C8B949266}"/>
          </ac:spMkLst>
        </pc:spChg>
        <pc:spChg chg="mod ord">
          <ac:chgData name="Kato, Chinatsu" userId="b3dc23f6-2767-47a9-8406-b49dcc99be4f" providerId="ADAL" clId="{EA0F02E0-D406-409F-A7A1-4651D18B146B}" dt="2024-11-28T01:55:48.835" v="370" actId="207"/>
          <ac:spMkLst>
            <pc:docMk/>
            <pc:sldMk cId="3241287591" sldId="2147483269"/>
            <ac:spMk id="16" creationId="{544A2080-8159-8E6E-4648-6FC462FAD627}"/>
          </ac:spMkLst>
        </pc:spChg>
        <pc:spChg chg="del">
          <ac:chgData name="Kato, Chinatsu" userId="b3dc23f6-2767-47a9-8406-b49dcc99be4f" providerId="ADAL" clId="{EA0F02E0-D406-409F-A7A1-4651D18B146B}" dt="2024-11-27T18:11:23.431" v="80" actId="478"/>
          <ac:spMkLst>
            <pc:docMk/>
            <pc:sldMk cId="3241287591" sldId="2147483269"/>
            <ac:spMk id="17" creationId="{4C90A7E4-35FC-379B-796D-36092C3B181E}"/>
          </ac:spMkLst>
        </pc:spChg>
        <pc:spChg chg="del">
          <ac:chgData name="Kato, Chinatsu" userId="b3dc23f6-2767-47a9-8406-b49dcc99be4f" providerId="ADAL" clId="{EA0F02E0-D406-409F-A7A1-4651D18B146B}" dt="2024-11-27T18:11:53.214" v="106" actId="478"/>
          <ac:spMkLst>
            <pc:docMk/>
            <pc:sldMk cId="3241287591" sldId="2147483269"/>
            <ac:spMk id="18" creationId="{D5C8D07D-CD0B-7259-FA9E-0F2CA6F5D39E}"/>
          </ac:spMkLst>
        </pc:spChg>
        <pc:spChg chg="del">
          <ac:chgData name="Kato, Chinatsu" userId="b3dc23f6-2767-47a9-8406-b49dcc99be4f" providerId="ADAL" clId="{EA0F02E0-D406-409F-A7A1-4651D18B146B}" dt="2024-11-27T18:11:43.968" v="89" actId="478"/>
          <ac:spMkLst>
            <pc:docMk/>
            <pc:sldMk cId="3241287591" sldId="2147483269"/>
            <ac:spMk id="19" creationId="{23EE5762-A8A2-1DCD-2203-1A235B677139}"/>
          </ac:spMkLst>
        </pc:spChg>
        <pc:graphicFrameChg chg="mod">
          <ac:chgData name="Kato, Chinatsu" userId="b3dc23f6-2767-47a9-8406-b49dcc99be4f" providerId="ADAL" clId="{EA0F02E0-D406-409F-A7A1-4651D18B146B}" dt="2024-11-27T18:13:33.379" v="219"/>
          <ac:graphicFrameMkLst>
            <pc:docMk/>
            <pc:sldMk cId="3241287591" sldId="2147483269"/>
            <ac:graphicFrameMk id="11" creationId="{15DC9268-F15F-B087-8F10-427FAFF2F454}"/>
          </ac:graphicFrameMkLst>
        </pc:graphicFrameChg>
        <pc:picChg chg="mod">
          <ac:chgData name="Kato, Chinatsu" userId="b3dc23f6-2767-47a9-8406-b49dcc99be4f" providerId="ADAL" clId="{EA0F02E0-D406-409F-A7A1-4651D18B146B}" dt="2024-11-27T18:13:33.375" v="204"/>
          <ac:picMkLst>
            <pc:docMk/>
            <pc:sldMk cId="3241287591" sldId="2147483269"/>
            <ac:picMk id="8" creationId="{4DE2E0B3-D592-E311-1823-75E6B2A5BAF1}"/>
          </ac:picMkLst>
        </pc:picChg>
        <pc:picChg chg="mod">
          <ac:chgData name="Kato, Chinatsu" userId="b3dc23f6-2767-47a9-8406-b49dcc99be4f" providerId="ADAL" clId="{EA0F02E0-D406-409F-A7A1-4651D18B146B}" dt="2024-11-27T18:13:33.375" v="207"/>
          <ac:picMkLst>
            <pc:docMk/>
            <pc:sldMk cId="3241287591" sldId="2147483269"/>
            <ac:picMk id="9" creationId="{FB3098D8-3367-2123-D449-19764503384F}"/>
          </ac:picMkLst>
        </pc:picChg>
      </pc:sldChg>
      <pc:sldChg chg="modSp add mod">
        <pc:chgData name="Kato, Chinatsu" userId="b3dc23f6-2767-47a9-8406-b49dcc99be4f" providerId="ADAL" clId="{EA0F02E0-D406-409F-A7A1-4651D18B146B}" dt="2024-11-28T01:56:19.737" v="429"/>
        <pc:sldMkLst>
          <pc:docMk/>
          <pc:sldMk cId="2251350487" sldId="2147483270"/>
        </pc:sldMkLst>
        <pc:spChg chg="mod">
          <ac:chgData name="Kato, Chinatsu" userId="b3dc23f6-2767-47a9-8406-b49dcc99be4f" providerId="ADAL" clId="{EA0F02E0-D406-409F-A7A1-4651D18B146B}" dt="2024-11-28T01:56:19.733" v="427" actId="948"/>
          <ac:spMkLst>
            <pc:docMk/>
            <pc:sldMk cId="2251350487" sldId="2147483270"/>
            <ac:spMk id="3" creationId="{C85EDAE8-F7A1-1A5E-433C-E32F7A10EF16}"/>
          </ac:spMkLst>
        </pc:spChg>
        <pc:graphicFrameChg chg="mod">
          <ac:chgData name="Kato, Chinatsu" userId="b3dc23f6-2767-47a9-8406-b49dcc99be4f" providerId="ADAL" clId="{EA0F02E0-D406-409F-A7A1-4651D18B146B}" dt="2024-11-28T01:56:19.737" v="429"/>
          <ac:graphicFrameMkLst>
            <pc:docMk/>
            <pc:sldMk cId="2251350487" sldId="2147483270"/>
            <ac:graphicFrameMk id="11" creationId="{15DC9268-F15F-B087-8F10-427FAFF2F454}"/>
          </ac:graphicFrameMkLst>
        </pc:graphicFrameChg>
      </pc:sldChg>
      <pc:sldChg chg="addSp delSp modSp add mod">
        <pc:chgData name="Kato, Chinatsu" userId="b3dc23f6-2767-47a9-8406-b49dcc99be4f" providerId="ADAL" clId="{EA0F02E0-D406-409F-A7A1-4651D18B146B}" dt="2024-11-27T18:15:20.310" v="306" actId="478"/>
        <pc:sldMkLst>
          <pc:docMk/>
          <pc:sldMk cId="3732210332" sldId="2147483271"/>
        </pc:sldMkLst>
        <pc:spChg chg="add mod">
          <ac:chgData name="Kato, Chinatsu" userId="b3dc23f6-2767-47a9-8406-b49dcc99be4f" providerId="ADAL" clId="{EA0F02E0-D406-409F-A7A1-4651D18B146B}" dt="2024-11-27T18:14:09.662" v="223"/>
          <ac:spMkLst>
            <pc:docMk/>
            <pc:sldMk cId="3732210332" sldId="2147483271"/>
            <ac:spMk id="4" creationId="{70EE2E01-0DAA-EC9F-526A-A7823EE9D871}"/>
          </ac:spMkLst>
        </pc:spChg>
        <pc:spChg chg="add mod ord">
          <ac:chgData name="Kato, Chinatsu" userId="b3dc23f6-2767-47a9-8406-b49dcc99be4f" providerId="ADAL" clId="{EA0F02E0-D406-409F-A7A1-4651D18B146B}" dt="2024-11-27T18:14:26.036" v="250"/>
          <ac:spMkLst>
            <pc:docMk/>
            <pc:sldMk cId="3732210332" sldId="2147483271"/>
            <ac:spMk id="6" creationId="{A583B8AD-A5B3-69C2-420F-4B031AAFEBE1}"/>
          </ac:spMkLst>
        </pc:spChg>
        <pc:spChg chg="add mod">
          <ac:chgData name="Kato, Chinatsu" userId="b3dc23f6-2767-47a9-8406-b49dcc99be4f" providerId="ADAL" clId="{EA0F02E0-D406-409F-A7A1-4651D18B146B}" dt="2024-11-27T18:14:09.662" v="223"/>
          <ac:spMkLst>
            <pc:docMk/>
            <pc:sldMk cId="3732210332" sldId="2147483271"/>
            <ac:spMk id="8" creationId="{011F524F-948B-5AB9-2F5F-5F9CD7E0D652}"/>
          </ac:spMkLst>
        </pc:spChg>
        <pc:spChg chg="mod">
          <ac:chgData name="Kato, Chinatsu" userId="b3dc23f6-2767-47a9-8406-b49dcc99be4f" providerId="ADAL" clId="{EA0F02E0-D406-409F-A7A1-4651D18B146B}" dt="2024-11-27T18:11:13.686" v="79" actId="115"/>
          <ac:spMkLst>
            <pc:docMk/>
            <pc:sldMk cId="3732210332" sldId="2147483271"/>
            <ac:spMk id="12" creationId="{8345F17C-078A-DD11-4448-DBB3AEAA8766}"/>
          </ac:spMkLst>
        </pc:spChg>
        <pc:spChg chg="add mod">
          <ac:chgData name="Kato, Chinatsu" userId="b3dc23f6-2767-47a9-8406-b49dcc99be4f" providerId="ADAL" clId="{EA0F02E0-D406-409F-A7A1-4651D18B146B}" dt="2024-11-27T18:14:09.662" v="223"/>
          <ac:spMkLst>
            <pc:docMk/>
            <pc:sldMk cId="3732210332" sldId="2147483271"/>
            <ac:spMk id="14" creationId="{F52968D7-2EAB-E5F9-BF2D-4FA26370A057}"/>
          </ac:spMkLst>
        </pc:spChg>
        <pc:spChg chg="del mod ord">
          <ac:chgData name="Kato, Chinatsu" userId="b3dc23f6-2767-47a9-8406-b49dcc99be4f" providerId="ADAL" clId="{EA0F02E0-D406-409F-A7A1-4651D18B146B}" dt="2024-11-27T18:14:46.116" v="274" actId="478"/>
          <ac:spMkLst>
            <pc:docMk/>
            <pc:sldMk cId="3732210332" sldId="2147483271"/>
            <ac:spMk id="17" creationId="{9F9F05E7-5FDE-4E46-D56C-3EDE34D9FCBA}"/>
          </ac:spMkLst>
        </pc:spChg>
        <pc:spChg chg="del mod ord">
          <ac:chgData name="Kato, Chinatsu" userId="b3dc23f6-2767-47a9-8406-b49dcc99be4f" providerId="ADAL" clId="{EA0F02E0-D406-409F-A7A1-4651D18B146B}" dt="2024-11-27T18:15:10.456" v="300" actId="478"/>
          <ac:spMkLst>
            <pc:docMk/>
            <pc:sldMk cId="3732210332" sldId="2147483271"/>
            <ac:spMk id="18" creationId="{957F5C0F-7C4A-E8D9-9918-D4951F79D72C}"/>
          </ac:spMkLst>
        </pc:spChg>
        <pc:spChg chg="del mod ord">
          <ac:chgData name="Kato, Chinatsu" userId="b3dc23f6-2767-47a9-8406-b49dcc99be4f" providerId="ADAL" clId="{EA0F02E0-D406-409F-A7A1-4651D18B146B}" dt="2024-11-27T18:14:55.291" v="286" actId="478"/>
          <ac:spMkLst>
            <pc:docMk/>
            <pc:sldMk cId="3732210332" sldId="2147483271"/>
            <ac:spMk id="19" creationId="{9EA41E21-45FB-9E3D-83F7-50ACB715B538}"/>
          </ac:spMkLst>
        </pc:spChg>
        <pc:spChg chg="del mod ord">
          <ac:chgData name="Kato, Chinatsu" userId="b3dc23f6-2767-47a9-8406-b49dcc99be4f" providerId="ADAL" clId="{EA0F02E0-D406-409F-A7A1-4651D18B146B}" dt="2024-11-27T18:15:20.310" v="306" actId="478"/>
          <ac:spMkLst>
            <pc:docMk/>
            <pc:sldMk cId="3732210332" sldId="2147483271"/>
            <ac:spMk id="20" creationId="{8DBC2162-0B71-1429-8466-EA15238B0F84}"/>
          </ac:spMkLst>
        </pc:spChg>
        <pc:spChg chg="add mod">
          <ac:chgData name="Kato, Chinatsu" userId="b3dc23f6-2767-47a9-8406-b49dcc99be4f" providerId="ADAL" clId="{EA0F02E0-D406-409F-A7A1-4651D18B146B}" dt="2024-11-27T18:15:17.273" v="304" actId="1076"/>
          <ac:spMkLst>
            <pc:docMk/>
            <pc:sldMk cId="3732210332" sldId="2147483271"/>
            <ac:spMk id="21" creationId="{AE046168-5710-10AF-A45D-CCC349F74971}"/>
          </ac:spMkLst>
        </pc:spChg>
        <pc:spChg chg="add mod ord">
          <ac:chgData name="Kato, Chinatsu" userId="b3dc23f6-2767-47a9-8406-b49dcc99be4f" providerId="ADAL" clId="{EA0F02E0-D406-409F-A7A1-4651D18B146B}" dt="2024-11-27T18:14:43.133" v="269"/>
          <ac:spMkLst>
            <pc:docMk/>
            <pc:sldMk cId="3732210332" sldId="2147483271"/>
            <ac:spMk id="22" creationId="{78974481-0B7F-DB39-87FD-C7868911B161}"/>
          </ac:spMkLst>
        </pc:spChg>
        <pc:spChg chg="add mod ord">
          <ac:chgData name="Kato, Chinatsu" userId="b3dc23f6-2767-47a9-8406-b49dcc99be4f" providerId="ADAL" clId="{EA0F02E0-D406-409F-A7A1-4651D18B146B}" dt="2024-11-27T18:15:01.862" v="297"/>
          <ac:spMkLst>
            <pc:docMk/>
            <pc:sldMk cId="3732210332" sldId="2147483271"/>
            <ac:spMk id="23" creationId="{914BAFEC-6C4A-813D-7C9D-BA249D4D077E}"/>
          </ac:spMkLst>
        </pc:spChg>
        <pc:spChg chg="add mod ord">
          <ac:chgData name="Kato, Chinatsu" userId="b3dc23f6-2767-47a9-8406-b49dcc99be4f" providerId="ADAL" clId="{EA0F02E0-D406-409F-A7A1-4651D18B146B}" dt="2024-11-27T18:14:52.724" v="282"/>
          <ac:spMkLst>
            <pc:docMk/>
            <pc:sldMk cId="3732210332" sldId="2147483271"/>
            <ac:spMk id="24" creationId="{D6AAF59B-4F77-E2C0-3E11-CE29713FE452}"/>
          </ac:spMkLst>
        </pc:spChg>
      </pc:sldChg>
    </pc:docChg>
  </pc:docChgLst>
  <pc:docChgLst>
    <pc:chgData name="Kato, Chinatsu" userId="S::kato.chinatsu@bcg.com::b3dc23f6-2767-47a9-8406-b49dcc99be4f" providerId="AD" clId="Web-{66DAA481-2504-9DB8-B4AD-D5FA30DCE902}"/>
    <pc:docChg chg="modSld sldOrd">
      <pc:chgData name="Kato, Chinatsu" userId="S::kato.chinatsu@bcg.com::b3dc23f6-2767-47a9-8406-b49dcc99be4f" providerId="AD" clId="Web-{66DAA481-2504-9DB8-B4AD-D5FA30DCE902}" dt="2024-11-28T01:53:19.282" v="9"/>
      <pc:docMkLst>
        <pc:docMk/>
      </pc:docMkLst>
      <pc:sldChg chg="addSp delSp modSp">
        <pc:chgData name="Kato, Chinatsu" userId="S::kato.chinatsu@bcg.com::b3dc23f6-2767-47a9-8406-b49dcc99be4f" providerId="AD" clId="Web-{66DAA481-2504-9DB8-B4AD-D5FA30DCE902}" dt="2024-11-28T01:51:41.561" v="7" actId="20577"/>
        <pc:sldMkLst>
          <pc:docMk/>
          <pc:sldMk cId="1870474483" sldId="258"/>
        </pc:sldMkLst>
        <pc:spChg chg="mod">
          <ac:chgData name="Kato, Chinatsu" userId="S::kato.chinatsu@bcg.com::b3dc23f6-2767-47a9-8406-b49dcc99be4f" providerId="AD" clId="Web-{66DAA481-2504-9DB8-B4AD-D5FA30DCE902}" dt="2024-11-28T01:51:41.561" v="7" actId="20577"/>
          <ac:spMkLst>
            <pc:docMk/>
            <pc:sldMk cId="1870474483" sldId="258"/>
            <ac:spMk id="4" creationId="{5364D5C3-8DB1-E361-FC05-467862609855}"/>
          </ac:spMkLst>
        </pc:spChg>
        <pc:spChg chg="add del">
          <ac:chgData name="Kato, Chinatsu" userId="S::kato.chinatsu@bcg.com::b3dc23f6-2767-47a9-8406-b49dcc99be4f" providerId="AD" clId="Web-{66DAA481-2504-9DB8-B4AD-D5FA30DCE902}" dt="2024-11-28T01:51:17.060" v="5"/>
          <ac:spMkLst>
            <pc:docMk/>
            <pc:sldMk cId="1870474483" sldId="258"/>
            <ac:spMk id="8" creationId="{FD63259C-96C7-2B26-F99B-DF091A0F71E2}"/>
          </ac:spMkLst>
        </pc:spChg>
        <pc:graphicFrameChg chg="add del">
          <ac:chgData name="Kato, Chinatsu" userId="S::kato.chinatsu@bcg.com::b3dc23f6-2767-47a9-8406-b49dcc99be4f" providerId="AD" clId="Web-{66DAA481-2504-9DB8-B4AD-D5FA30DCE902}" dt="2024-11-28T01:51:17.060" v="4"/>
          <ac:graphicFrameMkLst>
            <pc:docMk/>
            <pc:sldMk cId="1870474483" sldId="258"/>
            <ac:graphicFrameMk id="2" creationId="{644D71B1-E267-7F82-1FAB-7268E35AFFC6}"/>
          </ac:graphicFrameMkLst>
        </pc:graphicFrameChg>
      </pc:sldChg>
      <pc:sldChg chg="ord">
        <pc:chgData name="Kato, Chinatsu" userId="S::kato.chinatsu@bcg.com::b3dc23f6-2767-47a9-8406-b49dcc99be4f" providerId="AD" clId="Web-{66DAA481-2504-9DB8-B4AD-D5FA30DCE902}" dt="2024-11-28T01:53:19.282" v="9"/>
        <pc:sldMkLst>
          <pc:docMk/>
          <pc:sldMk cId="1720017178" sldId="2147483256"/>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kumimoji="1" lang="ja-JP" altLang="en-US">
              <a:latin typeface="メイリオ" panose="020B0604030504040204" pitchFamily="50" charset="-128"/>
              <a:ea typeface="メイリオ" panose="020B0604030504040204" pitchFamily="50" charset="-128"/>
            </a:endParaRPr>
          </a:p>
        </p:txBody>
      </p:sp>
      <p:sp>
        <p:nvSpPr>
          <p:cNvPr id="3" name="日付プレースホルダー 2"/>
          <p:cNvSpPr>
            <a:spLocks noGrp="1"/>
          </p:cNvSpPr>
          <p:nvPr>
            <p:ph type="dt" sz="quarter" idx="1"/>
          </p:nvPr>
        </p:nvSpPr>
        <p:spPr>
          <a:xfrm>
            <a:off x="3815373" y="0"/>
            <a:ext cx="2918831" cy="493316"/>
          </a:xfrm>
          <a:prstGeom prst="rect">
            <a:avLst/>
          </a:prstGeom>
        </p:spPr>
        <p:txBody>
          <a:bodyPr vert="horz" lIns="91440" tIns="45720" rIns="91440" bIns="45720" rtlCol="0"/>
          <a:lstStyle>
            <a:lvl1pPr algn="r">
              <a:defRPr sz="1200"/>
            </a:lvl1pPr>
          </a:lstStyle>
          <a:p>
            <a:r>
              <a:rPr kumimoji="1" lang="ja-JP" altLang="en-US" sz="1400">
                <a:latin typeface="メイリオ" panose="020B0604030504040204" pitchFamily="50" charset="-128"/>
                <a:ea typeface="メイリオ" panose="020B0604030504040204" pitchFamily="50" charset="-128"/>
              </a:rPr>
              <a:t>機密性○</a:t>
            </a:r>
          </a:p>
        </p:txBody>
      </p:sp>
      <p:sp>
        <p:nvSpPr>
          <p:cNvPr id="4" name="フッター プレースホルダー 3"/>
          <p:cNvSpPr>
            <a:spLocks noGrp="1"/>
          </p:cNvSpPr>
          <p:nvPr>
            <p:ph type="ftr" sz="quarter" idx="2"/>
          </p:nvPr>
        </p:nvSpPr>
        <p:spPr>
          <a:xfrm>
            <a:off x="0" y="9371285"/>
            <a:ext cx="2918831" cy="493316"/>
          </a:xfrm>
          <a:prstGeom prst="rect">
            <a:avLst/>
          </a:prstGeom>
        </p:spPr>
        <p:txBody>
          <a:bodyPr vert="horz" lIns="91440" tIns="45720" rIns="91440" bIns="45720" rtlCol="0" anchor="b"/>
          <a:lstStyle>
            <a:lvl1pPr algn="l">
              <a:defRPr sz="1200"/>
            </a:lvl1pPr>
          </a:lstStyle>
          <a:p>
            <a:endParaRPr kumimoji="1" lang="ja-JP" altLang="en-US">
              <a:latin typeface="メイリオ" panose="020B0604030504040204" pitchFamily="50" charset="-128"/>
              <a:ea typeface="メイリオ" panose="020B0604030504040204" pitchFamily="50" charset="-128"/>
            </a:endParaRPr>
          </a:p>
        </p:txBody>
      </p:sp>
      <p:sp>
        <p:nvSpPr>
          <p:cNvPr id="5" name="スライド番号プレースホルダー 4"/>
          <p:cNvSpPr>
            <a:spLocks noGrp="1"/>
          </p:cNvSpPr>
          <p:nvPr>
            <p:ph type="sldNum" sz="quarter" idx="3"/>
          </p:nvPr>
        </p:nvSpPr>
        <p:spPr>
          <a:xfrm>
            <a:off x="3815373" y="9371285"/>
            <a:ext cx="2918831" cy="493316"/>
          </a:xfrm>
          <a:prstGeom prst="rect">
            <a:avLst/>
          </a:prstGeom>
        </p:spPr>
        <p:txBody>
          <a:bodyPr vert="horz" lIns="91440" tIns="45720" rIns="91440" bIns="45720" rtlCol="0" anchor="b"/>
          <a:lstStyle>
            <a:lvl1pPr algn="r">
              <a:defRPr sz="1200"/>
            </a:lvl1pPr>
          </a:lstStyle>
          <a:p>
            <a:fld id="{A60C1D9C-4153-45A3-ABA8-5AC906D32479}" type="slidenum">
              <a:rPr kumimoji="1" lang="ja-JP" altLang="en-US" smtClean="0">
                <a:latin typeface="メイリオ" panose="020B0604030504040204" pitchFamily="50" charset="-128"/>
                <a:ea typeface="メイリオ" panose="020B0604030504040204" pitchFamily="50" charset="-128"/>
              </a:rPr>
              <a:t>‹#›</a:t>
            </a:fld>
            <a:endParaRPr kumimoji="1" lang="ja-JP" altLang="en-US">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456108798"/>
      </p:ext>
    </p:extLst>
  </p:cSld>
  <p:clrMap bg1="lt1" tx1="dk1" bg2="lt2" tx2="dk2" accent1="accent1" accent2="accent2" accent3="accent3" accent4="accent4" accent5="accent5" accent6="accent6" hlink="hlink" folHlink="folHlink"/>
  <p:hf sldNum="0" hdr="0" ftr="0"/>
  <p:extLst>
    <p:ext uri="{56416CCD-93CA-4268-BC5B-53C4BB910035}">
      <p15:sldGuideLst xmlns:p15="http://schemas.microsoft.com/office/powerpoint/2012/main">
        <p15:guide id="1" orient="horz" pos="3107" userDrawn="1">
          <p15:clr>
            <a:srgbClr val="F26B43"/>
          </p15:clr>
        </p15:guide>
        <p15:guide id="2" pos="2121"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b="0" i="0">
                <a:latin typeface="メイリオ" panose="020B0604030504040204" pitchFamily="50" charset="-128"/>
                <a:ea typeface="メイリオ" panose="020B0604030504040204" pitchFamily="50" charset="-128"/>
              </a:defRPr>
            </a:lvl1pPr>
          </a:lstStyle>
          <a:p>
            <a:endParaRPr lang="ja-JP" altLang="en-US"/>
          </a:p>
        </p:txBody>
      </p:sp>
      <p:sp>
        <p:nvSpPr>
          <p:cNvPr id="3" name="日付プレースホルダー 2"/>
          <p:cNvSpPr>
            <a:spLocks noGrp="1"/>
          </p:cNvSpPr>
          <p:nvPr>
            <p:ph type="dt" idx="1"/>
          </p:nvPr>
        </p:nvSpPr>
        <p:spPr>
          <a:xfrm>
            <a:off x="3815373" y="0"/>
            <a:ext cx="2918831" cy="493316"/>
          </a:xfrm>
          <a:prstGeom prst="rect">
            <a:avLst/>
          </a:prstGeom>
        </p:spPr>
        <p:txBody>
          <a:bodyPr vert="horz" lIns="91440" tIns="45720" rIns="91440" bIns="45720" rtlCol="0"/>
          <a:lstStyle>
            <a:lvl1pPr algn="r">
              <a:defRPr sz="1400" b="0" i="0">
                <a:latin typeface="メイリオ" panose="020B0604030504040204" pitchFamily="50" charset="-128"/>
                <a:ea typeface="メイリオ" panose="020B0604030504040204" pitchFamily="50" charset="-128"/>
              </a:defRPr>
            </a:lvl1pPr>
          </a:lstStyle>
          <a:p>
            <a:r>
              <a:rPr lang="ja-JP" altLang="en-US"/>
              <a:t>機密性○</a:t>
            </a:r>
            <a:endParaRPr lang="en-US" altLang="ja-JP"/>
          </a:p>
        </p:txBody>
      </p:sp>
      <p:sp>
        <p:nvSpPr>
          <p:cNvPr id="4" name="スライド イメージ プレースホルダー 3"/>
          <p:cNvSpPr>
            <a:spLocks noGrp="1" noRot="1" noChangeAspect="1"/>
          </p:cNvSpPr>
          <p:nvPr>
            <p:ph type="sldImg" idx="2"/>
          </p:nvPr>
        </p:nvSpPr>
        <p:spPr>
          <a:xfrm>
            <a:off x="79375" y="739775"/>
            <a:ext cx="6577013" cy="370046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3577" y="4686499"/>
            <a:ext cx="5388610" cy="4439841"/>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1285"/>
            <a:ext cx="2918831" cy="493316"/>
          </a:xfrm>
          <a:prstGeom prst="rect">
            <a:avLst/>
          </a:prstGeom>
        </p:spPr>
        <p:txBody>
          <a:bodyPr vert="horz" lIns="91440" tIns="45720" rIns="91440" bIns="45720" rtlCol="0" anchor="b"/>
          <a:lstStyle>
            <a:lvl1pPr algn="l">
              <a:defRPr sz="1200" b="0" i="0">
                <a:latin typeface="メイリオ" panose="020B0604030504040204" pitchFamily="50" charset="-128"/>
                <a:ea typeface="メイリオ" panose="020B0604030504040204" pitchFamily="50" charset="-128"/>
              </a:defRPr>
            </a:lvl1pPr>
          </a:lstStyle>
          <a:p>
            <a:endParaRPr lang="ja-JP" altLang="en-US"/>
          </a:p>
        </p:txBody>
      </p:sp>
      <p:sp>
        <p:nvSpPr>
          <p:cNvPr id="7" name="スライド番号プレースホルダー 6"/>
          <p:cNvSpPr>
            <a:spLocks noGrp="1"/>
          </p:cNvSpPr>
          <p:nvPr>
            <p:ph type="sldNum" sz="quarter" idx="5"/>
          </p:nvPr>
        </p:nvSpPr>
        <p:spPr>
          <a:xfrm>
            <a:off x="3815373" y="9371285"/>
            <a:ext cx="2918831" cy="493316"/>
          </a:xfrm>
          <a:prstGeom prst="rect">
            <a:avLst/>
          </a:prstGeom>
        </p:spPr>
        <p:txBody>
          <a:bodyPr vert="horz" lIns="91440" tIns="45720" rIns="91440" bIns="45720" rtlCol="0" anchor="b"/>
          <a:lstStyle>
            <a:lvl1pPr algn="r">
              <a:defRPr sz="1200" b="0" i="0">
                <a:latin typeface="メイリオ" panose="020B0604030504040204" pitchFamily="50" charset="-128"/>
                <a:ea typeface="メイリオ" panose="020B0604030504040204" pitchFamily="50" charset="-128"/>
              </a:defRPr>
            </a:lvl1pPr>
          </a:lstStyle>
          <a:p>
            <a:fld id="{FD35E722-DCEB-4B9B-850A-0990A504E40F}" type="slidenum">
              <a:rPr lang="ja-JP" altLang="en-US" smtClean="0"/>
              <a:pPr/>
              <a:t>‹#›</a:t>
            </a:fld>
            <a:endParaRPr lang="ja-JP" altLang="en-US"/>
          </a:p>
        </p:txBody>
      </p:sp>
    </p:spTree>
    <p:extLst>
      <p:ext uri="{BB962C8B-B14F-4D97-AF65-F5344CB8AC3E}">
        <p14:creationId xmlns:p14="http://schemas.microsoft.com/office/powerpoint/2010/main" val="286926932"/>
      </p:ext>
    </p:extLst>
  </p:cSld>
  <p:clrMap bg1="lt1" tx1="dk1" bg2="lt2" tx2="dk2" accent1="accent1" accent2="accent2" accent3="accent3" accent4="accent4" accent5="accent5" accent6="accent6" hlink="hlink" folHlink="folHlink"/>
  <p:hf sldNum="0" hdr="0" ftr="0"/>
  <p:notesStyle>
    <a:lvl1pPr marL="0" algn="l" defTabSz="914400" rtl="0" eaLnBrk="1" latinLnBrk="0" hangingPunct="1">
      <a:defRPr kumimoji="1" sz="1200" b="0" i="0" kern="1200">
        <a:solidFill>
          <a:schemeClr val="tx1"/>
        </a:solidFill>
        <a:latin typeface="メイリオ" panose="020B0604030504040204" pitchFamily="50" charset="-128"/>
        <a:ea typeface="メイリオ" panose="020B0604030504040204" pitchFamily="50" charset="-128"/>
        <a:cs typeface="+mn-cs"/>
      </a:defRPr>
    </a:lvl1pPr>
    <a:lvl2pPr marL="457200" algn="l" defTabSz="914400" rtl="0" eaLnBrk="1" latinLnBrk="0" hangingPunct="1">
      <a:defRPr kumimoji="1" sz="1200" b="0" i="0" kern="1200">
        <a:solidFill>
          <a:schemeClr val="tx1"/>
        </a:solidFill>
        <a:latin typeface="メイリオ" panose="020B0604030504040204" pitchFamily="50" charset="-128"/>
        <a:ea typeface="メイリオ" panose="020B0604030504040204" pitchFamily="50" charset="-128"/>
        <a:cs typeface="+mn-cs"/>
      </a:defRPr>
    </a:lvl2pPr>
    <a:lvl3pPr marL="914400" algn="l" defTabSz="914400" rtl="0" eaLnBrk="1" latinLnBrk="0" hangingPunct="1">
      <a:defRPr kumimoji="1" sz="1200" b="0" i="0" kern="1200">
        <a:solidFill>
          <a:schemeClr val="tx1"/>
        </a:solidFill>
        <a:latin typeface="メイリオ" panose="020B0604030504040204" pitchFamily="50" charset="-128"/>
        <a:ea typeface="メイリオ" panose="020B0604030504040204" pitchFamily="50" charset="-128"/>
        <a:cs typeface="+mn-cs"/>
      </a:defRPr>
    </a:lvl3pPr>
    <a:lvl4pPr marL="1371600" algn="l" defTabSz="914400" rtl="0" eaLnBrk="1" latinLnBrk="0" hangingPunct="1">
      <a:defRPr kumimoji="1" sz="1200" b="0" i="0" kern="1200">
        <a:solidFill>
          <a:schemeClr val="tx1"/>
        </a:solidFill>
        <a:latin typeface="メイリオ" panose="020B0604030504040204" pitchFamily="50" charset="-128"/>
        <a:ea typeface="メイリオ" panose="020B0604030504040204" pitchFamily="50" charset="-128"/>
        <a:cs typeface="+mn-cs"/>
      </a:defRPr>
    </a:lvl4pPr>
    <a:lvl5pPr marL="1828800" algn="l" defTabSz="914400" rtl="0" eaLnBrk="1" latinLnBrk="0" hangingPunct="1">
      <a:defRPr kumimoji="1" sz="1200" b="0" i="0" kern="1200">
        <a:solidFill>
          <a:schemeClr val="tx1"/>
        </a:solidFill>
        <a:latin typeface="メイリオ" panose="020B0604030504040204" pitchFamily="50" charset="-128"/>
        <a:ea typeface="メイリオ" panose="020B0604030504040204" pitchFamily="50"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p:spPr>
      </p:sp>
      <p:sp>
        <p:nvSpPr>
          <p:cNvPr id="3" name="ノート プレースホルダー 2"/>
          <p:cNvSpPr>
            <a:spLocks noGrp="1"/>
          </p:cNvSpPr>
          <p:nvPr>
            <p:ph type="body" idx="1"/>
          </p:nvPr>
        </p:nvSpPr>
        <p:spPr/>
        <p:txBody>
          <a:bodyPr/>
          <a:lstStyle/>
          <a:p>
            <a:endParaRPr kumimoji="1" lang="ja-JP" altLang="en-US"/>
          </a:p>
        </p:txBody>
      </p:sp>
      <p:sp>
        <p:nvSpPr>
          <p:cNvPr id="4" name="日付プレースホルダー 3"/>
          <p:cNvSpPr>
            <a:spLocks noGrp="1"/>
          </p:cNvSpPr>
          <p:nvPr>
            <p:ph type="dt" idx="10"/>
          </p:nvPr>
        </p:nvSpPr>
        <p:spPr/>
        <p:txBody>
          <a:bodyPr/>
          <a:lstStyle/>
          <a:p>
            <a:r>
              <a:rPr lang="ja-JP" altLang="en-US"/>
              <a:t>機密性○</a:t>
            </a:r>
            <a:endParaRPr lang="en-US" altLang="ja-JP"/>
          </a:p>
        </p:txBody>
      </p:sp>
    </p:spTree>
    <p:extLst>
      <p:ext uri="{BB962C8B-B14F-4D97-AF65-F5344CB8AC3E}">
        <p14:creationId xmlns:p14="http://schemas.microsoft.com/office/powerpoint/2010/main" val="26152941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8900" y="744538"/>
            <a:ext cx="6629400" cy="372903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defTabSz="922355">
              <a:defRPr/>
            </a:pPr>
            <a:fld id="{7710F448-6E55-48A1-AF9F-31A80E8819E8}" type="slidenum">
              <a:rPr lang="ja-JP" altLang="en-US">
                <a:solidFill>
                  <a:prstClr val="black"/>
                </a:solidFill>
                <a:latin typeface="Calibri"/>
                <a:ea typeface="ＭＳ Ｐゴシック" panose="020B0600070205080204" pitchFamily="50" charset="-128"/>
              </a:rPr>
              <a:pPr defTabSz="922355">
                <a:defRPr/>
              </a:pPr>
              <a:t>18</a:t>
            </a:fld>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40480754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日付プレースホルダー 3"/>
          <p:cNvSpPr>
            <a:spLocks noGrp="1"/>
          </p:cNvSpPr>
          <p:nvPr>
            <p:ph type="dt" idx="1"/>
          </p:nvPr>
        </p:nvSpPr>
        <p:spPr/>
        <p:txBody>
          <a:bodyPr/>
          <a:lstStyle/>
          <a:p>
            <a:r>
              <a:rPr lang="ja-JP" altLang="en-US"/>
              <a:t>機密性○</a:t>
            </a:r>
            <a:endParaRPr lang="en-US" altLang="ja-JP"/>
          </a:p>
        </p:txBody>
      </p:sp>
    </p:spTree>
    <p:extLst>
      <p:ext uri="{BB962C8B-B14F-4D97-AF65-F5344CB8AC3E}">
        <p14:creationId xmlns:p14="http://schemas.microsoft.com/office/powerpoint/2010/main" val="35272141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p:spPr>
      </p:sp>
      <p:sp>
        <p:nvSpPr>
          <p:cNvPr id="3" name="ノート プレースホルダー 2"/>
          <p:cNvSpPr>
            <a:spLocks noGrp="1"/>
          </p:cNvSpPr>
          <p:nvPr>
            <p:ph type="body" idx="1"/>
          </p:nvPr>
        </p:nvSpPr>
        <p:spPr/>
        <p:txBody>
          <a:bodyPr/>
          <a:lstStyle/>
          <a:p>
            <a:r>
              <a:rPr kumimoji="1" lang="en-US" altLang="ja-JP"/>
              <a:t>AZEC</a:t>
            </a:r>
            <a:r>
              <a:rPr kumimoji="1" lang="ja-JP" altLang="en-US"/>
              <a:t>と</a:t>
            </a:r>
            <a:r>
              <a:rPr kumimoji="1" lang="en-US" altLang="ja-JP"/>
              <a:t>CEFIA</a:t>
            </a:r>
            <a:r>
              <a:rPr kumimoji="1" lang="ja-JP" altLang="en-US"/>
              <a:t>の関係を丁寧に</a:t>
            </a:r>
          </a:p>
        </p:txBody>
      </p:sp>
      <p:sp>
        <p:nvSpPr>
          <p:cNvPr id="4" name="日付プレースホルダー 3"/>
          <p:cNvSpPr>
            <a:spLocks noGrp="1"/>
          </p:cNvSpPr>
          <p:nvPr>
            <p:ph type="dt" idx="10"/>
          </p:nvPr>
        </p:nvSpPr>
        <p:spPr/>
        <p:txBody>
          <a:bodyPr/>
          <a:lstStyle/>
          <a:p>
            <a:r>
              <a:rPr lang="ja-JP" altLang="en-US"/>
              <a:t>機密性○</a:t>
            </a:r>
            <a:endParaRPr lang="en-US" altLang="ja-JP"/>
          </a:p>
        </p:txBody>
      </p:sp>
    </p:spTree>
    <p:extLst>
      <p:ext uri="{BB962C8B-B14F-4D97-AF65-F5344CB8AC3E}">
        <p14:creationId xmlns:p14="http://schemas.microsoft.com/office/powerpoint/2010/main" val="26152941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日付プレースホルダー 3"/>
          <p:cNvSpPr>
            <a:spLocks noGrp="1"/>
          </p:cNvSpPr>
          <p:nvPr>
            <p:ph type="dt" idx="1"/>
          </p:nvPr>
        </p:nvSpPr>
        <p:spPr/>
        <p:txBody>
          <a:bodyPr/>
          <a:lstStyle/>
          <a:p>
            <a:r>
              <a:rPr lang="ja-JP" altLang="en-US"/>
              <a:t>機密性○</a:t>
            </a:r>
            <a:endParaRPr lang="en-US" altLang="ja-JP"/>
          </a:p>
        </p:txBody>
      </p:sp>
    </p:spTree>
    <p:extLst>
      <p:ext uri="{BB962C8B-B14F-4D97-AF65-F5344CB8AC3E}">
        <p14:creationId xmlns:p14="http://schemas.microsoft.com/office/powerpoint/2010/main" val="11027664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日付プレースホルダー 3"/>
          <p:cNvSpPr>
            <a:spLocks noGrp="1"/>
          </p:cNvSpPr>
          <p:nvPr>
            <p:ph type="dt" idx="1"/>
          </p:nvPr>
        </p:nvSpPr>
        <p:spPr/>
        <p:txBody>
          <a:bodyPr/>
          <a:lstStyle/>
          <a:p>
            <a:r>
              <a:rPr lang="ja-JP" altLang="en-US"/>
              <a:t>機密性○</a:t>
            </a:r>
            <a:endParaRPr lang="en-US" altLang="ja-JP"/>
          </a:p>
        </p:txBody>
      </p:sp>
    </p:spTree>
    <p:extLst>
      <p:ext uri="{BB962C8B-B14F-4D97-AF65-F5344CB8AC3E}">
        <p14:creationId xmlns:p14="http://schemas.microsoft.com/office/powerpoint/2010/main" val="644414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日付プレースホルダー 3"/>
          <p:cNvSpPr>
            <a:spLocks noGrp="1"/>
          </p:cNvSpPr>
          <p:nvPr>
            <p:ph type="dt" idx="1"/>
          </p:nvPr>
        </p:nvSpPr>
        <p:spPr/>
        <p:txBody>
          <a:bodyPr/>
          <a:lstStyle/>
          <a:p>
            <a:r>
              <a:rPr lang="ja-JP" altLang="en-US"/>
              <a:t>機密性○</a:t>
            </a:r>
            <a:endParaRPr lang="en-US" altLang="ja-JP"/>
          </a:p>
        </p:txBody>
      </p:sp>
    </p:spTree>
    <p:extLst>
      <p:ext uri="{BB962C8B-B14F-4D97-AF65-F5344CB8AC3E}">
        <p14:creationId xmlns:p14="http://schemas.microsoft.com/office/powerpoint/2010/main" val="22745100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日付プレースホルダー 3"/>
          <p:cNvSpPr>
            <a:spLocks noGrp="1"/>
          </p:cNvSpPr>
          <p:nvPr>
            <p:ph type="dt" idx="1"/>
          </p:nvPr>
        </p:nvSpPr>
        <p:spPr/>
        <p:txBody>
          <a:bodyPr/>
          <a:lstStyle/>
          <a:p>
            <a:r>
              <a:rPr lang="ja-JP" altLang="en-US"/>
              <a:t>機密性○</a:t>
            </a:r>
            <a:endParaRPr lang="en-US" altLang="ja-JP"/>
          </a:p>
        </p:txBody>
      </p:sp>
    </p:spTree>
    <p:extLst>
      <p:ext uri="{BB962C8B-B14F-4D97-AF65-F5344CB8AC3E}">
        <p14:creationId xmlns:p14="http://schemas.microsoft.com/office/powerpoint/2010/main" val="20615970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8900" y="744538"/>
            <a:ext cx="6629400" cy="372903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defTabSz="922355">
              <a:defRPr/>
            </a:pPr>
            <a:fld id="{7710F448-6E55-48A1-AF9F-31A80E8819E8}" type="slidenum">
              <a:rPr lang="ja-JP" altLang="en-US">
                <a:solidFill>
                  <a:prstClr val="black"/>
                </a:solidFill>
                <a:latin typeface="Calibri"/>
                <a:ea typeface="ＭＳ Ｐゴシック" panose="020B0600070205080204" pitchFamily="50" charset="-128"/>
              </a:rPr>
              <a:pPr defTabSz="922355">
                <a:defRPr/>
              </a:pPr>
              <a:t>14</a:t>
            </a:fld>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40480754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0013" y="749300"/>
            <a:ext cx="6680200" cy="3757613"/>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defTabSz="930379">
              <a:defRPr/>
            </a:pPr>
            <a:fld id="{7710F448-6E55-48A1-AF9F-31A80E8819E8}" type="slidenum">
              <a:rPr lang="ja-JP" altLang="en-US">
                <a:solidFill>
                  <a:prstClr val="black"/>
                </a:solidFill>
                <a:latin typeface="Calibri"/>
                <a:ea typeface="ＭＳ Ｐゴシック" panose="020B0600070205080204" pitchFamily="50" charset="-128"/>
              </a:rPr>
              <a:pPr defTabSz="930379">
                <a:defRPr/>
              </a:pPr>
              <a:t>15</a:t>
            </a:fld>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40480754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0013" y="749300"/>
            <a:ext cx="6680200" cy="3757613"/>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defTabSz="930379">
              <a:defRPr/>
            </a:pPr>
            <a:fld id="{7710F448-6E55-48A1-AF9F-31A80E8819E8}" type="slidenum">
              <a:rPr lang="ja-JP" altLang="en-US">
                <a:solidFill>
                  <a:prstClr val="black"/>
                </a:solidFill>
                <a:latin typeface="Calibri"/>
                <a:ea typeface="ＭＳ Ｐゴシック" panose="020B0600070205080204" pitchFamily="50" charset="-128"/>
              </a:rPr>
              <a:pPr defTabSz="930379">
                <a:defRPr/>
              </a:pPr>
              <a:t>17</a:t>
            </a:fld>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40480754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01_Cover">
    <p:spTree>
      <p:nvGrpSpPr>
        <p:cNvPr id="1" name=""/>
        <p:cNvGrpSpPr/>
        <p:nvPr/>
      </p:nvGrpSpPr>
      <p:grpSpPr>
        <a:xfrm>
          <a:off x="0" y="0"/>
          <a:ext cx="0" cy="0"/>
          <a:chOff x="0" y="0"/>
          <a:chExt cx="0" cy="0"/>
        </a:xfrm>
      </p:grpSpPr>
      <p:pic>
        <p:nvPicPr>
          <p:cNvPr id="5" name="図 4" descr="アイコン&#10;&#10;低い精度で自動的に生成された説明">
            <a:extLst>
              <a:ext uri="{FF2B5EF4-FFF2-40B4-BE49-F238E27FC236}">
                <a16:creationId xmlns:a16="http://schemas.microsoft.com/office/drawing/2014/main" id="{FC794AD5-6155-63B8-738F-1B694503F74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71151"/>
          <a:stretch/>
        </p:blipFill>
        <p:spPr>
          <a:xfrm>
            <a:off x="1413164" y="0"/>
            <a:ext cx="10787026" cy="1978429"/>
          </a:xfrm>
          <a:prstGeom prst="rect">
            <a:avLst/>
          </a:prstGeom>
        </p:spPr>
      </p:pic>
      <p:sp>
        <p:nvSpPr>
          <p:cNvPr id="2" name="タイトル 1"/>
          <p:cNvSpPr>
            <a:spLocks noGrp="1"/>
          </p:cNvSpPr>
          <p:nvPr>
            <p:ph type="ctrTitle" hasCustomPrompt="1"/>
          </p:nvPr>
        </p:nvSpPr>
        <p:spPr>
          <a:xfrm>
            <a:off x="443076" y="3082756"/>
            <a:ext cx="11305846" cy="935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08000" rIns="0" bIns="72000">
            <a:spAutoFit/>
          </a:bodyPr>
          <a:lstStyle>
            <a:lvl1pPr algn="ctr">
              <a:lnSpc>
                <a:spcPct val="130000"/>
              </a:lnSpc>
              <a:defRPr lang="ja-JP" altLang="en-US" sz="4000" b="1" i="0" dirty="0">
                <a:latin typeface="メイリオ" panose="020B0604030504040204" pitchFamily="50" charset="-128"/>
                <a:ea typeface="メイリオ" panose="020B0604030504040204" pitchFamily="50" charset="-128"/>
                <a:cs typeface="メイリオ" panose="020B0604030504040204" pitchFamily="50" charset="-128"/>
              </a:defRPr>
            </a:lvl1pPr>
          </a:lstStyle>
          <a:p>
            <a:pPr marL="0" lvl="0"/>
            <a:r>
              <a:rPr kumimoji="1" lang="ja-JP" altLang="en-US" dirty="0"/>
              <a:t>スライドタイトル</a:t>
            </a:r>
          </a:p>
        </p:txBody>
      </p:sp>
      <p:sp>
        <p:nvSpPr>
          <p:cNvPr id="3" name="サブタイトル 2"/>
          <p:cNvSpPr>
            <a:spLocks noGrp="1"/>
          </p:cNvSpPr>
          <p:nvPr>
            <p:ph type="subTitle" idx="1" hasCustomPrompt="1"/>
          </p:nvPr>
        </p:nvSpPr>
        <p:spPr>
          <a:xfrm>
            <a:off x="456094" y="5024337"/>
            <a:ext cx="11305845" cy="492443"/>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0" indent="0" algn="ctr">
              <a:lnSpc>
                <a:spcPct val="130000"/>
              </a:lnSpc>
              <a:buNone/>
              <a:defRPr lang="ja-JP" altLang="en-US" sz="1600" b="0" i="0">
                <a:latin typeface="メイリオ" panose="020B0604030504040204" pitchFamily="50" charset="-128"/>
                <a:ea typeface="メイリオ" panose="020B0604030504040204" pitchFamily="50" charset="-128"/>
                <a:cs typeface="メイリオ" panose="020B0604030504040204" pitchFamily="50" charset="-128"/>
              </a:defRPr>
            </a:lvl1pPr>
            <a:lvl4pPr>
              <a:defRPr>
                <a:latin typeface="+mj-ea"/>
                <a:ea typeface="+mj-ea"/>
              </a:defRPr>
            </a:lvl4pPr>
            <a:lvl5pPr>
              <a:defRPr>
                <a:latin typeface="+mj-ea"/>
                <a:ea typeface="+mj-ea"/>
              </a:defRPr>
            </a:lvl5pPr>
            <a:lvl6pPr>
              <a:defRPr sz="1600">
                <a:latin typeface="+mj-ea"/>
                <a:ea typeface="+mj-ea"/>
              </a:defRPr>
            </a:lvl6pPr>
            <a:lvl7pPr>
              <a:defRPr sz="1600">
                <a:latin typeface="+mn-ea"/>
                <a:ea typeface="+mn-ea"/>
              </a:defRPr>
            </a:lvl7pPr>
            <a:lvl8pPr>
              <a:defRPr sz="1600">
                <a:latin typeface="+mj-ea"/>
                <a:ea typeface="+mj-ea"/>
              </a:defRPr>
            </a:lvl8pPr>
            <a:lvl9pPr>
              <a:defRPr sz="1600">
                <a:latin typeface="+mn-ea"/>
                <a:ea typeface="+mn-ea"/>
              </a:defRPr>
            </a:lvl9pPr>
          </a:lstStyle>
          <a:p>
            <a:pPr marL="0" marR="0" lvl="0" indent="0" algn="ctr" defTabSz="914423" rtl="0" eaLnBrk="1" fontAlgn="auto" latinLnBrk="0" hangingPunct="1">
              <a:lnSpc>
                <a:spcPct val="100000"/>
              </a:lnSpc>
              <a:spcBef>
                <a:spcPts val="600"/>
              </a:spcBef>
              <a:spcAft>
                <a:spcPts val="600"/>
              </a:spcAft>
              <a:buClr>
                <a:srgbClr val="002060"/>
              </a:buClr>
              <a:buSzTx/>
              <a:buFont typeface="Wingdings" panose="05000000000000000000" pitchFamily="2" charset="2"/>
              <a:buNone/>
              <a:tabLst/>
              <a:defRPr/>
            </a:pPr>
            <a:r>
              <a:rPr kumimoji="1" lang="en-US" altLang="ja-JP" dirty="0"/>
              <a:t>20XX</a:t>
            </a:r>
            <a:r>
              <a:rPr kumimoji="1" lang="ja-JP" altLang="en-US" dirty="0"/>
              <a:t>年</a:t>
            </a:r>
            <a:r>
              <a:rPr kumimoji="1" lang="en-US" altLang="ja-JP" dirty="0"/>
              <a:t>XX</a:t>
            </a:r>
            <a:r>
              <a:rPr kumimoji="1" lang="ja-JP" altLang="en-US" dirty="0"/>
              <a:t>月</a:t>
            </a:r>
            <a:r>
              <a:rPr kumimoji="1" lang="en-US" altLang="ja-JP" dirty="0"/>
              <a:t>XX</a:t>
            </a:r>
            <a:r>
              <a:rPr kumimoji="1" lang="ja-JP" altLang="en-US" dirty="0"/>
              <a:t>日</a:t>
            </a:r>
            <a:br>
              <a:rPr kumimoji="1" lang="en-US" altLang="ja-JP" dirty="0"/>
            </a:br>
            <a:r>
              <a:rPr lang="en-US" altLang="zh-TW" dirty="0"/>
              <a:t>XXXX</a:t>
            </a:r>
            <a:r>
              <a:rPr lang="zh-TW" altLang="en-US" dirty="0"/>
              <a:t>部局 </a:t>
            </a:r>
            <a:r>
              <a:rPr lang="en-US" altLang="zh-TW" dirty="0"/>
              <a:t>XXXX</a:t>
            </a:r>
            <a:r>
              <a:rPr lang="zh-TW" altLang="en-US" dirty="0"/>
              <a:t>課</a:t>
            </a:r>
          </a:p>
        </p:txBody>
      </p:sp>
      <p:pic>
        <p:nvPicPr>
          <p:cNvPr id="13" name="図 12">
            <a:extLst>
              <a:ext uri="{FF2B5EF4-FFF2-40B4-BE49-F238E27FC236}">
                <a16:creationId xmlns:a16="http://schemas.microsoft.com/office/drawing/2014/main" id="{612D356F-4C2F-28EC-F402-2C41058E844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5561" y="174348"/>
            <a:ext cx="1995378" cy="792480"/>
          </a:xfrm>
          <a:prstGeom prst="rect">
            <a:avLst/>
          </a:prstGeom>
        </p:spPr>
      </p:pic>
      <p:pic>
        <p:nvPicPr>
          <p:cNvPr id="4" name="図 3" descr="アイコン&#10;&#10;低い精度で自動的に生成された説明">
            <a:extLst>
              <a:ext uri="{FF2B5EF4-FFF2-40B4-BE49-F238E27FC236}">
                <a16:creationId xmlns:a16="http://schemas.microsoft.com/office/drawing/2014/main" id="{16991417-B160-3E3B-5F4C-35DA0F1759B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60566"/>
          <a:stretch/>
        </p:blipFill>
        <p:spPr>
          <a:xfrm>
            <a:off x="-8190" y="4164576"/>
            <a:ext cx="10507165" cy="2704407"/>
          </a:xfrm>
          <a:prstGeom prst="rect">
            <a:avLst/>
          </a:prstGeom>
        </p:spPr>
      </p:pic>
      <p:sp>
        <p:nvSpPr>
          <p:cNvPr id="6" name="スライド番号プレースホルダー 4">
            <a:extLst>
              <a:ext uri="{FF2B5EF4-FFF2-40B4-BE49-F238E27FC236}">
                <a16:creationId xmlns:a16="http://schemas.microsoft.com/office/drawing/2014/main" id="{BBCC16C2-9372-B05B-2EBA-2F71B019DDBC}"/>
              </a:ext>
            </a:extLst>
          </p:cNvPr>
          <p:cNvSpPr>
            <a:spLocks noGrp="1"/>
          </p:cNvSpPr>
          <p:nvPr>
            <p:ph type="sldNum" sz="quarter" idx="12"/>
          </p:nvPr>
        </p:nvSpPr>
        <p:spPr>
          <a:xfrm>
            <a:off x="11669169" y="6433200"/>
            <a:ext cx="522831" cy="424800"/>
          </a:xfrm>
          <a:prstGeom prst="rect">
            <a:avLst/>
          </a:prstGeom>
          <a:noFill/>
        </p:spPr>
        <p:txBody>
          <a:bodyPr lIns="0" tIns="0" rIns="144000" bIns="144000"/>
          <a:lstStyle>
            <a:lvl1pPr algn="r">
              <a:defRPr sz="1400" b="0" i="0">
                <a:solidFill>
                  <a:schemeClr val="tx1"/>
                </a:solidFill>
                <a:latin typeface="メイリオ" panose="020B0604030504040204" pitchFamily="50" charset="-128"/>
                <a:ea typeface="メイリオ" panose="020B0604030504040204" pitchFamily="50" charset="-128"/>
                <a:cs typeface="Arial" panose="020B0604020202020204" pitchFamily="34" charset="0"/>
              </a:defRPr>
            </a:lvl1pPr>
          </a:lstStyle>
          <a:p>
            <a:fld id="{D9550142-B990-490A-A107-ED7302A7FD52}" type="slidenum">
              <a:rPr lang="en-US" altLang="ja-JP" smtClean="0"/>
              <a:pPr/>
              <a:t>‹#›</a:t>
            </a:fld>
            <a:endParaRPr lang="en-US"/>
          </a:p>
        </p:txBody>
      </p:sp>
    </p:spTree>
    <p:extLst>
      <p:ext uri="{BB962C8B-B14F-4D97-AF65-F5344CB8AC3E}">
        <p14:creationId xmlns:p14="http://schemas.microsoft.com/office/powerpoint/2010/main" val="42572179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02_Index">
    <p:spTree>
      <p:nvGrpSpPr>
        <p:cNvPr id="1" name=""/>
        <p:cNvGrpSpPr/>
        <p:nvPr/>
      </p:nvGrpSpPr>
      <p:grpSpPr>
        <a:xfrm>
          <a:off x="0" y="0"/>
          <a:ext cx="0" cy="0"/>
          <a:chOff x="0" y="0"/>
          <a:chExt cx="0" cy="0"/>
        </a:xfrm>
      </p:grpSpPr>
      <p:sp>
        <p:nvSpPr>
          <p:cNvPr id="45" name="スライド番号プレースホルダー 4">
            <a:extLst>
              <a:ext uri="{FF2B5EF4-FFF2-40B4-BE49-F238E27FC236}">
                <a16:creationId xmlns:a16="http://schemas.microsoft.com/office/drawing/2014/main" id="{7F8B39E5-E5C4-1549-647B-B2CE8575CB0A}"/>
              </a:ext>
            </a:extLst>
          </p:cNvPr>
          <p:cNvSpPr>
            <a:spLocks noGrp="1"/>
          </p:cNvSpPr>
          <p:nvPr>
            <p:ph type="sldNum" sz="quarter" idx="12"/>
          </p:nvPr>
        </p:nvSpPr>
        <p:spPr>
          <a:xfrm>
            <a:off x="11669169" y="6433200"/>
            <a:ext cx="522831" cy="424800"/>
          </a:xfrm>
          <a:prstGeom prst="rect">
            <a:avLst/>
          </a:prstGeom>
          <a:noFill/>
        </p:spPr>
        <p:txBody>
          <a:bodyPr lIns="0" tIns="0" rIns="144000" bIns="144000"/>
          <a:lstStyle>
            <a:lvl1pPr algn="r">
              <a:defRPr sz="1400" b="0" i="0">
                <a:solidFill>
                  <a:schemeClr val="tx1"/>
                </a:solidFill>
                <a:latin typeface="メイリオ" panose="020B0604030504040204" pitchFamily="50" charset="-128"/>
                <a:ea typeface="メイリオ" panose="020B0604030504040204" pitchFamily="50" charset="-128"/>
                <a:cs typeface="Arial" panose="020B0604020202020204" pitchFamily="34" charset="0"/>
              </a:defRPr>
            </a:lvl1pPr>
          </a:lstStyle>
          <a:p>
            <a:fld id="{D9550142-B990-490A-A107-ED7302A7FD52}" type="slidenum">
              <a:rPr lang="en-US" altLang="ja-JP" smtClean="0"/>
              <a:pPr/>
              <a:t>‹#›</a:t>
            </a:fld>
            <a:endParaRPr lang="en-US"/>
          </a:p>
        </p:txBody>
      </p:sp>
      <p:sp>
        <p:nvSpPr>
          <p:cNvPr id="50" name="タイトル 1">
            <a:extLst>
              <a:ext uri="{FF2B5EF4-FFF2-40B4-BE49-F238E27FC236}">
                <a16:creationId xmlns:a16="http://schemas.microsoft.com/office/drawing/2014/main" id="{CA219888-D0B6-F250-7902-1434DE0CF405}"/>
              </a:ext>
            </a:extLst>
          </p:cNvPr>
          <p:cNvSpPr>
            <a:spLocks noGrp="1"/>
          </p:cNvSpPr>
          <p:nvPr>
            <p:ph type="title" hasCustomPrompt="1"/>
          </p:nvPr>
        </p:nvSpPr>
        <p:spPr>
          <a:xfrm>
            <a:off x="443073" y="366716"/>
            <a:ext cx="11305846" cy="584775"/>
          </a:xfrm>
          <a:prstGeom prst="rect">
            <a:avLst/>
          </a:prstGeom>
        </p:spPr>
        <p:txBody>
          <a:bodyPr wrap="square">
            <a:spAutoFit/>
          </a:bodyPr>
          <a:lstStyle>
            <a:lvl1pPr algn="l">
              <a:defRPr lang="ja-JP" altLang="en-US" sz="3200" b="1" i="0">
                <a:latin typeface="メイリオ" panose="020B0604030504040204" pitchFamily="50" charset="-128"/>
                <a:ea typeface="メイリオ" panose="020B0604030504040204" pitchFamily="50" charset="-128"/>
                <a:cs typeface="メイリオ" panose="020B0604030504040204" pitchFamily="50" charset="-128"/>
              </a:defRPr>
            </a:lvl1pPr>
          </a:lstStyle>
          <a:p>
            <a:pPr marL="0" lvl="0" algn="l"/>
            <a:r>
              <a:rPr kumimoji="1" lang="ja-JP" altLang="en-US" dirty="0"/>
              <a:t>目次</a:t>
            </a:r>
          </a:p>
        </p:txBody>
      </p:sp>
      <p:sp>
        <p:nvSpPr>
          <p:cNvPr id="51" name="テキスト プレースホルダー 9">
            <a:extLst>
              <a:ext uri="{FF2B5EF4-FFF2-40B4-BE49-F238E27FC236}">
                <a16:creationId xmlns:a16="http://schemas.microsoft.com/office/drawing/2014/main" id="{4894F5FE-60A5-361A-5A8D-0D265407E8DD}"/>
              </a:ext>
            </a:extLst>
          </p:cNvPr>
          <p:cNvSpPr>
            <a:spLocks noGrp="1"/>
          </p:cNvSpPr>
          <p:nvPr>
            <p:ph type="body" sz="quarter" idx="13" hasCustomPrompt="1"/>
          </p:nvPr>
        </p:nvSpPr>
        <p:spPr>
          <a:xfrm>
            <a:off x="443071" y="6498006"/>
            <a:ext cx="9880615" cy="123111"/>
          </a:xfrm>
          <a:noFill/>
        </p:spPr>
        <p:txBody>
          <a:bodyPr wrap="square" lIns="0" tIns="0" rIns="0" bIns="0" anchor="ctr">
            <a:spAutoFit/>
          </a:bodyPr>
          <a:lstStyle>
            <a:lvl1pPr marL="0" indent="0">
              <a:spcBef>
                <a:spcPts val="0"/>
              </a:spcBef>
              <a:spcAft>
                <a:spcPts val="0"/>
              </a:spcAft>
              <a:buFont typeface="Arial" panose="020B0604020202020204" pitchFamily="34" charset="0"/>
              <a:buNone/>
              <a:defRPr sz="800" b="0" i="0">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参考</a:t>
            </a:r>
            <a:r>
              <a:rPr kumimoji="1" lang="en-US" altLang="ja-JP"/>
              <a:t>/</a:t>
            </a:r>
            <a:r>
              <a:rPr kumimoji="1" lang="ja-JP" altLang="en-US"/>
              <a:t>引用文献等：</a:t>
            </a:r>
            <a:r>
              <a:rPr kumimoji="1" lang="en-US" altLang="ja-JP"/>
              <a:t>8pt</a:t>
            </a:r>
          </a:p>
        </p:txBody>
      </p:sp>
      <p:sp>
        <p:nvSpPr>
          <p:cNvPr id="3" name="テキスト プレースホルダー 8">
            <a:extLst>
              <a:ext uri="{FF2B5EF4-FFF2-40B4-BE49-F238E27FC236}">
                <a16:creationId xmlns:a16="http://schemas.microsoft.com/office/drawing/2014/main" id="{3EE3E01E-3F79-A45A-7179-85544275E81B}"/>
              </a:ext>
            </a:extLst>
          </p:cNvPr>
          <p:cNvSpPr>
            <a:spLocks noGrp="1"/>
          </p:cNvSpPr>
          <p:nvPr>
            <p:ph type="body" sz="quarter" idx="19" hasCustomPrompt="1"/>
          </p:nvPr>
        </p:nvSpPr>
        <p:spPr>
          <a:xfrm>
            <a:off x="443072" y="1138194"/>
            <a:ext cx="7330149" cy="2360234"/>
          </a:xfrm>
        </p:spPr>
        <p:txBody>
          <a:bodyPr/>
          <a:lstStyle>
            <a:lvl1pPr marL="342908" indent="-342908">
              <a:lnSpc>
                <a:spcPct val="130000"/>
              </a:lnSpc>
              <a:buClr>
                <a:schemeClr val="tx1"/>
              </a:buClr>
              <a:buFont typeface="+mj-lt"/>
              <a:buAutoNum type="arabicPeriod"/>
              <a:defRPr sz="1600" b="0" i="0">
                <a:latin typeface="+mn-ea"/>
                <a:ea typeface="+mn-ea"/>
              </a:defRPr>
            </a:lvl1pPr>
            <a:lvl4pPr>
              <a:defRPr sz="1600">
                <a:latin typeface="+mn-ea"/>
                <a:ea typeface="+mn-ea"/>
              </a:defRPr>
            </a:lvl4pPr>
            <a:lvl5pPr>
              <a:defRPr sz="1600">
                <a:latin typeface="+mn-ea"/>
                <a:ea typeface="+mn-ea"/>
              </a:defRPr>
            </a:lvl5pPr>
            <a:lvl6pPr>
              <a:defRPr sz="1600">
                <a:latin typeface="+mn-ea"/>
                <a:ea typeface="+mn-ea"/>
              </a:defRPr>
            </a:lvl6pPr>
          </a:lstStyle>
          <a:p>
            <a:pPr lvl="0"/>
            <a:r>
              <a:rPr kumimoji="1" lang="ja-JP" altLang="en-US" dirty="0"/>
              <a:t>セクション</a:t>
            </a:r>
            <a:r>
              <a:rPr kumimoji="1" lang="en-US" altLang="ja-JP" dirty="0"/>
              <a:t> 01</a:t>
            </a:r>
          </a:p>
          <a:p>
            <a:pPr lvl="0"/>
            <a:r>
              <a:rPr kumimoji="1" lang="ja-JP" altLang="en-US" dirty="0"/>
              <a:t>セクション</a:t>
            </a:r>
            <a:r>
              <a:rPr kumimoji="1" lang="en-US" altLang="ja-JP" dirty="0"/>
              <a:t> 02</a:t>
            </a:r>
          </a:p>
          <a:p>
            <a:pPr lvl="0"/>
            <a:r>
              <a:rPr kumimoji="1" lang="ja-JP" altLang="en-US" dirty="0"/>
              <a:t>セクション</a:t>
            </a:r>
            <a:r>
              <a:rPr kumimoji="1" lang="en-US" altLang="ja-JP" dirty="0"/>
              <a:t> 03</a:t>
            </a:r>
          </a:p>
          <a:p>
            <a:pPr lvl="0"/>
            <a:r>
              <a:rPr kumimoji="1" lang="ja-JP" altLang="en-US" dirty="0"/>
              <a:t>セクション</a:t>
            </a:r>
            <a:r>
              <a:rPr kumimoji="1" lang="en-US" altLang="ja-JP" dirty="0"/>
              <a:t> 04</a:t>
            </a:r>
          </a:p>
          <a:p>
            <a:pPr marL="342908" marR="0" lvl="0" indent="-342908" algn="l" defTabSz="914423" rtl="0" eaLnBrk="1" fontAlgn="auto" latinLnBrk="0" hangingPunct="1">
              <a:lnSpc>
                <a:spcPct val="100000"/>
              </a:lnSpc>
              <a:spcBef>
                <a:spcPts val="600"/>
              </a:spcBef>
              <a:spcAft>
                <a:spcPts val="600"/>
              </a:spcAft>
              <a:buClr>
                <a:srgbClr val="002060"/>
              </a:buClr>
              <a:buSzTx/>
              <a:buFont typeface="+mj-lt"/>
              <a:buAutoNum type="arabicPeriod"/>
              <a:tabLst/>
              <a:defRPr/>
            </a:pPr>
            <a:r>
              <a:rPr kumimoji="1" lang="ja-JP" altLang="en-US" dirty="0"/>
              <a:t>セクション</a:t>
            </a:r>
            <a:r>
              <a:rPr kumimoji="1" lang="en-US" altLang="ja-JP" dirty="0"/>
              <a:t> 05</a:t>
            </a:r>
          </a:p>
        </p:txBody>
      </p:sp>
      <p:sp>
        <p:nvSpPr>
          <p:cNvPr id="4" name="テキスト プレースホルダー 8">
            <a:extLst>
              <a:ext uri="{FF2B5EF4-FFF2-40B4-BE49-F238E27FC236}">
                <a16:creationId xmlns:a16="http://schemas.microsoft.com/office/drawing/2014/main" id="{66F75DC8-7F8B-DE8F-5A34-63C830C27B79}"/>
              </a:ext>
            </a:extLst>
          </p:cNvPr>
          <p:cNvSpPr>
            <a:spLocks noGrp="1"/>
          </p:cNvSpPr>
          <p:nvPr>
            <p:ph type="body" sz="quarter" idx="20" hasCustomPrompt="1"/>
          </p:nvPr>
        </p:nvSpPr>
        <p:spPr>
          <a:xfrm>
            <a:off x="7773220" y="1138194"/>
            <a:ext cx="2550466" cy="2360234"/>
          </a:xfrm>
        </p:spPr>
        <p:txBody>
          <a:bodyPr/>
          <a:lstStyle>
            <a:lvl1pPr marL="0" indent="0" algn="r">
              <a:lnSpc>
                <a:spcPct val="130000"/>
              </a:lnSpc>
              <a:buFont typeface="+mj-lt"/>
              <a:buNone/>
              <a:defRPr sz="1600" b="0" i="0">
                <a:latin typeface="+mj-ea"/>
                <a:ea typeface="+mj-ea"/>
              </a:defRPr>
            </a:lvl1pPr>
            <a:lvl4pPr>
              <a:defRPr sz="1600">
                <a:latin typeface="+mj-ea"/>
                <a:ea typeface="+mj-ea"/>
              </a:defRPr>
            </a:lvl4pPr>
            <a:lvl5pPr>
              <a:defRPr sz="1600">
                <a:latin typeface="+mj-ea"/>
                <a:ea typeface="+mj-ea"/>
              </a:defRPr>
            </a:lvl5pPr>
            <a:lvl6pPr>
              <a:defRPr>
                <a:latin typeface="+mj-ea"/>
                <a:ea typeface="+mj-ea"/>
              </a:defRPr>
            </a:lvl6pPr>
            <a:lvl7pPr>
              <a:defRPr>
                <a:latin typeface="+mj-ea"/>
                <a:ea typeface="+mj-ea"/>
              </a:defRPr>
            </a:lvl7pPr>
          </a:lstStyle>
          <a:p>
            <a:pPr marL="0" indent="0" algn="r">
              <a:buNone/>
            </a:pPr>
            <a:r>
              <a:rPr lang="en-US" altLang="ja-JP"/>
              <a:t>------- 001</a:t>
            </a:r>
            <a:endParaRPr lang="ja-JP" altLang="en-US"/>
          </a:p>
          <a:p>
            <a:pPr marL="0" lvl="0" indent="0" algn="r">
              <a:buNone/>
            </a:pPr>
            <a:r>
              <a:rPr lang="en-US" altLang="ja-JP"/>
              <a:t>------- 001</a:t>
            </a:r>
            <a:endParaRPr lang="ja-JP" altLang="en-US"/>
          </a:p>
          <a:p>
            <a:pPr marL="0" lvl="0" indent="0" algn="r">
              <a:buNone/>
            </a:pPr>
            <a:r>
              <a:rPr lang="en-US" altLang="ja-JP"/>
              <a:t>------- 001</a:t>
            </a:r>
          </a:p>
          <a:p>
            <a:pPr marL="0" indent="0" algn="r">
              <a:buNone/>
            </a:pPr>
            <a:r>
              <a:rPr lang="en-US" altLang="ja-JP"/>
              <a:t>------- 001</a:t>
            </a:r>
          </a:p>
          <a:p>
            <a:pPr marL="0" marR="0" lvl="0" indent="0" algn="r" defTabSz="914423" rtl="0" eaLnBrk="1" fontAlgn="auto" latinLnBrk="0" hangingPunct="1">
              <a:lnSpc>
                <a:spcPct val="100000"/>
              </a:lnSpc>
              <a:spcBef>
                <a:spcPts val="600"/>
              </a:spcBef>
              <a:spcAft>
                <a:spcPts val="600"/>
              </a:spcAft>
              <a:buClr>
                <a:srgbClr val="002060"/>
              </a:buClr>
              <a:buSzTx/>
              <a:buFont typeface="+mj-lt"/>
              <a:buNone/>
              <a:tabLst/>
              <a:defRPr/>
            </a:pPr>
            <a:r>
              <a:rPr lang="en-US" altLang="ja-JP"/>
              <a:t>------- 001</a:t>
            </a:r>
          </a:p>
        </p:txBody>
      </p:sp>
      <p:pic>
        <p:nvPicPr>
          <p:cNvPr id="5" name="図 4" descr="図形 が含まれている画像&#10;&#10;自動的に生成された説明">
            <a:extLst>
              <a:ext uri="{FF2B5EF4-FFF2-40B4-BE49-F238E27FC236}">
                <a16:creationId xmlns:a16="http://schemas.microsoft.com/office/drawing/2014/main" id="{DB3F85C5-509B-257D-8B3C-FC178DFD6638}"/>
              </a:ext>
            </a:extLst>
          </p:cNvPr>
          <p:cNvPicPr>
            <a:picLocks/>
          </p:cNvPicPr>
          <p:nvPr userDrawn="1"/>
        </p:nvPicPr>
        <p:blipFill rotWithShape="1">
          <a:blip r:embed="rId2" cstate="print">
            <a:extLst>
              <a:ext uri="{28A0092B-C50C-407E-A947-70E740481C1C}">
                <a14:useLocalDpi xmlns:a14="http://schemas.microsoft.com/office/drawing/2010/main" val="0"/>
              </a:ext>
            </a:extLst>
          </a:blip>
          <a:srcRect b="94693"/>
          <a:stretch/>
        </p:blipFill>
        <p:spPr>
          <a:xfrm>
            <a:off x="-4452" y="-1"/>
            <a:ext cx="12192000" cy="489049"/>
          </a:xfrm>
          <a:prstGeom prst="rect">
            <a:avLst/>
          </a:prstGeom>
          <a:noFill/>
        </p:spPr>
      </p:pic>
    </p:spTree>
    <p:extLst>
      <p:ext uri="{BB962C8B-B14F-4D97-AF65-F5344CB8AC3E}">
        <p14:creationId xmlns:p14="http://schemas.microsoft.com/office/powerpoint/2010/main" val="43507870"/>
      </p:ext>
    </p:extLst>
  </p:cSld>
  <p:clrMapOvr>
    <a:masterClrMapping/>
  </p:clrMapOvr>
  <p:extLst>
    <p:ext uri="{DCECCB84-F9BA-43D5-87BE-67443E8EF086}">
      <p15:sldGuideLst xmlns:p15="http://schemas.microsoft.com/office/powerpoint/2012/main">
        <p15:guide id="1" orient="horz" pos="232" userDrawn="1">
          <p15:clr>
            <a:srgbClr val="FBAE40"/>
          </p15:clr>
        </p15:guide>
        <p15:guide id="2" pos="2939" userDrawn="1">
          <p15:clr>
            <a:srgbClr val="FBAE40"/>
          </p15:clr>
        </p15:guide>
        <p15:guide id="3" pos="3301" userDrawn="1">
          <p15:clr>
            <a:srgbClr val="FBAE40"/>
          </p15:clr>
        </p15:guide>
        <p15:guide id="4" pos="3120" userDrawn="1">
          <p15:clr>
            <a:srgbClr val="FBAE40"/>
          </p15:clr>
        </p15:guide>
        <p15:guide id="5" pos="1646" userDrawn="1">
          <p15:clr>
            <a:srgbClr val="FBAE40"/>
          </p15:clr>
        </p15:guide>
        <p15:guide id="6" pos="1510" userDrawn="1">
          <p15:clr>
            <a:srgbClr val="FBAE40"/>
          </p15:clr>
        </p15:guide>
        <p15:guide id="7" pos="217" userDrawn="1">
          <p15:clr>
            <a:srgbClr val="FBAE40"/>
          </p15:clr>
        </p15:guide>
        <p15:guide id="8" pos="4594" userDrawn="1">
          <p15:clr>
            <a:srgbClr val="FBAE40"/>
          </p15:clr>
        </p15:guide>
        <p15:guide id="9" pos="4730" userDrawn="1">
          <p15:clr>
            <a:srgbClr val="FBAE40"/>
          </p15:clr>
        </p15:guide>
        <p15:guide id="10" pos="6023" userDrawn="1">
          <p15:clr>
            <a:srgbClr val="FBAE40"/>
          </p15:clr>
        </p15:guide>
        <p15:guide id="12" orient="horz" pos="4088" userDrawn="1">
          <p15:clr>
            <a:srgbClr val="FBAE40"/>
          </p15:clr>
        </p15:guide>
        <p15:guide id="13" orient="horz" pos="3861" userDrawn="1">
          <p15:clr>
            <a:srgbClr val="FBAE40"/>
          </p15:clr>
        </p15:guide>
        <p15:guide id="14" orient="horz" pos="595" userDrawn="1">
          <p15:clr>
            <a:srgbClr val="FBAE40"/>
          </p15:clr>
        </p15:guide>
        <p15:guide id="15" orient="horz" pos="709" userDrawn="1">
          <p15:clr>
            <a:srgbClr val="FBAE40"/>
          </p15:clr>
        </p15:guide>
        <p15:guide id="16" orient="horz" pos="1366" userDrawn="1">
          <p15:clr>
            <a:srgbClr val="FBAE40"/>
          </p15:clr>
        </p15:guide>
        <p15:guide id="17" orient="horz" pos="2614" userDrawn="1">
          <p15:clr>
            <a:srgbClr val="FBAE40"/>
          </p15:clr>
        </p15:guide>
        <p15:guide id="18" orient="horz" pos="1480" userDrawn="1">
          <p15:clr>
            <a:srgbClr val="FBAE40"/>
          </p15:clr>
        </p15:guide>
        <p15:guide id="19" orient="horz" pos="2727"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03_Section">
    <p:spTree>
      <p:nvGrpSpPr>
        <p:cNvPr id="1" name=""/>
        <p:cNvGrpSpPr/>
        <p:nvPr/>
      </p:nvGrpSpPr>
      <p:grpSpPr>
        <a:xfrm>
          <a:off x="0" y="0"/>
          <a:ext cx="0" cy="0"/>
          <a:chOff x="0" y="0"/>
          <a:chExt cx="0" cy="0"/>
        </a:xfrm>
      </p:grpSpPr>
      <p:pic>
        <p:nvPicPr>
          <p:cNvPr id="11" name="図 10" descr="図形&#10;&#10;低い精度で自動的に生成された説明">
            <a:extLst>
              <a:ext uri="{FF2B5EF4-FFF2-40B4-BE49-F238E27FC236}">
                <a16:creationId xmlns:a16="http://schemas.microsoft.com/office/drawing/2014/main" id="{F10D23A2-2E8E-9DA5-6CF5-DDC0A8455B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1724" y="0"/>
            <a:ext cx="10870276" cy="6858000"/>
          </a:xfrm>
          <a:prstGeom prst="rect">
            <a:avLst/>
          </a:prstGeom>
        </p:spPr>
      </p:pic>
      <p:sp>
        <p:nvSpPr>
          <p:cNvPr id="3" name="タイトル 1">
            <a:extLst>
              <a:ext uri="{FF2B5EF4-FFF2-40B4-BE49-F238E27FC236}">
                <a16:creationId xmlns:a16="http://schemas.microsoft.com/office/drawing/2014/main" id="{16547944-49EF-1EFF-32E6-905A8579D216}"/>
              </a:ext>
            </a:extLst>
          </p:cNvPr>
          <p:cNvSpPr>
            <a:spLocks noGrp="1"/>
          </p:cNvSpPr>
          <p:nvPr>
            <p:ph type="ctrTitle" hasCustomPrompt="1"/>
          </p:nvPr>
        </p:nvSpPr>
        <p:spPr>
          <a:xfrm>
            <a:off x="443076" y="3082756"/>
            <a:ext cx="11305846" cy="935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08000" rIns="0" bIns="72000">
            <a:spAutoFit/>
          </a:bodyPr>
          <a:lstStyle>
            <a:lvl1pPr algn="l">
              <a:lnSpc>
                <a:spcPct val="130000"/>
              </a:lnSpc>
              <a:defRPr lang="ja-JP" altLang="en-US" sz="4000" b="1" i="0" dirty="0">
                <a:latin typeface="メイリオ" panose="020B0604030504040204" pitchFamily="50" charset="-128"/>
                <a:ea typeface="メイリオ" panose="020B0604030504040204" pitchFamily="50" charset="-128"/>
                <a:cs typeface="メイリオ" panose="020B0604030504040204" pitchFamily="50" charset="-128"/>
              </a:defRPr>
            </a:lvl1pPr>
          </a:lstStyle>
          <a:p>
            <a:pPr marL="0" lvl="0"/>
            <a:r>
              <a:rPr kumimoji="1" lang="en-US" altLang="ja-JP" dirty="0"/>
              <a:t>01. </a:t>
            </a:r>
            <a:r>
              <a:rPr kumimoji="1" lang="ja-JP" altLang="en-US" dirty="0"/>
              <a:t>セクション名</a:t>
            </a:r>
          </a:p>
        </p:txBody>
      </p:sp>
      <p:sp>
        <p:nvSpPr>
          <p:cNvPr id="4" name="スライド番号プレースホルダー 4">
            <a:extLst>
              <a:ext uri="{FF2B5EF4-FFF2-40B4-BE49-F238E27FC236}">
                <a16:creationId xmlns:a16="http://schemas.microsoft.com/office/drawing/2014/main" id="{DD9E6EA3-3310-5612-2D80-6F218C2F7510}"/>
              </a:ext>
            </a:extLst>
          </p:cNvPr>
          <p:cNvSpPr>
            <a:spLocks noGrp="1"/>
          </p:cNvSpPr>
          <p:nvPr>
            <p:ph type="sldNum" sz="quarter" idx="12"/>
          </p:nvPr>
        </p:nvSpPr>
        <p:spPr>
          <a:xfrm>
            <a:off x="11669169" y="6433200"/>
            <a:ext cx="522831" cy="424800"/>
          </a:xfrm>
          <a:prstGeom prst="rect">
            <a:avLst/>
          </a:prstGeom>
          <a:noFill/>
        </p:spPr>
        <p:txBody>
          <a:bodyPr lIns="0" tIns="0" rIns="144000" bIns="144000"/>
          <a:lstStyle>
            <a:lvl1pPr algn="r">
              <a:defRPr sz="1400" b="0" i="0">
                <a:solidFill>
                  <a:schemeClr val="bg1"/>
                </a:solidFill>
                <a:latin typeface="メイリオ" panose="020B0604030504040204" pitchFamily="50" charset="-128"/>
                <a:ea typeface="メイリオ" panose="020B0604030504040204" pitchFamily="50" charset="-128"/>
                <a:cs typeface="Arial" panose="020B0604020202020204" pitchFamily="34" charset="0"/>
              </a:defRPr>
            </a:lvl1pPr>
          </a:lstStyle>
          <a:p>
            <a:fld id="{D9550142-B990-490A-A107-ED7302A7FD52}" type="slidenum">
              <a:rPr lang="en-US" altLang="ja-JP" smtClean="0"/>
              <a:pPr/>
              <a:t>‹#›</a:t>
            </a:fld>
            <a:endParaRPr lang="en-US"/>
          </a:p>
        </p:txBody>
      </p:sp>
    </p:spTree>
    <p:extLst>
      <p:ext uri="{BB962C8B-B14F-4D97-AF65-F5344CB8AC3E}">
        <p14:creationId xmlns:p14="http://schemas.microsoft.com/office/powerpoint/2010/main" val="2194644818"/>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04_Basic">
    <p:spTree>
      <p:nvGrpSpPr>
        <p:cNvPr id="1" name=""/>
        <p:cNvGrpSpPr/>
        <p:nvPr/>
      </p:nvGrpSpPr>
      <p:grpSpPr>
        <a:xfrm>
          <a:off x="0" y="0"/>
          <a:ext cx="0" cy="0"/>
          <a:chOff x="0" y="0"/>
          <a:chExt cx="0" cy="0"/>
        </a:xfrm>
      </p:grpSpPr>
      <p:sp>
        <p:nvSpPr>
          <p:cNvPr id="45" name="スライド番号プレースホルダー 4">
            <a:extLst>
              <a:ext uri="{FF2B5EF4-FFF2-40B4-BE49-F238E27FC236}">
                <a16:creationId xmlns:a16="http://schemas.microsoft.com/office/drawing/2014/main" id="{7F8B39E5-E5C4-1549-647B-B2CE8575CB0A}"/>
              </a:ext>
            </a:extLst>
          </p:cNvPr>
          <p:cNvSpPr>
            <a:spLocks noGrp="1"/>
          </p:cNvSpPr>
          <p:nvPr>
            <p:ph type="sldNum" sz="quarter" idx="12"/>
          </p:nvPr>
        </p:nvSpPr>
        <p:spPr>
          <a:xfrm>
            <a:off x="11669169" y="6433200"/>
            <a:ext cx="522831" cy="424800"/>
          </a:xfrm>
          <a:prstGeom prst="rect">
            <a:avLst/>
          </a:prstGeom>
          <a:noFill/>
        </p:spPr>
        <p:txBody>
          <a:bodyPr lIns="0" tIns="0" rIns="144000" bIns="144000"/>
          <a:lstStyle>
            <a:lvl1pPr algn="r">
              <a:defRPr sz="1400" b="0" i="0">
                <a:solidFill>
                  <a:schemeClr val="tx1"/>
                </a:solidFill>
                <a:latin typeface="メイリオ" panose="020B0604030504040204" pitchFamily="50" charset="-128"/>
                <a:ea typeface="メイリオ" panose="020B0604030504040204" pitchFamily="50" charset="-128"/>
                <a:cs typeface="Arial" panose="020B0604020202020204" pitchFamily="34" charset="0"/>
              </a:defRPr>
            </a:lvl1pPr>
          </a:lstStyle>
          <a:p>
            <a:fld id="{D9550142-B990-490A-A107-ED7302A7FD52}" type="slidenum">
              <a:rPr lang="en-US" altLang="ja-JP" smtClean="0"/>
              <a:pPr/>
              <a:t>‹#›</a:t>
            </a:fld>
            <a:endParaRPr lang="en-US"/>
          </a:p>
        </p:txBody>
      </p:sp>
      <p:sp>
        <p:nvSpPr>
          <p:cNvPr id="50" name="タイトル 1">
            <a:extLst>
              <a:ext uri="{FF2B5EF4-FFF2-40B4-BE49-F238E27FC236}">
                <a16:creationId xmlns:a16="http://schemas.microsoft.com/office/drawing/2014/main" id="{CA219888-D0B6-F250-7902-1434DE0CF405}"/>
              </a:ext>
            </a:extLst>
          </p:cNvPr>
          <p:cNvSpPr>
            <a:spLocks noGrp="1"/>
          </p:cNvSpPr>
          <p:nvPr>
            <p:ph type="title" hasCustomPrompt="1"/>
          </p:nvPr>
        </p:nvSpPr>
        <p:spPr>
          <a:xfrm>
            <a:off x="443074" y="366716"/>
            <a:ext cx="11305842" cy="584775"/>
          </a:xfrm>
          <a:prstGeom prst="rect">
            <a:avLst/>
          </a:prstGeom>
        </p:spPr>
        <p:txBody>
          <a:bodyPr wrap="square">
            <a:spAutoFit/>
          </a:bodyPr>
          <a:lstStyle>
            <a:lvl1pPr algn="l">
              <a:defRPr lang="ja-JP" altLang="en-US" sz="3200" b="1" i="0">
                <a:latin typeface="メイリオ" panose="020B0604030504040204" pitchFamily="50" charset="-128"/>
                <a:ea typeface="メイリオ" panose="020B0604030504040204" pitchFamily="50" charset="-128"/>
                <a:cs typeface="メイリオ" panose="020B0604030504040204" pitchFamily="50" charset="-128"/>
              </a:defRPr>
            </a:lvl1pPr>
          </a:lstStyle>
          <a:p>
            <a:pPr marL="0" lvl="0" algn="l"/>
            <a:r>
              <a:rPr kumimoji="1" lang="ja-JP" altLang="en-US"/>
              <a:t>スライドタイトル：</a:t>
            </a:r>
            <a:r>
              <a:rPr kumimoji="1" lang="en-US" altLang="ja-JP"/>
              <a:t>13</a:t>
            </a:r>
            <a:r>
              <a:rPr kumimoji="1" lang="ja-JP" altLang="en-US"/>
              <a:t>字以内 </a:t>
            </a:r>
            <a:r>
              <a:rPr kumimoji="1" lang="en-US" altLang="ja-JP"/>
              <a:t>32pt</a:t>
            </a:r>
            <a:endParaRPr kumimoji="1" lang="ja-JP" altLang="en-US"/>
          </a:p>
        </p:txBody>
      </p:sp>
      <p:sp>
        <p:nvSpPr>
          <p:cNvPr id="51" name="テキスト プレースホルダー 9">
            <a:extLst>
              <a:ext uri="{FF2B5EF4-FFF2-40B4-BE49-F238E27FC236}">
                <a16:creationId xmlns:a16="http://schemas.microsoft.com/office/drawing/2014/main" id="{4894F5FE-60A5-361A-5A8D-0D265407E8DD}"/>
              </a:ext>
            </a:extLst>
          </p:cNvPr>
          <p:cNvSpPr>
            <a:spLocks noGrp="1"/>
          </p:cNvSpPr>
          <p:nvPr>
            <p:ph type="body" sz="quarter" idx="13" hasCustomPrompt="1"/>
          </p:nvPr>
        </p:nvSpPr>
        <p:spPr>
          <a:xfrm>
            <a:off x="443071" y="6498006"/>
            <a:ext cx="9880615" cy="123111"/>
          </a:xfrm>
          <a:noFill/>
        </p:spPr>
        <p:txBody>
          <a:bodyPr wrap="square" lIns="0" tIns="0" rIns="0" bIns="0" anchor="ctr">
            <a:spAutoFit/>
          </a:bodyPr>
          <a:lstStyle>
            <a:lvl1pPr marL="0" indent="0">
              <a:spcBef>
                <a:spcPts val="0"/>
              </a:spcBef>
              <a:spcAft>
                <a:spcPts val="0"/>
              </a:spcAft>
              <a:buFont typeface="Arial" panose="020B0604020202020204" pitchFamily="34" charset="0"/>
              <a:buNone/>
              <a:defRPr sz="800" b="0" i="0">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出典先：</a:t>
            </a:r>
            <a:r>
              <a:rPr kumimoji="1" lang="en-US" altLang="ja-JP"/>
              <a:t>8pt</a:t>
            </a:r>
          </a:p>
        </p:txBody>
      </p:sp>
      <p:sp>
        <p:nvSpPr>
          <p:cNvPr id="52" name="テキスト プレースホルダー 11">
            <a:extLst>
              <a:ext uri="{FF2B5EF4-FFF2-40B4-BE49-F238E27FC236}">
                <a16:creationId xmlns:a16="http://schemas.microsoft.com/office/drawing/2014/main" id="{24C0F4B5-3232-8664-604F-8CF3AE3D63D5}"/>
              </a:ext>
            </a:extLst>
          </p:cNvPr>
          <p:cNvSpPr>
            <a:spLocks noGrp="1"/>
          </p:cNvSpPr>
          <p:nvPr>
            <p:ph type="body" sz="quarter" idx="17" hasCustomPrompt="1"/>
          </p:nvPr>
        </p:nvSpPr>
        <p:spPr>
          <a:xfrm>
            <a:off x="443070" y="1138195"/>
            <a:ext cx="11305846" cy="667839"/>
          </a:xfrm>
          <a:solidFill>
            <a:srgbClr val="F3F6F6"/>
          </a:solidFill>
          <a:ln>
            <a:noFill/>
          </a:ln>
        </p:spPr>
        <p:txBody>
          <a:bodyPr vert="horz" wrap="square" lIns="216000" tIns="144000" rIns="216000" bIns="144000" rtlCol="0" anchor="t" anchorCtr="0">
            <a:spAutoFit/>
          </a:bodyPr>
          <a:lstStyle>
            <a:lvl1pPr marL="285757" indent="-285757">
              <a:lnSpc>
                <a:spcPct val="130000"/>
              </a:lnSpc>
              <a:buClr>
                <a:schemeClr val="tx1"/>
              </a:buClr>
              <a:buSzPct val="100000"/>
              <a:buFont typeface="メイリオ" panose="020B0604030504040204" pitchFamily="50" charset="-128"/>
              <a:buChar char="•"/>
              <a:defRPr lang="ja-JP" altLang="en-US" sz="2000" b="0" i="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marL="257181" lvl="0" indent="-257181">
              <a:spcBef>
                <a:spcPts val="600"/>
              </a:spcBef>
              <a:spcAft>
                <a:spcPts val="600"/>
              </a:spcAft>
              <a:buClr>
                <a:srgbClr val="002060"/>
              </a:buClr>
              <a:buFont typeface="Wingdings" panose="05000000000000000000" pitchFamily="2" charset="2"/>
              <a:buChar char="l"/>
            </a:pPr>
            <a:r>
              <a:rPr kumimoji="1" lang="ja-JP" altLang="en-US" dirty="0"/>
              <a:t>キーメッセージ：</a:t>
            </a:r>
            <a:r>
              <a:rPr kumimoji="1" lang="en-US" altLang="ja-JP" dirty="0"/>
              <a:t>1</a:t>
            </a:r>
            <a:r>
              <a:rPr kumimoji="1" lang="ja-JP" altLang="en-US" dirty="0"/>
              <a:t>行以内（約</a:t>
            </a:r>
            <a:r>
              <a:rPr kumimoji="1" lang="en-US" altLang="ja-JP" dirty="0"/>
              <a:t>35</a:t>
            </a:r>
            <a:r>
              <a:rPr kumimoji="1" lang="ja-JP" altLang="en-US" dirty="0"/>
              <a:t>字）３ポツまで </a:t>
            </a:r>
            <a:r>
              <a:rPr kumimoji="1" lang="en-US" altLang="ja-JP" dirty="0"/>
              <a:t>20pt</a:t>
            </a:r>
            <a:r>
              <a:rPr kumimoji="1" lang="ja-JP" altLang="en-US" dirty="0"/>
              <a:t>　行間はいじらない</a:t>
            </a:r>
            <a:endParaRPr kumimoji="1" lang="en-US" altLang="ja-JP" dirty="0"/>
          </a:p>
        </p:txBody>
      </p:sp>
      <p:sp>
        <p:nvSpPr>
          <p:cNvPr id="7" name="テキスト プレースホルダー 6">
            <a:extLst>
              <a:ext uri="{FF2B5EF4-FFF2-40B4-BE49-F238E27FC236}">
                <a16:creationId xmlns:a16="http://schemas.microsoft.com/office/drawing/2014/main" id="{9E5CEE60-90F4-9775-0CB9-B864463E973A}"/>
              </a:ext>
            </a:extLst>
          </p:cNvPr>
          <p:cNvSpPr>
            <a:spLocks noGrp="1"/>
          </p:cNvSpPr>
          <p:nvPr>
            <p:ph type="body" sz="quarter" idx="23" hasCustomPrompt="1"/>
          </p:nvPr>
        </p:nvSpPr>
        <p:spPr>
          <a:xfrm>
            <a:off x="443017" y="3290112"/>
            <a:ext cx="5316922" cy="293721"/>
          </a:xfrm>
        </p:spPr>
        <p:txBody>
          <a:bodyPr lIns="72000" tIns="72000" rIns="72000" bIns="36000"/>
          <a:lstStyle>
            <a:lvl1pPr marL="0" indent="0">
              <a:buFont typeface="Arial" panose="020B0604020202020204" pitchFamily="34" charset="0"/>
              <a:buNone/>
              <a:defRPr sz="1200"/>
            </a:lvl1pPr>
            <a:lvl2pPr marL="344497" indent="0">
              <a:buNone/>
              <a:defRPr sz="1200"/>
            </a:lvl2pPr>
            <a:lvl3pPr marL="668354" indent="0">
              <a:buNone/>
              <a:defRPr sz="1200"/>
            </a:lvl3pPr>
            <a:lvl4pPr marL="936648" indent="0">
              <a:buNone/>
              <a:defRPr sz="1200"/>
            </a:lvl4pPr>
            <a:lvl5pPr marL="1298607" indent="0" algn="l">
              <a:buNone/>
              <a:defRPr sz="1200"/>
            </a:lvl5pPr>
          </a:lstStyle>
          <a:p>
            <a:pPr marL="171455" marR="0" lvl="0" indent="-171455" algn="l" defTabSz="914423" rtl="0" eaLnBrk="1" fontAlgn="auto" latinLnBrk="0" hangingPunct="1">
              <a:lnSpc>
                <a:spcPct val="100000"/>
              </a:lnSpc>
              <a:spcBef>
                <a:spcPts val="600"/>
              </a:spcBef>
              <a:spcAft>
                <a:spcPts val="600"/>
              </a:spcAft>
              <a:buClr>
                <a:srgbClr val="002060"/>
              </a:buClr>
              <a:buSzTx/>
              <a:tabLst/>
              <a:defRPr/>
            </a:pPr>
            <a:r>
              <a:rPr kumimoji="1" lang="ja-JP" altLang="en-US" dirty="0"/>
              <a:t>本文：</a:t>
            </a:r>
            <a:r>
              <a:rPr kumimoji="1" lang="en-US" altLang="ja-JP" dirty="0"/>
              <a:t>40</a:t>
            </a:r>
            <a:r>
              <a:rPr kumimoji="1" lang="ja-JP" altLang="en-US" dirty="0"/>
              <a:t>字以内 </a:t>
            </a:r>
            <a:r>
              <a:rPr kumimoji="1" lang="en-US" altLang="ja-JP" dirty="0"/>
              <a:t>12pt /</a:t>
            </a:r>
            <a:r>
              <a:rPr kumimoji="1" lang="ja-JP" altLang="en-US" dirty="0"/>
              <a:t>プレゼン用 </a:t>
            </a:r>
            <a:r>
              <a:rPr kumimoji="1" lang="en-US" altLang="ja-JP" dirty="0"/>
              <a:t>16pt</a:t>
            </a:r>
            <a:endParaRPr kumimoji="1" lang="ja-JP" altLang="en-US" dirty="0"/>
          </a:p>
        </p:txBody>
      </p:sp>
      <p:sp>
        <p:nvSpPr>
          <p:cNvPr id="10" name="テキスト プレースホルダー 9">
            <a:extLst>
              <a:ext uri="{FF2B5EF4-FFF2-40B4-BE49-F238E27FC236}">
                <a16:creationId xmlns:a16="http://schemas.microsoft.com/office/drawing/2014/main" id="{E59F7C88-40C4-3D1C-3928-583676EC1764}"/>
              </a:ext>
            </a:extLst>
          </p:cNvPr>
          <p:cNvSpPr>
            <a:spLocks noGrp="1"/>
          </p:cNvSpPr>
          <p:nvPr>
            <p:ph type="body" sz="quarter" idx="24" hasCustomPrompt="1"/>
          </p:nvPr>
        </p:nvSpPr>
        <p:spPr>
          <a:xfrm>
            <a:off x="6471138" y="3290112"/>
            <a:ext cx="5316416" cy="293721"/>
          </a:xfrm>
          <a:noFill/>
        </p:spPr>
        <p:txBody>
          <a:bodyPr vert="horz" wrap="square" lIns="72000" tIns="72000" rIns="72000" bIns="36000" rtlCol="0">
            <a:spAutoFit/>
          </a:bodyPr>
          <a:lstStyle>
            <a:lvl1pPr marL="0" indent="0">
              <a:buNone/>
              <a:defRPr lang="ja-JP" altLang="en-US" sz="1200" smtClean="0"/>
            </a:lvl1pPr>
            <a:lvl2pPr>
              <a:defRPr lang="ja-JP" altLang="en-US" sz="1200" smtClean="0"/>
            </a:lvl2pPr>
            <a:lvl3pPr>
              <a:defRPr lang="ja-JP" altLang="en-US" sz="1200" smtClean="0"/>
            </a:lvl3pPr>
            <a:lvl4pPr>
              <a:defRPr lang="ja-JP" altLang="en-US" sz="1200" smtClean="0"/>
            </a:lvl4pPr>
            <a:lvl5pPr>
              <a:defRPr lang="ja-JP" altLang="en-US" sz="1200"/>
            </a:lvl5pPr>
          </a:lstStyle>
          <a:p>
            <a:pPr marL="342908" marR="0" lvl="0" indent="-342908" fontAlgn="auto">
              <a:lnSpc>
                <a:spcPct val="100000"/>
              </a:lnSpc>
              <a:buSzTx/>
              <a:tabLst/>
            </a:pPr>
            <a:r>
              <a:rPr kumimoji="1" lang="ja-JP" altLang="en-US"/>
              <a:t>本文：</a:t>
            </a:r>
            <a:r>
              <a:rPr kumimoji="1" lang="en-US" altLang="ja-JP"/>
              <a:t>40</a:t>
            </a:r>
            <a:r>
              <a:rPr kumimoji="1" lang="ja-JP" altLang="en-US"/>
              <a:t>字以内 </a:t>
            </a:r>
            <a:r>
              <a:rPr kumimoji="1" lang="en-US" altLang="ja-JP"/>
              <a:t>12pt /</a:t>
            </a:r>
            <a:r>
              <a:rPr kumimoji="1" lang="ja-JP" altLang="en-US"/>
              <a:t>プレゼン用 </a:t>
            </a:r>
            <a:r>
              <a:rPr kumimoji="1" lang="en-US" altLang="ja-JP"/>
              <a:t>16pt</a:t>
            </a:r>
            <a:endParaRPr kumimoji="1" lang="ja-JP" altLang="en-US"/>
          </a:p>
        </p:txBody>
      </p:sp>
      <p:sp>
        <p:nvSpPr>
          <p:cNvPr id="12" name="テキスト プレースホルダー 11">
            <a:extLst>
              <a:ext uri="{FF2B5EF4-FFF2-40B4-BE49-F238E27FC236}">
                <a16:creationId xmlns:a16="http://schemas.microsoft.com/office/drawing/2014/main" id="{E10F42EE-E182-F73B-ED47-4B1995A4EC23}"/>
              </a:ext>
            </a:extLst>
          </p:cNvPr>
          <p:cNvSpPr>
            <a:spLocks noGrp="1"/>
          </p:cNvSpPr>
          <p:nvPr>
            <p:ph type="body" sz="quarter" idx="25" hasCustomPrompt="1"/>
          </p:nvPr>
        </p:nvSpPr>
        <p:spPr>
          <a:xfrm>
            <a:off x="443017" y="2712318"/>
            <a:ext cx="5316922" cy="558784"/>
          </a:xfrm>
          <a:solidFill>
            <a:schemeClr val="accent1"/>
          </a:solidFill>
        </p:spPr>
        <p:txBody>
          <a:bodyPr vert="horz" wrap="square" lIns="108000" tIns="108000" rIns="108000" bIns="72000" rtlCol="0">
            <a:spAutoFit/>
          </a:bodyPr>
          <a:lstStyle>
            <a:lvl1pPr marL="0" indent="0">
              <a:buNone/>
              <a:defRPr lang="ja-JP" altLang="en-US" b="1" dirty="0" smtClean="0">
                <a:solidFill>
                  <a:schemeClr val="bg1"/>
                </a:solidFill>
              </a:defRPr>
            </a:lvl1pPr>
            <a:lvl2pPr>
              <a:defRPr lang="ja-JP" altLang="en-US" dirty="0" smtClean="0">
                <a:solidFill>
                  <a:schemeClr val="bg1"/>
                </a:solidFill>
              </a:defRPr>
            </a:lvl2pPr>
            <a:lvl3pPr>
              <a:defRPr lang="ja-JP" altLang="en-US" dirty="0" smtClean="0">
                <a:solidFill>
                  <a:schemeClr val="bg1"/>
                </a:solidFill>
              </a:defRPr>
            </a:lvl3pPr>
            <a:lvl4pPr>
              <a:defRPr lang="ja-JP" altLang="en-US" dirty="0" smtClean="0">
                <a:solidFill>
                  <a:schemeClr val="bg1"/>
                </a:solidFill>
              </a:defRPr>
            </a:lvl4pPr>
            <a:lvl5pPr>
              <a:defRPr lang="ja-JP" altLang="en-US" dirty="0">
                <a:solidFill>
                  <a:schemeClr val="bg1"/>
                </a:solidFill>
              </a:defRPr>
            </a:lvl5pPr>
          </a:lstStyle>
          <a:p>
            <a:pPr marL="342908" marR="0" lvl="0" indent="-342908" algn="l" defTabSz="914423" rtl="0" eaLnBrk="1" fontAlgn="auto" latinLnBrk="0" hangingPunct="1">
              <a:lnSpc>
                <a:spcPct val="130000"/>
              </a:lnSpc>
              <a:spcBef>
                <a:spcPts val="600"/>
              </a:spcBef>
              <a:spcAft>
                <a:spcPts val="600"/>
              </a:spcAft>
              <a:buClr>
                <a:srgbClr val="002060"/>
              </a:buClr>
              <a:buSzTx/>
              <a:tabLst/>
              <a:defRPr/>
            </a:pPr>
            <a:r>
              <a:rPr kumimoji="1" lang="ja-JP" altLang="en-US" dirty="0"/>
              <a:t>見出し：</a:t>
            </a:r>
            <a:r>
              <a:rPr kumimoji="1" lang="en-US" altLang="ja-JP" dirty="0"/>
              <a:t>13</a:t>
            </a:r>
            <a:r>
              <a:rPr kumimoji="1" lang="ja-JP" altLang="en-US" dirty="0"/>
              <a:t>字以内 </a:t>
            </a:r>
            <a:r>
              <a:rPr kumimoji="1" lang="en-US" altLang="ja-JP" dirty="0"/>
              <a:t>16pt /</a:t>
            </a:r>
            <a:r>
              <a:rPr kumimoji="1" lang="ja-JP" altLang="en-US" dirty="0"/>
              <a:t>プレゼン用 </a:t>
            </a:r>
            <a:r>
              <a:rPr kumimoji="1" lang="en-US" altLang="ja-JP" dirty="0"/>
              <a:t>20pt</a:t>
            </a:r>
            <a:r>
              <a:rPr kumimoji="1" lang="ja-JP" altLang="en-US" dirty="0"/>
              <a:t>　</a:t>
            </a:r>
          </a:p>
        </p:txBody>
      </p:sp>
      <p:sp>
        <p:nvSpPr>
          <p:cNvPr id="14" name="テキスト プレースホルダー 13">
            <a:extLst>
              <a:ext uri="{FF2B5EF4-FFF2-40B4-BE49-F238E27FC236}">
                <a16:creationId xmlns:a16="http://schemas.microsoft.com/office/drawing/2014/main" id="{F051B484-ADEC-D7B0-A0E2-ADD29C858959}"/>
              </a:ext>
            </a:extLst>
          </p:cNvPr>
          <p:cNvSpPr>
            <a:spLocks noGrp="1"/>
          </p:cNvSpPr>
          <p:nvPr>
            <p:ph type="body" sz="quarter" idx="26" hasCustomPrompt="1"/>
          </p:nvPr>
        </p:nvSpPr>
        <p:spPr>
          <a:xfrm>
            <a:off x="6470178" y="2707268"/>
            <a:ext cx="5317376" cy="558784"/>
          </a:xfrm>
          <a:solidFill>
            <a:schemeClr val="accent1"/>
          </a:solidFill>
        </p:spPr>
        <p:txBody>
          <a:bodyPr vert="horz" wrap="square" lIns="108000" tIns="108000" rIns="108000" bIns="72000" rtlCol="0">
            <a:spAutoFit/>
          </a:bodyPr>
          <a:lstStyle>
            <a:lvl1pPr marL="0" indent="0">
              <a:buNone/>
              <a:defRPr lang="ja-JP" altLang="en-US" b="1" smtClean="0">
                <a:solidFill>
                  <a:schemeClr val="bg1"/>
                </a:solidFill>
              </a:defRPr>
            </a:lvl1pPr>
            <a:lvl2pPr>
              <a:defRPr lang="ja-JP" altLang="en-US" smtClean="0">
                <a:solidFill>
                  <a:schemeClr val="bg1"/>
                </a:solidFill>
              </a:defRPr>
            </a:lvl2pPr>
            <a:lvl3pPr>
              <a:defRPr lang="ja-JP" altLang="en-US" smtClean="0">
                <a:solidFill>
                  <a:schemeClr val="bg1"/>
                </a:solidFill>
              </a:defRPr>
            </a:lvl3pPr>
            <a:lvl4pPr>
              <a:defRPr lang="ja-JP" altLang="en-US" smtClean="0">
                <a:solidFill>
                  <a:schemeClr val="bg1"/>
                </a:solidFill>
              </a:defRPr>
            </a:lvl4pPr>
            <a:lvl5pPr>
              <a:defRPr lang="ja-JP" altLang="en-US">
                <a:solidFill>
                  <a:schemeClr val="bg1"/>
                </a:solidFill>
              </a:defRPr>
            </a:lvl5pPr>
          </a:lstStyle>
          <a:p>
            <a:pPr marL="342908" marR="0" lvl="0" indent="-342908" fontAlgn="auto">
              <a:lnSpc>
                <a:spcPct val="130000"/>
              </a:lnSpc>
              <a:buSzTx/>
              <a:tabLst/>
            </a:pPr>
            <a:r>
              <a:rPr kumimoji="1" lang="ja-JP" altLang="en-US" dirty="0"/>
              <a:t>見出し：</a:t>
            </a:r>
            <a:r>
              <a:rPr kumimoji="1" lang="en-US" altLang="ja-JP" dirty="0"/>
              <a:t>13</a:t>
            </a:r>
            <a:r>
              <a:rPr kumimoji="1" lang="ja-JP" altLang="en-US" dirty="0"/>
              <a:t>字以内 </a:t>
            </a:r>
            <a:r>
              <a:rPr kumimoji="1" lang="en-US" altLang="ja-JP" dirty="0"/>
              <a:t>16pt /</a:t>
            </a:r>
            <a:r>
              <a:rPr kumimoji="1" lang="ja-JP" altLang="en-US" dirty="0"/>
              <a:t>プレゼン用 </a:t>
            </a:r>
            <a:r>
              <a:rPr kumimoji="1" lang="en-US" altLang="ja-JP" dirty="0"/>
              <a:t>20pt</a:t>
            </a:r>
            <a:endParaRPr kumimoji="1" lang="ja-JP" altLang="en-US" dirty="0"/>
          </a:p>
        </p:txBody>
      </p:sp>
      <p:pic>
        <p:nvPicPr>
          <p:cNvPr id="3" name="図 2" descr="図形 が含まれている画像&#10;&#10;自動的に生成された説明">
            <a:extLst>
              <a:ext uri="{FF2B5EF4-FFF2-40B4-BE49-F238E27FC236}">
                <a16:creationId xmlns:a16="http://schemas.microsoft.com/office/drawing/2014/main" id="{5C792116-0207-2182-A1A5-BB2256A73537}"/>
              </a:ext>
            </a:extLst>
          </p:cNvPr>
          <p:cNvPicPr>
            <a:picLocks/>
          </p:cNvPicPr>
          <p:nvPr userDrawn="1"/>
        </p:nvPicPr>
        <p:blipFill rotWithShape="1">
          <a:blip r:embed="rId2" cstate="print">
            <a:extLst>
              <a:ext uri="{28A0092B-C50C-407E-A947-70E740481C1C}">
                <a14:useLocalDpi xmlns:a14="http://schemas.microsoft.com/office/drawing/2010/main" val="0"/>
              </a:ext>
            </a:extLst>
          </a:blip>
          <a:srcRect b="94693"/>
          <a:stretch/>
        </p:blipFill>
        <p:spPr>
          <a:xfrm>
            <a:off x="-4452" y="-1"/>
            <a:ext cx="12192000" cy="489049"/>
          </a:xfrm>
          <a:prstGeom prst="rect">
            <a:avLst/>
          </a:prstGeom>
          <a:noFill/>
        </p:spPr>
      </p:pic>
    </p:spTree>
    <p:extLst>
      <p:ext uri="{BB962C8B-B14F-4D97-AF65-F5344CB8AC3E}">
        <p14:creationId xmlns:p14="http://schemas.microsoft.com/office/powerpoint/2010/main" val="2913739683"/>
      </p:ext>
    </p:extLst>
  </p:cSld>
  <p:clrMapOvr>
    <a:masterClrMapping/>
  </p:clrMapOvr>
  <p:extLst>
    <p:ext uri="{DCECCB84-F9BA-43D5-87BE-67443E8EF086}">
      <p15:sldGuideLst xmlns:p15="http://schemas.microsoft.com/office/powerpoint/2012/main">
        <p15:guide id="1" orient="horz" pos="232" userDrawn="1">
          <p15:clr>
            <a:srgbClr val="FBAE40"/>
          </p15:clr>
        </p15:guide>
        <p15:guide id="7" pos="268" userDrawn="1">
          <p15:clr>
            <a:srgbClr val="FBAE40"/>
          </p15:clr>
        </p15:guide>
        <p15:guide id="10" pos="7412" userDrawn="1">
          <p15:clr>
            <a:srgbClr val="FBAE40"/>
          </p15:clr>
        </p15:guide>
        <p15:guide id="13" orient="horz" pos="4065" userDrawn="1">
          <p15:clr>
            <a:srgbClr val="FBAE40"/>
          </p15:clr>
        </p15:guide>
        <p15:guide id="14"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5_Basic（essay）">
    <p:spTree>
      <p:nvGrpSpPr>
        <p:cNvPr id="1" name=""/>
        <p:cNvGrpSpPr/>
        <p:nvPr/>
      </p:nvGrpSpPr>
      <p:grpSpPr>
        <a:xfrm>
          <a:off x="0" y="0"/>
          <a:ext cx="0" cy="0"/>
          <a:chOff x="0" y="0"/>
          <a:chExt cx="0" cy="0"/>
        </a:xfrm>
      </p:grpSpPr>
      <p:sp>
        <p:nvSpPr>
          <p:cNvPr id="12" name="テキスト プレースホルダー 11">
            <a:extLst>
              <a:ext uri="{FF2B5EF4-FFF2-40B4-BE49-F238E27FC236}">
                <a16:creationId xmlns:a16="http://schemas.microsoft.com/office/drawing/2014/main" id="{C145B5D5-4B5E-6D2D-BAD5-72DE5A197CE1}"/>
              </a:ext>
            </a:extLst>
          </p:cNvPr>
          <p:cNvSpPr>
            <a:spLocks noGrp="1"/>
          </p:cNvSpPr>
          <p:nvPr>
            <p:ph type="body" sz="quarter" idx="24" hasCustomPrompt="1"/>
          </p:nvPr>
        </p:nvSpPr>
        <p:spPr>
          <a:xfrm>
            <a:off x="436775" y="3378480"/>
            <a:ext cx="11305845" cy="293721"/>
          </a:xfrm>
          <a:noFill/>
        </p:spPr>
        <p:txBody>
          <a:bodyPr vert="horz" wrap="square" lIns="72000" tIns="72000" rIns="72000" bIns="36000" rtlCol="0">
            <a:spAutoFit/>
          </a:bodyPr>
          <a:lstStyle>
            <a:lvl1pPr marL="0" indent="0">
              <a:buFont typeface="Arial" panose="020B0604020202020204" pitchFamily="34" charset="0"/>
              <a:buNone/>
              <a:defRPr lang="ja-JP" altLang="en-US" sz="1200" b="1" smtClean="0">
                <a:latin typeface="+mn-ea"/>
                <a:ea typeface="+mn-ea"/>
              </a:defRPr>
            </a:lvl1pPr>
            <a:lvl2pPr>
              <a:defRPr lang="ja-JP" altLang="en-US" sz="1200" smtClean="0">
                <a:latin typeface="+mn-ea"/>
                <a:ea typeface="+mn-ea"/>
              </a:defRPr>
            </a:lvl2pPr>
            <a:lvl3pPr>
              <a:defRPr lang="ja-JP" altLang="en-US" sz="1200" smtClean="0">
                <a:latin typeface="+mn-ea"/>
                <a:ea typeface="+mn-ea"/>
              </a:defRPr>
            </a:lvl3pPr>
            <a:lvl4pPr>
              <a:defRPr lang="ja-JP" altLang="en-US" sz="1200" smtClean="0">
                <a:latin typeface="+mn-ea"/>
                <a:ea typeface="+mn-ea"/>
              </a:defRPr>
            </a:lvl4pPr>
            <a:lvl5pPr>
              <a:defRPr lang="ja-JP" altLang="en-US" sz="1200">
                <a:latin typeface="+mn-ea"/>
                <a:ea typeface="+mn-ea"/>
              </a:defRPr>
            </a:lvl5pPr>
          </a:lstStyle>
          <a:p>
            <a:pPr lvl="0"/>
            <a:r>
              <a:rPr kumimoji="1" lang="ja-JP" altLang="en-US" dirty="0"/>
              <a:t>強調箇所は太字</a:t>
            </a:r>
            <a:endParaRPr kumimoji="1" lang="en-US" altLang="ja-JP" dirty="0"/>
          </a:p>
        </p:txBody>
      </p:sp>
      <p:sp>
        <p:nvSpPr>
          <p:cNvPr id="10" name="テキスト プレースホルダー 9">
            <a:extLst>
              <a:ext uri="{FF2B5EF4-FFF2-40B4-BE49-F238E27FC236}">
                <a16:creationId xmlns:a16="http://schemas.microsoft.com/office/drawing/2014/main" id="{7C26272D-E711-7BDA-C6B1-F6E5FC5BB955}"/>
              </a:ext>
            </a:extLst>
          </p:cNvPr>
          <p:cNvSpPr>
            <a:spLocks noGrp="1"/>
          </p:cNvSpPr>
          <p:nvPr>
            <p:ph type="body" sz="quarter" idx="23" hasCustomPrompt="1"/>
          </p:nvPr>
        </p:nvSpPr>
        <p:spPr>
          <a:xfrm>
            <a:off x="437662" y="1808201"/>
            <a:ext cx="11304954" cy="1452591"/>
          </a:xfrm>
          <a:noFill/>
        </p:spPr>
        <p:txBody>
          <a:bodyPr vert="horz" wrap="square" lIns="72000" tIns="72000" rIns="72000" bIns="36000" rtlCol="0">
            <a:noAutofit/>
          </a:bodyPr>
          <a:lstStyle>
            <a:lvl1pPr marL="0" indent="0">
              <a:buNone/>
              <a:defRPr lang="ja-JP" altLang="en-US" sz="1600" dirty="0" smtClean="0">
                <a:latin typeface="+mj-ea"/>
                <a:ea typeface="+mj-ea"/>
              </a:defRPr>
            </a:lvl1pPr>
            <a:lvl2pPr>
              <a:defRPr lang="ja-JP" altLang="en-US" sz="1200" dirty="0" smtClean="0">
                <a:latin typeface="+mj-ea"/>
                <a:ea typeface="+mj-ea"/>
              </a:defRPr>
            </a:lvl2pPr>
            <a:lvl3pPr>
              <a:defRPr lang="ja-JP" altLang="en-US" sz="1200" dirty="0" smtClean="0">
                <a:latin typeface="+mj-ea"/>
                <a:ea typeface="+mj-ea"/>
              </a:defRPr>
            </a:lvl3pPr>
            <a:lvl4pPr>
              <a:defRPr lang="ja-JP" altLang="en-US" sz="1200" dirty="0" smtClean="0">
                <a:latin typeface="+mj-ea"/>
                <a:ea typeface="+mj-ea"/>
              </a:defRPr>
            </a:lvl4pPr>
            <a:lvl5pPr>
              <a:defRPr lang="ja-JP" altLang="en-US" sz="1200" dirty="0">
                <a:latin typeface="+mj-ea"/>
                <a:ea typeface="+mj-ea"/>
              </a:defRPr>
            </a:lvl5pPr>
          </a:lstStyle>
          <a:p>
            <a:pPr marL="342908" marR="0" lvl="0" indent="-342908" algn="l" defTabSz="914423" rtl="0" eaLnBrk="1" fontAlgn="auto" latinLnBrk="0" hangingPunct="1">
              <a:lnSpc>
                <a:spcPct val="130000"/>
              </a:lnSpc>
              <a:spcBef>
                <a:spcPts val="600"/>
              </a:spcBef>
              <a:spcAft>
                <a:spcPts val="600"/>
              </a:spcAft>
              <a:buClr>
                <a:srgbClr val="002060"/>
              </a:buClr>
              <a:buSzTx/>
              <a:tabLst/>
              <a:defRPr/>
            </a:pPr>
            <a:r>
              <a:rPr kumimoji="1" lang="ja-JP" altLang="en-US" dirty="0"/>
              <a:t>本文：</a:t>
            </a:r>
            <a:r>
              <a:rPr kumimoji="1" lang="en-US" altLang="ja-JP" dirty="0"/>
              <a:t>40</a:t>
            </a:r>
            <a:r>
              <a:rPr kumimoji="1" lang="ja-JP" altLang="en-US" dirty="0"/>
              <a:t>字以内 </a:t>
            </a:r>
            <a:r>
              <a:rPr kumimoji="1" lang="en-US" altLang="ja-JP" dirty="0"/>
              <a:t>16pt /</a:t>
            </a:r>
            <a:r>
              <a:rPr kumimoji="1" lang="ja-JP" altLang="en-US" dirty="0"/>
              <a:t>プレゼン用 </a:t>
            </a:r>
            <a:r>
              <a:rPr kumimoji="1" lang="en-US" altLang="ja-JP" dirty="0"/>
              <a:t>16pt</a:t>
            </a:r>
            <a:r>
              <a:rPr kumimoji="1" lang="ja-JP" altLang="en-US" dirty="0"/>
              <a:t>　詳細はこの大きさで記載　</a:t>
            </a:r>
            <a:endParaRPr kumimoji="1" lang="en-US" altLang="ja-JP" dirty="0"/>
          </a:p>
        </p:txBody>
      </p:sp>
      <p:sp>
        <p:nvSpPr>
          <p:cNvPr id="6" name="テキスト プレースホルダー 5">
            <a:extLst>
              <a:ext uri="{FF2B5EF4-FFF2-40B4-BE49-F238E27FC236}">
                <a16:creationId xmlns:a16="http://schemas.microsoft.com/office/drawing/2014/main" id="{34F52397-F9BC-CBFD-BF51-54DD7A02B4DE}"/>
              </a:ext>
            </a:extLst>
          </p:cNvPr>
          <p:cNvSpPr>
            <a:spLocks noGrp="1"/>
          </p:cNvSpPr>
          <p:nvPr>
            <p:ph type="body" sz="quarter" idx="22" hasCustomPrompt="1"/>
          </p:nvPr>
        </p:nvSpPr>
        <p:spPr>
          <a:xfrm>
            <a:off x="437666" y="1160415"/>
            <a:ext cx="5318369" cy="558784"/>
          </a:xfrm>
          <a:solidFill>
            <a:schemeClr val="accent1"/>
          </a:solidFill>
        </p:spPr>
        <p:txBody>
          <a:bodyPr vert="horz" wrap="square" lIns="108000" tIns="108000" rIns="108000" bIns="72000" rtlCol="0">
            <a:spAutoFit/>
          </a:bodyPr>
          <a:lstStyle>
            <a:lvl1pPr marL="0" indent="0">
              <a:buNone/>
              <a:defRPr lang="ja-JP" altLang="en-US" b="1" smtClean="0">
                <a:solidFill>
                  <a:schemeClr val="bg1"/>
                </a:solidFill>
              </a:defRPr>
            </a:lvl1pPr>
            <a:lvl2pPr>
              <a:defRPr lang="ja-JP" altLang="en-US" smtClean="0">
                <a:solidFill>
                  <a:schemeClr val="bg1"/>
                </a:solidFill>
              </a:defRPr>
            </a:lvl2pPr>
            <a:lvl3pPr>
              <a:defRPr lang="ja-JP" altLang="en-US" smtClean="0">
                <a:solidFill>
                  <a:schemeClr val="bg1"/>
                </a:solidFill>
              </a:defRPr>
            </a:lvl3pPr>
            <a:lvl4pPr>
              <a:defRPr lang="ja-JP" altLang="en-US" smtClean="0">
                <a:solidFill>
                  <a:schemeClr val="bg1"/>
                </a:solidFill>
              </a:defRPr>
            </a:lvl4pPr>
            <a:lvl5pPr>
              <a:defRPr lang="ja-JP" altLang="en-US">
                <a:solidFill>
                  <a:schemeClr val="bg1"/>
                </a:solidFill>
              </a:defRPr>
            </a:lvl5pPr>
          </a:lstStyle>
          <a:p>
            <a:pPr marL="342908" marR="0" lvl="0" indent="-342908" algn="l" defTabSz="914423" rtl="0" eaLnBrk="1" fontAlgn="auto" latinLnBrk="0" hangingPunct="1">
              <a:lnSpc>
                <a:spcPct val="130000"/>
              </a:lnSpc>
              <a:spcBef>
                <a:spcPts val="600"/>
              </a:spcBef>
              <a:spcAft>
                <a:spcPts val="600"/>
              </a:spcAft>
              <a:buClr>
                <a:srgbClr val="002060"/>
              </a:buClr>
              <a:buSzTx/>
              <a:tabLst/>
              <a:defRPr/>
            </a:pPr>
            <a:r>
              <a:rPr kumimoji="1" lang="ja-JP" altLang="en-US" dirty="0"/>
              <a:t>見出し：</a:t>
            </a:r>
            <a:r>
              <a:rPr kumimoji="1" lang="en-US" altLang="ja-JP" dirty="0"/>
              <a:t>13</a:t>
            </a:r>
            <a:r>
              <a:rPr kumimoji="1" lang="ja-JP" altLang="en-US" dirty="0"/>
              <a:t>字以内 </a:t>
            </a:r>
            <a:r>
              <a:rPr kumimoji="1" lang="en-US" altLang="ja-JP" dirty="0"/>
              <a:t>16pt /</a:t>
            </a:r>
            <a:r>
              <a:rPr kumimoji="1" lang="ja-JP" altLang="en-US" dirty="0"/>
              <a:t>プレゼン用 </a:t>
            </a:r>
            <a:r>
              <a:rPr kumimoji="1" lang="en-US" altLang="ja-JP" dirty="0"/>
              <a:t>20pt</a:t>
            </a:r>
            <a:r>
              <a:rPr kumimoji="1" lang="ja-JP" altLang="en-US" dirty="0"/>
              <a:t>　</a:t>
            </a:r>
          </a:p>
        </p:txBody>
      </p:sp>
      <p:sp>
        <p:nvSpPr>
          <p:cNvPr id="45" name="スライド番号プレースホルダー 4">
            <a:extLst>
              <a:ext uri="{FF2B5EF4-FFF2-40B4-BE49-F238E27FC236}">
                <a16:creationId xmlns:a16="http://schemas.microsoft.com/office/drawing/2014/main" id="{7F8B39E5-E5C4-1549-647B-B2CE8575CB0A}"/>
              </a:ext>
            </a:extLst>
          </p:cNvPr>
          <p:cNvSpPr>
            <a:spLocks noGrp="1"/>
          </p:cNvSpPr>
          <p:nvPr>
            <p:ph type="sldNum" sz="quarter" idx="12"/>
          </p:nvPr>
        </p:nvSpPr>
        <p:spPr>
          <a:xfrm>
            <a:off x="11669169" y="6433200"/>
            <a:ext cx="522831" cy="424800"/>
          </a:xfrm>
          <a:prstGeom prst="rect">
            <a:avLst/>
          </a:prstGeom>
          <a:noFill/>
        </p:spPr>
        <p:txBody>
          <a:bodyPr lIns="0" tIns="0" rIns="144000" bIns="144000"/>
          <a:lstStyle>
            <a:lvl1pPr algn="r">
              <a:defRPr sz="1400" b="0" i="0">
                <a:solidFill>
                  <a:schemeClr val="tx1"/>
                </a:solidFill>
                <a:latin typeface="メイリオ" panose="020B0604030504040204" pitchFamily="50" charset="-128"/>
                <a:ea typeface="メイリオ" panose="020B0604030504040204" pitchFamily="50" charset="-128"/>
                <a:cs typeface="Arial" panose="020B0604020202020204" pitchFamily="34" charset="0"/>
              </a:defRPr>
            </a:lvl1pPr>
          </a:lstStyle>
          <a:p>
            <a:fld id="{D9550142-B990-490A-A107-ED7302A7FD52}" type="slidenum">
              <a:rPr lang="en-US" altLang="ja-JP" smtClean="0"/>
              <a:pPr/>
              <a:t>‹#›</a:t>
            </a:fld>
            <a:endParaRPr lang="en-US"/>
          </a:p>
        </p:txBody>
      </p:sp>
      <p:sp>
        <p:nvSpPr>
          <p:cNvPr id="50" name="タイトル 1">
            <a:extLst>
              <a:ext uri="{FF2B5EF4-FFF2-40B4-BE49-F238E27FC236}">
                <a16:creationId xmlns:a16="http://schemas.microsoft.com/office/drawing/2014/main" id="{CA219888-D0B6-F250-7902-1434DE0CF405}"/>
              </a:ext>
            </a:extLst>
          </p:cNvPr>
          <p:cNvSpPr>
            <a:spLocks noGrp="1"/>
          </p:cNvSpPr>
          <p:nvPr>
            <p:ph type="title" hasCustomPrompt="1"/>
          </p:nvPr>
        </p:nvSpPr>
        <p:spPr>
          <a:xfrm>
            <a:off x="443074" y="366716"/>
            <a:ext cx="11305842" cy="584775"/>
          </a:xfrm>
          <a:prstGeom prst="rect">
            <a:avLst/>
          </a:prstGeom>
        </p:spPr>
        <p:txBody>
          <a:bodyPr wrap="square">
            <a:spAutoFit/>
          </a:bodyPr>
          <a:lstStyle>
            <a:lvl1pPr algn="l">
              <a:defRPr lang="ja-JP" altLang="en-US" sz="3200" b="1" i="0">
                <a:latin typeface="メイリオ" panose="020B0604030504040204" pitchFamily="50" charset="-128"/>
                <a:ea typeface="メイリオ" panose="020B0604030504040204" pitchFamily="50" charset="-128"/>
                <a:cs typeface="メイリオ" panose="020B0604030504040204" pitchFamily="50" charset="-128"/>
              </a:defRPr>
            </a:lvl1pPr>
          </a:lstStyle>
          <a:p>
            <a:pPr marL="0" lvl="0" algn="l"/>
            <a:r>
              <a:rPr kumimoji="1" lang="ja-JP" altLang="en-US" dirty="0"/>
              <a:t>スライドタイトル：</a:t>
            </a:r>
            <a:r>
              <a:rPr kumimoji="1" lang="en-US" altLang="ja-JP" dirty="0"/>
              <a:t>13</a:t>
            </a:r>
            <a:r>
              <a:rPr kumimoji="1" lang="ja-JP" altLang="en-US" dirty="0"/>
              <a:t>字以内 </a:t>
            </a:r>
            <a:r>
              <a:rPr kumimoji="1" lang="en-US" altLang="ja-JP" dirty="0"/>
              <a:t>32pt</a:t>
            </a:r>
            <a:endParaRPr kumimoji="1" lang="ja-JP" altLang="en-US" dirty="0"/>
          </a:p>
        </p:txBody>
      </p:sp>
      <p:sp>
        <p:nvSpPr>
          <p:cNvPr id="51" name="テキスト プレースホルダー 9">
            <a:extLst>
              <a:ext uri="{FF2B5EF4-FFF2-40B4-BE49-F238E27FC236}">
                <a16:creationId xmlns:a16="http://schemas.microsoft.com/office/drawing/2014/main" id="{4894F5FE-60A5-361A-5A8D-0D265407E8DD}"/>
              </a:ext>
            </a:extLst>
          </p:cNvPr>
          <p:cNvSpPr>
            <a:spLocks noGrp="1"/>
          </p:cNvSpPr>
          <p:nvPr>
            <p:ph type="body" sz="quarter" idx="13" hasCustomPrompt="1"/>
          </p:nvPr>
        </p:nvSpPr>
        <p:spPr>
          <a:xfrm>
            <a:off x="443071" y="6498006"/>
            <a:ext cx="9880615" cy="123111"/>
          </a:xfrm>
          <a:noFill/>
        </p:spPr>
        <p:txBody>
          <a:bodyPr wrap="square" lIns="0" tIns="0" rIns="0" bIns="0" anchor="ctr">
            <a:spAutoFit/>
          </a:bodyPr>
          <a:lstStyle>
            <a:lvl1pPr marL="0" indent="0">
              <a:spcBef>
                <a:spcPts val="0"/>
              </a:spcBef>
              <a:spcAft>
                <a:spcPts val="0"/>
              </a:spcAft>
              <a:buFont typeface="Arial" panose="020B0604020202020204" pitchFamily="34" charset="0"/>
              <a:buNone/>
              <a:defRPr sz="800" b="0" i="0">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出典先：</a:t>
            </a:r>
            <a:r>
              <a:rPr kumimoji="1" lang="en-US" altLang="ja-JP"/>
              <a:t>8pt</a:t>
            </a:r>
          </a:p>
        </p:txBody>
      </p:sp>
      <p:pic>
        <p:nvPicPr>
          <p:cNvPr id="2" name="図 1" descr="図形 が含まれている画像&#10;&#10;自動的に生成された説明">
            <a:extLst>
              <a:ext uri="{FF2B5EF4-FFF2-40B4-BE49-F238E27FC236}">
                <a16:creationId xmlns:a16="http://schemas.microsoft.com/office/drawing/2014/main" id="{01092CD6-290C-18A9-7C62-6C49FBE9228A}"/>
              </a:ext>
            </a:extLst>
          </p:cNvPr>
          <p:cNvPicPr>
            <a:picLocks/>
          </p:cNvPicPr>
          <p:nvPr userDrawn="1"/>
        </p:nvPicPr>
        <p:blipFill rotWithShape="1">
          <a:blip r:embed="rId2" cstate="print">
            <a:extLst>
              <a:ext uri="{28A0092B-C50C-407E-A947-70E740481C1C}">
                <a14:useLocalDpi xmlns:a14="http://schemas.microsoft.com/office/drawing/2010/main" val="0"/>
              </a:ext>
            </a:extLst>
          </a:blip>
          <a:srcRect b="94693"/>
          <a:stretch/>
        </p:blipFill>
        <p:spPr>
          <a:xfrm>
            <a:off x="-4452" y="-1"/>
            <a:ext cx="12192000" cy="489049"/>
          </a:xfrm>
          <a:prstGeom prst="rect">
            <a:avLst/>
          </a:prstGeom>
          <a:noFill/>
        </p:spPr>
      </p:pic>
    </p:spTree>
    <p:extLst>
      <p:ext uri="{BB962C8B-B14F-4D97-AF65-F5344CB8AC3E}">
        <p14:creationId xmlns:p14="http://schemas.microsoft.com/office/powerpoint/2010/main" val="2879147189"/>
      </p:ext>
    </p:extLst>
  </p:cSld>
  <p:clrMapOvr>
    <a:masterClrMapping/>
  </p:clrMapOvr>
  <p:extLst>
    <p:ext uri="{DCECCB84-F9BA-43D5-87BE-67443E8EF086}">
      <p15:sldGuideLst xmlns:p15="http://schemas.microsoft.com/office/powerpoint/2012/main">
        <p15:guide id="1" orient="horz" pos="232" userDrawn="1">
          <p15:clr>
            <a:srgbClr val="FBAE40"/>
          </p15:clr>
        </p15:guide>
        <p15:guide id="7" pos="249" userDrawn="1">
          <p15:clr>
            <a:srgbClr val="FBAE40"/>
          </p15:clr>
        </p15:guide>
        <p15:guide id="10" pos="7393" userDrawn="1">
          <p15:clr>
            <a:srgbClr val="FBAE40"/>
          </p15:clr>
        </p15:guide>
        <p15:guide id="13" orient="horz" pos="4050" userDrawn="1">
          <p15:clr>
            <a:srgbClr val="FBAE40"/>
          </p15:clr>
        </p15:guide>
        <p15:guide id="14"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標準スライド">
    <p:spTree>
      <p:nvGrpSpPr>
        <p:cNvPr id="1" name=""/>
        <p:cNvGrpSpPr/>
        <p:nvPr/>
      </p:nvGrpSpPr>
      <p:grpSpPr>
        <a:xfrm>
          <a:off x="0" y="0"/>
          <a:ext cx="0" cy="0"/>
          <a:chOff x="0" y="0"/>
          <a:chExt cx="0" cy="0"/>
        </a:xfrm>
      </p:grpSpPr>
      <p:sp>
        <p:nvSpPr>
          <p:cNvPr id="3" name="日付プレースホルダー 2"/>
          <p:cNvSpPr>
            <a:spLocks noGrp="1"/>
          </p:cNvSpPr>
          <p:nvPr>
            <p:ph type="dt" sz="half" idx="10"/>
          </p:nvPr>
        </p:nvSpPr>
        <p:spPr/>
        <p:txBody>
          <a:bodyPr/>
          <a:lstStyle/>
          <a:p>
            <a:fld id="{7763BA1B-5BF5-4992-8101-EF58ECDF197F}" type="datetime1">
              <a:rPr kumimoji="1" lang="ja-JP" altLang="en-US" smtClean="0"/>
              <a:t>2025/1/17</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D9550142-B990-490A-A107-ED7302A7FD52}" type="slidenum">
              <a:rPr kumimoji="1" lang="ja-JP" altLang="en-US" smtClean="0"/>
              <a:t>‹#›</a:t>
            </a:fld>
            <a:endParaRPr kumimoji="1" lang="ja-JP" altLang="en-US"/>
          </a:p>
        </p:txBody>
      </p:sp>
      <p:sp>
        <p:nvSpPr>
          <p:cNvPr id="6" name="タイトル 1"/>
          <p:cNvSpPr>
            <a:spLocks noGrp="1"/>
          </p:cNvSpPr>
          <p:nvPr>
            <p:ph type="title"/>
          </p:nvPr>
        </p:nvSpPr>
        <p:spPr>
          <a:xfrm>
            <a:off x="246739" y="188643"/>
            <a:ext cx="11699081" cy="461665"/>
          </a:xfrm>
        </p:spPr>
        <p:txBody>
          <a:bodyPr wrap="square">
            <a:spAutoFit/>
          </a:bodyPr>
          <a:lstStyle>
            <a:lvl1pPr algn="l">
              <a:defRPr lang="ja-JP" altLang="en-US" sz="2400" b="1">
                <a:latin typeface="Meiryo UI" panose="020B0604030504040204" pitchFamily="50" charset="-128"/>
                <a:ea typeface="Meiryo UI" panose="020B0604030504040204" pitchFamily="50" charset="-128"/>
                <a:cs typeface="Meiryo UI" panose="020B0604030504040204" pitchFamily="50" charset="-128"/>
              </a:defRPr>
            </a:lvl1pPr>
          </a:lstStyle>
          <a:p>
            <a:pPr marL="0" lvl="0" algn="l"/>
            <a:r>
              <a:rPr kumimoji="1" lang="ja-JP" altLang="en-US"/>
              <a:t>マスター タイトルの書式設定</a:t>
            </a:r>
          </a:p>
        </p:txBody>
      </p:sp>
      <p:sp>
        <p:nvSpPr>
          <p:cNvPr id="8" name="テキスト プレースホルダー 9"/>
          <p:cNvSpPr>
            <a:spLocks noGrp="1"/>
          </p:cNvSpPr>
          <p:nvPr>
            <p:ph type="body" sz="quarter" idx="13" hasCustomPrompt="1"/>
          </p:nvPr>
        </p:nvSpPr>
        <p:spPr>
          <a:xfrm>
            <a:off x="247131" y="6309328"/>
            <a:ext cx="11565196" cy="161583"/>
          </a:xfrm>
          <a:noFill/>
        </p:spPr>
        <p:txBody>
          <a:bodyPr wrap="square" lIns="0" tIns="0" rIns="0" bIns="0">
            <a:spAutoFit/>
          </a:bodyPr>
          <a:lstStyle>
            <a:lvl1pPr marL="0" indent="0">
              <a:spcBef>
                <a:spcPts val="0"/>
              </a:spcBef>
              <a:spcAft>
                <a:spcPts val="0"/>
              </a:spcAft>
              <a:buNone/>
              <a:defRPr sz="1050">
                <a:latin typeface="Meiryo UI" panose="020B0604030504040204" pitchFamily="50" charset="-128"/>
                <a:ea typeface="Meiryo UI" panose="020B0604030504040204" pitchFamily="50" charset="-128"/>
                <a:cs typeface="Meiryo UI" panose="020B0604030504040204" pitchFamily="50" charset="-128"/>
              </a:defRPr>
            </a:lvl1pPr>
          </a:lstStyle>
          <a:p>
            <a:pPr lvl="0"/>
            <a:r>
              <a:rPr kumimoji="1" lang="ja-JP" altLang="en-US"/>
              <a:t>（資料）●●</a:t>
            </a:r>
          </a:p>
        </p:txBody>
      </p:sp>
      <p:sp>
        <p:nvSpPr>
          <p:cNvPr id="9" name="テキスト プレースホルダー 9"/>
          <p:cNvSpPr>
            <a:spLocks noGrp="1"/>
          </p:cNvSpPr>
          <p:nvPr>
            <p:ph type="body" sz="quarter" idx="14" hasCustomPrompt="1"/>
          </p:nvPr>
        </p:nvSpPr>
        <p:spPr>
          <a:xfrm>
            <a:off x="247138" y="3104972"/>
            <a:ext cx="1853071" cy="307777"/>
          </a:xfrm>
          <a:noFill/>
        </p:spPr>
        <p:txBody>
          <a:bodyPr wrap="none" lIns="0" tIns="0" rIns="0" bIns="0">
            <a:spAutoFit/>
          </a:bodyPr>
          <a:lstStyle>
            <a:lvl1pPr marL="0" indent="0">
              <a:spcBef>
                <a:spcPts val="0"/>
              </a:spcBef>
              <a:spcAft>
                <a:spcPts val="0"/>
              </a:spcAft>
              <a:buNone/>
              <a:defRPr sz="2000">
                <a:latin typeface="Meiryo UI" panose="020B0604030504040204" pitchFamily="50" charset="-128"/>
                <a:ea typeface="Meiryo UI" panose="020B0604030504040204" pitchFamily="50" charset="-128"/>
                <a:cs typeface="Meiryo UI" panose="020B0604030504040204" pitchFamily="50" charset="-128"/>
              </a:defRPr>
            </a:lvl1pPr>
          </a:lstStyle>
          <a:p>
            <a:pPr lvl="0"/>
            <a:r>
              <a:rPr kumimoji="1" lang="ja-JP" altLang="en-US"/>
              <a:t>説明文（</a:t>
            </a:r>
            <a:r>
              <a:rPr kumimoji="1" lang="en-US" altLang="ja-JP"/>
              <a:t>20pt</a:t>
            </a:r>
            <a:r>
              <a:rPr kumimoji="1" lang="ja-JP" altLang="en-US"/>
              <a:t>）</a:t>
            </a:r>
          </a:p>
        </p:txBody>
      </p:sp>
      <p:sp>
        <p:nvSpPr>
          <p:cNvPr id="10" name="テキスト プレースホルダー 9"/>
          <p:cNvSpPr>
            <a:spLocks noGrp="1"/>
          </p:cNvSpPr>
          <p:nvPr>
            <p:ph type="body" sz="quarter" idx="15" hasCustomPrompt="1"/>
          </p:nvPr>
        </p:nvSpPr>
        <p:spPr>
          <a:xfrm>
            <a:off x="246736" y="3769295"/>
            <a:ext cx="1298432" cy="215444"/>
          </a:xfrm>
          <a:noFill/>
        </p:spPr>
        <p:txBody>
          <a:bodyPr wrap="none" lIns="0" tIns="0" rIns="0" bIns="0">
            <a:spAutoFit/>
          </a:bodyPr>
          <a:lstStyle>
            <a:lvl1pPr marL="0" indent="0">
              <a:spcBef>
                <a:spcPts val="0"/>
              </a:spcBef>
              <a:spcAft>
                <a:spcPts val="0"/>
              </a:spcAft>
              <a:buNone/>
              <a:defRPr sz="1400">
                <a:latin typeface="Meiryo UI" panose="020B0604030504040204" pitchFamily="50" charset="-128"/>
                <a:ea typeface="Meiryo UI" panose="020B0604030504040204" pitchFamily="50" charset="-128"/>
                <a:cs typeface="Meiryo UI" panose="020B0604030504040204" pitchFamily="50" charset="-128"/>
              </a:defRPr>
            </a:lvl1pPr>
          </a:lstStyle>
          <a:p>
            <a:pPr lvl="0"/>
            <a:r>
              <a:rPr kumimoji="1" lang="ja-JP" altLang="en-US"/>
              <a:t>説明文（</a:t>
            </a:r>
            <a:r>
              <a:rPr kumimoji="1" lang="en-US" altLang="ja-JP"/>
              <a:t>14pt</a:t>
            </a:r>
            <a:r>
              <a:rPr kumimoji="1" lang="ja-JP" altLang="en-US"/>
              <a:t>）</a:t>
            </a:r>
          </a:p>
        </p:txBody>
      </p:sp>
      <p:sp>
        <p:nvSpPr>
          <p:cNvPr id="11" name="テキスト プレースホルダー 9"/>
          <p:cNvSpPr>
            <a:spLocks noGrp="1"/>
          </p:cNvSpPr>
          <p:nvPr>
            <p:ph type="body" sz="quarter" idx="16" hasCustomPrompt="1"/>
          </p:nvPr>
        </p:nvSpPr>
        <p:spPr>
          <a:xfrm>
            <a:off x="246733" y="4365112"/>
            <a:ext cx="1102866" cy="161583"/>
          </a:xfrm>
          <a:noFill/>
        </p:spPr>
        <p:txBody>
          <a:bodyPr wrap="none" lIns="0" tIns="0" rIns="0" bIns="0">
            <a:spAutoFit/>
          </a:bodyPr>
          <a:lstStyle>
            <a:lvl1pPr marL="0" indent="0">
              <a:spcBef>
                <a:spcPts val="0"/>
              </a:spcBef>
              <a:spcAft>
                <a:spcPts val="0"/>
              </a:spcAft>
              <a:buNone/>
              <a:defRPr sz="1050">
                <a:latin typeface="Meiryo UI" panose="020B0604030504040204" pitchFamily="50" charset="-128"/>
                <a:ea typeface="Meiryo UI" panose="020B0604030504040204" pitchFamily="50" charset="-128"/>
                <a:cs typeface="Meiryo UI" panose="020B0604030504040204" pitchFamily="50" charset="-128"/>
              </a:defRPr>
            </a:lvl1pPr>
          </a:lstStyle>
          <a:p>
            <a:pPr lvl="0"/>
            <a:r>
              <a:rPr kumimoji="1" lang="ja-JP" altLang="en-US"/>
              <a:t>説明文（</a:t>
            </a:r>
            <a:r>
              <a:rPr kumimoji="1" lang="en-US" altLang="ja-JP"/>
              <a:t>10.5pt</a:t>
            </a:r>
            <a:r>
              <a:rPr kumimoji="1" lang="ja-JP" altLang="en-US"/>
              <a:t>）</a:t>
            </a:r>
          </a:p>
        </p:txBody>
      </p:sp>
      <p:sp>
        <p:nvSpPr>
          <p:cNvPr id="12" name="テキスト プレースホルダー 11"/>
          <p:cNvSpPr>
            <a:spLocks noGrp="1"/>
          </p:cNvSpPr>
          <p:nvPr>
            <p:ph type="body" sz="quarter" idx="17"/>
          </p:nvPr>
        </p:nvSpPr>
        <p:spPr>
          <a:xfrm>
            <a:off x="246186" y="764704"/>
            <a:ext cx="11699631" cy="525886"/>
          </a:xfrm>
          <a:solidFill>
            <a:srgbClr val="99D6EC"/>
          </a:solidFill>
          <a:ln>
            <a:noFill/>
          </a:ln>
        </p:spPr>
        <p:txBody>
          <a:bodyPr vert="horz" wrap="square" lIns="216000" tIns="108000" rIns="216000" bIns="108000" rtlCol="0" anchor="t" anchorCtr="0">
            <a:spAutoFit/>
          </a:bodyPr>
          <a:lstStyle>
            <a:lvl1pPr>
              <a:defRPr lang="ja-JP" altLang="en-US" sz="2000" dirty="0">
                <a:latin typeface="Meiryo UI" panose="020B0604030504040204" pitchFamily="50" charset="-128"/>
                <a:ea typeface="Meiryo UI" panose="020B0604030504040204" pitchFamily="50" charset="-128"/>
                <a:cs typeface="Meiryo UI" panose="020B0604030504040204" pitchFamily="50" charset="-128"/>
              </a:defRPr>
            </a:lvl1pPr>
          </a:lstStyle>
          <a:p>
            <a:pPr marL="257175" lvl="0" indent="-257175">
              <a:spcBef>
                <a:spcPts val="600"/>
              </a:spcBef>
              <a:spcAft>
                <a:spcPts val="600"/>
              </a:spcAft>
              <a:buClr>
                <a:srgbClr val="002060"/>
              </a:buClr>
              <a:buFont typeface="Wingdings" panose="05000000000000000000" pitchFamily="2" charset="2"/>
              <a:buChar char="l"/>
            </a:pPr>
            <a:r>
              <a:rPr kumimoji="1" lang="ja-JP" altLang="en-US"/>
              <a:t>マスター テキストの書式設定</a:t>
            </a:r>
          </a:p>
        </p:txBody>
      </p:sp>
    </p:spTree>
    <p:extLst>
      <p:ext uri="{BB962C8B-B14F-4D97-AF65-F5344CB8AC3E}">
        <p14:creationId xmlns:p14="http://schemas.microsoft.com/office/powerpoint/2010/main" val="40138694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fld id="{A9EE1666-ED94-4283-9DAC-9B7C5795B445}" type="datetime1">
              <a:rPr lang="ja-JP" altLang="en-US" smtClean="0"/>
              <a:t>2025/1/17</a:t>
            </a:fld>
            <a:endParaRPr lang="ja-JP" altLang="en-US"/>
          </a:p>
        </p:txBody>
      </p:sp>
      <p:sp>
        <p:nvSpPr>
          <p:cNvPr id="3"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4" name="スライド番号プレースホルダ 5"/>
          <p:cNvSpPr>
            <a:spLocks noGrp="1"/>
          </p:cNvSpPr>
          <p:nvPr>
            <p:ph type="sldNum" sz="quarter" idx="12"/>
          </p:nvPr>
        </p:nvSpPr>
        <p:spPr/>
        <p:txBody>
          <a:bodyPr/>
          <a:lstStyle>
            <a:lvl1pPr>
              <a:defRPr/>
            </a:lvl1pPr>
          </a:lstStyle>
          <a:p>
            <a:pPr>
              <a:defRPr/>
            </a:pPr>
            <a:fld id="{7F8C0C5E-AAE4-42C2-9A4F-7A6A5CECAA1C}" type="slidenum">
              <a:rPr lang="ja-JP" altLang="en-US"/>
              <a:pPr>
                <a:defRPr/>
              </a:pPr>
              <a:t>‹#›</a:t>
            </a:fld>
            <a:endParaRPr lang="ja-JP" altLang="en-US"/>
          </a:p>
        </p:txBody>
      </p:sp>
    </p:spTree>
    <p:extLst>
      <p:ext uri="{BB962C8B-B14F-4D97-AF65-F5344CB8AC3E}">
        <p14:creationId xmlns:p14="http://schemas.microsoft.com/office/powerpoint/2010/main" val="21455933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oleObject" Target="../embeddings/oleObject1.bin"/><Relationship Id="rId4" Type="http://schemas.openxmlformats.org/officeDocument/2006/relationships/slideLayout" Target="../slideLayouts/slideLayout4.xml"/><Relationship Id="rId9"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ED5628EE-D68B-113A-0D9E-8EE3F840FB83}"/>
              </a:ext>
            </a:extLst>
          </p:cNvPr>
          <p:cNvGraphicFramePr>
            <a:graphicFrameLocks noChangeAspect="1"/>
          </p:cNvGraphicFramePr>
          <p:nvPr userDrawn="1">
            <p:custDataLst>
              <p:tags r:id="rId9"/>
            </p:custDataLst>
            <p:extLst>
              <p:ext uri="{D42A27DB-BD31-4B8C-83A1-F6EECF244321}">
                <p14:modId xmlns:p14="http://schemas.microsoft.com/office/powerpoint/2010/main" val="34035460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84" imgH="486" progId="TCLayout.ActiveDocument.1">
                  <p:embed/>
                </p:oleObj>
              </mc:Choice>
              <mc:Fallback>
                <p:oleObj name="think-cell Slide" r:id="rId10" imgW="484" imgH="486" progId="TCLayout.ActiveDocument.1">
                  <p:embed/>
                  <p:pic>
                    <p:nvPicPr>
                      <p:cNvPr id="7" name="think-cell data - do not delete" hidden="1">
                        <a:extLst>
                          <a:ext uri="{FF2B5EF4-FFF2-40B4-BE49-F238E27FC236}">
                            <a16:creationId xmlns:a16="http://schemas.microsoft.com/office/drawing/2014/main" id="{ED5628EE-D68B-113A-0D9E-8EE3F840FB83}"/>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タイトル プレースホルダー 1"/>
          <p:cNvSpPr>
            <a:spLocks noGrp="1"/>
          </p:cNvSpPr>
          <p:nvPr>
            <p:ph type="title"/>
          </p:nvPr>
        </p:nvSpPr>
        <p:spPr>
          <a:xfrm>
            <a:off x="443078" y="343154"/>
            <a:ext cx="11431385" cy="584774"/>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43078" y="1340773"/>
            <a:ext cx="11431385" cy="2067847"/>
          </a:xfrm>
          <a:prstGeom prst="rect">
            <a:avLst/>
          </a:prstGeom>
          <a:noFill/>
        </p:spPr>
        <p:txBody>
          <a:bodyPr vert="horz" wrap="square" lIns="216000" tIns="108000" rIns="216000" bIns="108000" rtlCol="0">
            <a:sp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endParaRPr kumimoji="1" lang="en-US" altLang="ja-JP" dirty="0"/>
          </a:p>
          <a:p>
            <a:pPr lvl="3"/>
            <a:r>
              <a:rPr kumimoji="1" lang="ja-JP" altLang="en-US" dirty="0"/>
              <a:t>第４レベル</a:t>
            </a:r>
            <a:endParaRPr kumimoji="1" lang="en-US" altLang="ja-JP" dirty="0"/>
          </a:p>
          <a:p>
            <a:pPr lvl="4"/>
            <a:r>
              <a:rPr kumimoji="1" lang="ja-JP" altLang="en-US" dirty="0"/>
              <a:t>第５レベル</a:t>
            </a:r>
            <a:endParaRPr kumimoji="1" lang="en-US" altLang="ja-JP" dirty="0"/>
          </a:p>
        </p:txBody>
      </p:sp>
      <p:sp>
        <p:nvSpPr>
          <p:cNvPr id="8" name="スライド番号プレースホルダー 4">
            <a:extLst>
              <a:ext uri="{FF2B5EF4-FFF2-40B4-BE49-F238E27FC236}">
                <a16:creationId xmlns:a16="http://schemas.microsoft.com/office/drawing/2014/main" id="{162C5DDE-FFB5-076B-4D7A-92D4A63EFFE7}"/>
              </a:ext>
            </a:extLst>
          </p:cNvPr>
          <p:cNvSpPr>
            <a:spLocks noGrp="1"/>
          </p:cNvSpPr>
          <p:nvPr>
            <p:ph type="sldNum" sz="quarter" idx="4"/>
          </p:nvPr>
        </p:nvSpPr>
        <p:spPr>
          <a:xfrm>
            <a:off x="11668515" y="6429024"/>
            <a:ext cx="523489" cy="424800"/>
          </a:xfrm>
          <a:prstGeom prst="rect">
            <a:avLst/>
          </a:prstGeom>
          <a:solidFill>
            <a:schemeClr val="accent5"/>
          </a:solidFill>
          <a:ln w="9525">
            <a:noFill/>
            <a:miter lim="800000"/>
            <a:headEnd/>
            <a:tailEnd/>
          </a:ln>
          <a:effectLst/>
        </p:spPr>
        <p:txBody>
          <a:bodyPr wrap="none" rtlCol="0" anchor="ctr"/>
          <a:lstStyle>
            <a:lvl1pPr algn="ctr">
              <a:defRPr kumimoji="0" lang="ja-JP" altLang="en-US" sz="1400" b="0" i="0" smtClean="0">
                <a:solidFill>
                  <a:schemeClr val="bg1"/>
                </a:solidFill>
                <a:latin typeface="メイリオ" panose="020B0604030504040204" pitchFamily="50" charset="-128"/>
                <a:ea typeface="メイリオ" panose="020B0604030504040204" pitchFamily="50" charset="-128"/>
              </a:defRPr>
            </a:lvl1pPr>
          </a:lstStyle>
          <a:p>
            <a:fld id="{D9550142-B990-490A-A107-ED7302A7FD52}" type="slidenum">
              <a:rPr lang="en-US" altLang="ja-JP" smtClean="0"/>
              <a:pPr/>
              <a:t>‹#›</a:t>
            </a:fld>
            <a:endParaRPr lang="en-US" altLang="ja-JP" dirty="0"/>
          </a:p>
        </p:txBody>
      </p:sp>
    </p:spTree>
    <p:extLst>
      <p:ext uri="{BB962C8B-B14F-4D97-AF65-F5344CB8AC3E}">
        <p14:creationId xmlns:p14="http://schemas.microsoft.com/office/powerpoint/2010/main" val="2712574064"/>
      </p:ext>
    </p:extLst>
  </p:cSld>
  <p:clrMap bg1="lt1" tx1="dk1" bg2="lt2" tx2="dk2" accent1="accent1" accent2="accent2" accent3="accent3" accent4="accent4" accent5="accent5" accent6="accent6" hlink="hlink" folHlink="folHlink"/>
  <p:sldLayoutIdLst>
    <p:sldLayoutId id="2147483664" r:id="rId1"/>
    <p:sldLayoutId id="2147483679" r:id="rId2"/>
    <p:sldLayoutId id="2147483676" r:id="rId3"/>
    <p:sldLayoutId id="2147483681" r:id="rId4"/>
    <p:sldLayoutId id="2147483697" r:id="rId5"/>
    <p:sldLayoutId id="2147483698" r:id="rId6"/>
    <p:sldLayoutId id="2147483699" r:id="rId7"/>
  </p:sldLayoutIdLst>
  <p:hf hdr="0" ftr="0" dt="0"/>
  <p:txStyles>
    <p:titleStyle>
      <a:lvl1pPr algn="l" defTabSz="914423" rtl="0" eaLnBrk="1" latinLnBrk="0" hangingPunct="1">
        <a:spcBef>
          <a:spcPct val="0"/>
        </a:spcBef>
        <a:buNone/>
        <a:defRPr kumimoji="1" sz="3200" b="1" i="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p:titleStyle>
    <p:bodyStyle>
      <a:lvl1pPr marL="0" indent="0" algn="l" defTabSz="914423" rtl="0" eaLnBrk="1" latinLnBrk="0" hangingPunct="1">
        <a:spcBef>
          <a:spcPts val="600"/>
        </a:spcBef>
        <a:spcAft>
          <a:spcPts val="600"/>
        </a:spcAft>
        <a:buClr>
          <a:srgbClr val="002060"/>
        </a:buClr>
        <a:buFont typeface="Arial" panose="020B0604020202020204" pitchFamily="34" charset="0"/>
        <a:buNone/>
        <a:defRPr kumimoji="1" sz="2000" b="0" i="0" kern="1200">
          <a:solidFill>
            <a:schemeClr val="tx1"/>
          </a:solidFill>
          <a:latin typeface="+mj-ea"/>
          <a:ea typeface="+mj-ea"/>
          <a:cs typeface="メイリオ" panose="020B0604030504040204" pitchFamily="50" charset="-128"/>
        </a:defRPr>
      </a:lvl1pPr>
      <a:lvl2pPr marL="630254" indent="-285757" algn="l" defTabSz="914423" rtl="0" eaLnBrk="1" latinLnBrk="0" hangingPunct="1">
        <a:spcBef>
          <a:spcPts val="600"/>
        </a:spcBef>
        <a:spcAft>
          <a:spcPts val="600"/>
        </a:spcAft>
        <a:buFont typeface="メイリオ" panose="020B0604030504040204" pitchFamily="50" charset="-128"/>
        <a:buChar char="◦"/>
        <a:defRPr kumimoji="1" sz="1600" b="0" i="0" kern="1200">
          <a:solidFill>
            <a:schemeClr val="tx1"/>
          </a:solidFill>
          <a:latin typeface="+mj-ea"/>
          <a:ea typeface="+mj-ea"/>
          <a:cs typeface="メイリオ" panose="020B0604030504040204" pitchFamily="50" charset="-128"/>
        </a:defRPr>
      </a:lvl2pPr>
      <a:lvl3pPr marL="896960" indent="-228606" algn="l" defTabSz="914423" rtl="0" eaLnBrk="1" latinLnBrk="0" hangingPunct="1">
        <a:spcBef>
          <a:spcPts val="600"/>
        </a:spcBef>
        <a:spcAft>
          <a:spcPts val="600"/>
        </a:spcAft>
        <a:buFont typeface="メイリオ" panose="020B0604030504040204" pitchFamily="50" charset="-128"/>
        <a:buChar char="‒"/>
        <a:defRPr kumimoji="1" sz="1600" b="0" i="0" kern="1200">
          <a:solidFill>
            <a:schemeClr val="tx1"/>
          </a:solidFill>
          <a:latin typeface="+mj-ea"/>
          <a:ea typeface="+mj-ea"/>
          <a:cs typeface="メイリオ" panose="020B0604030504040204" pitchFamily="50" charset="-128"/>
        </a:defRPr>
      </a:lvl3pPr>
      <a:lvl4pPr marL="1165254" indent="-228606" algn="l" defTabSz="914423" rtl="0" eaLnBrk="1" latinLnBrk="0" hangingPunct="1">
        <a:spcBef>
          <a:spcPct val="20000"/>
        </a:spcBef>
        <a:buFont typeface="Meiryo UI" panose="020B0604030504040204" pitchFamily="50" charset="-128"/>
        <a:buChar char="∗"/>
        <a:defRPr kumimoji="1" sz="1600" kern="1200">
          <a:solidFill>
            <a:schemeClr val="tx1"/>
          </a:solidFill>
          <a:latin typeface="+mj-ea"/>
          <a:ea typeface="+mj-ea"/>
          <a:cs typeface="Meiryo UI" panose="020B0604030504040204" pitchFamily="50" charset="-128"/>
        </a:defRPr>
      </a:lvl4pPr>
      <a:lvl5pPr marL="1527213" indent="-228606" algn="l" defTabSz="914423" rtl="0" eaLnBrk="1" latinLnBrk="0" hangingPunct="1">
        <a:spcBef>
          <a:spcPct val="20000"/>
        </a:spcBef>
        <a:buFont typeface="Arial" pitchFamily="34" charset="0"/>
        <a:buChar char="»"/>
        <a:defRPr kumimoji="1" sz="1600" kern="1200">
          <a:solidFill>
            <a:schemeClr val="tx1"/>
          </a:solidFill>
          <a:latin typeface="+mj-ea"/>
          <a:ea typeface="+mj-ea"/>
          <a:cs typeface="Meiryo UI" panose="020B0604030504040204" pitchFamily="50" charset="-128"/>
        </a:defRPr>
      </a:lvl5pPr>
      <a:lvl6pPr marL="2514663" indent="-228606" algn="l" defTabSz="914423"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74" indent="-228606" algn="l" defTabSz="914423"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86" indent="-228606" algn="l" defTabSz="914423"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97" indent="-228606" algn="l" defTabSz="914423"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23" rtl="0" eaLnBrk="1" latinLnBrk="0" hangingPunct="1">
        <a:defRPr kumimoji="1" sz="1800" kern="1200">
          <a:solidFill>
            <a:schemeClr val="tx1"/>
          </a:solidFill>
          <a:latin typeface="+mn-lt"/>
          <a:ea typeface="+mn-ea"/>
          <a:cs typeface="+mn-cs"/>
        </a:defRPr>
      </a:lvl1pPr>
      <a:lvl2pPr marL="457212" algn="l" defTabSz="914423" rtl="0" eaLnBrk="1" latinLnBrk="0" hangingPunct="1">
        <a:defRPr kumimoji="1" sz="1800" kern="1200">
          <a:solidFill>
            <a:schemeClr val="tx1"/>
          </a:solidFill>
          <a:latin typeface="+mn-lt"/>
          <a:ea typeface="+mn-ea"/>
          <a:cs typeface="+mn-cs"/>
        </a:defRPr>
      </a:lvl2pPr>
      <a:lvl3pPr marL="914423" algn="l" defTabSz="914423" rtl="0" eaLnBrk="1" latinLnBrk="0" hangingPunct="1">
        <a:defRPr kumimoji="1" sz="1800" kern="1200">
          <a:solidFill>
            <a:schemeClr val="tx1"/>
          </a:solidFill>
          <a:latin typeface="+mn-lt"/>
          <a:ea typeface="+mn-ea"/>
          <a:cs typeface="+mn-cs"/>
        </a:defRPr>
      </a:lvl3pPr>
      <a:lvl4pPr marL="1371634" algn="l" defTabSz="914423" rtl="0" eaLnBrk="1" latinLnBrk="0" hangingPunct="1">
        <a:defRPr kumimoji="1" sz="1800" kern="1200">
          <a:solidFill>
            <a:schemeClr val="tx1"/>
          </a:solidFill>
          <a:latin typeface="+mn-lt"/>
          <a:ea typeface="+mn-ea"/>
          <a:cs typeface="+mn-cs"/>
        </a:defRPr>
      </a:lvl4pPr>
      <a:lvl5pPr marL="1828846" algn="l" defTabSz="914423" rtl="0" eaLnBrk="1" latinLnBrk="0" hangingPunct="1">
        <a:defRPr kumimoji="1" sz="1800" kern="1200">
          <a:solidFill>
            <a:schemeClr val="tx1"/>
          </a:solidFill>
          <a:latin typeface="+mn-lt"/>
          <a:ea typeface="+mn-ea"/>
          <a:cs typeface="+mn-cs"/>
        </a:defRPr>
      </a:lvl5pPr>
      <a:lvl6pPr marL="2286057" algn="l" defTabSz="914423" rtl="0" eaLnBrk="1" latinLnBrk="0" hangingPunct="1">
        <a:defRPr kumimoji="1" sz="1800" kern="1200">
          <a:solidFill>
            <a:schemeClr val="tx1"/>
          </a:solidFill>
          <a:latin typeface="+mn-lt"/>
          <a:ea typeface="+mn-ea"/>
          <a:cs typeface="+mn-cs"/>
        </a:defRPr>
      </a:lvl6pPr>
      <a:lvl7pPr marL="2743269" algn="l" defTabSz="914423" rtl="0" eaLnBrk="1" latinLnBrk="0" hangingPunct="1">
        <a:defRPr kumimoji="1" sz="1800" kern="1200">
          <a:solidFill>
            <a:schemeClr val="tx1"/>
          </a:solidFill>
          <a:latin typeface="+mn-lt"/>
          <a:ea typeface="+mn-ea"/>
          <a:cs typeface="+mn-cs"/>
        </a:defRPr>
      </a:lvl7pPr>
      <a:lvl8pPr marL="3200480" algn="l" defTabSz="914423" rtl="0" eaLnBrk="1" latinLnBrk="0" hangingPunct="1">
        <a:defRPr kumimoji="1" sz="1800" kern="1200">
          <a:solidFill>
            <a:schemeClr val="tx1"/>
          </a:solidFill>
          <a:latin typeface="+mn-lt"/>
          <a:ea typeface="+mn-ea"/>
          <a:cs typeface="+mn-cs"/>
        </a:defRPr>
      </a:lvl8pPr>
      <a:lvl9pPr marL="3657691" algn="l" defTabSz="914423"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xml"/><Relationship Id="rId1" Type="http://schemas.openxmlformats.org/officeDocument/2006/relationships/tags" Target="../tags/tag3.xml"/><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5.xml"/><Relationship Id="rId1" Type="http://schemas.openxmlformats.org/officeDocument/2006/relationships/tags" Target="../tags/tag12.xml"/><Relationship Id="rId6" Type="http://schemas.openxmlformats.org/officeDocument/2006/relationships/image" Target="../media/image13.gif"/><Relationship Id="rId5" Type="http://schemas.openxmlformats.org/officeDocument/2006/relationships/image" Target="../media/image12.png"/><Relationship Id="rId4" Type="http://schemas.openxmlformats.org/officeDocument/2006/relationships/image" Target="../media/image1.emf"/></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5.xml"/><Relationship Id="rId1" Type="http://schemas.openxmlformats.org/officeDocument/2006/relationships/tags" Target="../tags/tag13.xml"/><Relationship Id="rId5" Type="http://schemas.openxmlformats.org/officeDocument/2006/relationships/image" Target="../media/image14.png"/><Relationship Id="rId4" Type="http://schemas.openxmlformats.org/officeDocument/2006/relationships/image" Target="../media/image1.emf"/></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5.xml"/><Relationship Id="rId1" Type="http://schemas.openxmlformats.org/officeDocument/2006/relationships/tags" Target="../tags/tag14.xml"/><Relationship Id="rId5" Type="http://schemas.openxmlformats.org/officeDocument/2006/relationships/image" Target="../media/image15.png"/><Relationship Id="rId4" Type="http://schemas.openxmlformats.org/officeDocument/2006/relationships/image" Target="../media/image1.emf"/></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xml"/><Relationship Id="rId1" Type="http://schemas.openxmlformats.org/officeDocument/2006/relationships/tags" Target="../tags/tag15.xml"/><Relationship Id="rId6" Type="http://schemas.openxmlformats.org/officeDocument/2006/relationships/image" Target="../media/image16.jpeg"/><Relationship Id="rId5" Type="http://schemas.openxmlformats.org/officeDocument/2006/relationships/image" Target="../media/image1.emf"/><Relationship Id="rId4" Type="http://schemas.openxmlformats.org/officeDocument/2006/relationships/oleObject" Target="../embeddings/oleObject14.bin"/></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18.jpeg"/><Relationship Id="rId2" Type="http://schemas.openxmlformats.org/officeDocument/2006/relationships/slideLayout" Target="../slideLayouts/slideLayout5.xml"/><Relationship Id="rId1" Type="http://schemas.openxmlformats.org/officeDocument/2006/relationships/tags" Target="../tags/tag16.xml"/><Relationship Id="rId6" Type="http://schemas.openxmlformats.org/officeDocument/2006/relationships/image" Target="../media/image17.jpeg"/><Relationship Id="rId5" Type="http://schemas.openxmlformats.org/officeDocument/2006/relationships/image" Target="../media/image1.emf"/><Relationship Id="rId4" Type="http://schemas.openxmlformats.org/officeDocument/2006/relationships/oleObject" Target="../embeddings/oleObject15.bin"/></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8.xml"/><Relationship Id="rId7" Type="http://schemas.microsoft.com/office/2007/relationships/hdphoto" Target="../media/hdphoto1.wdp"/><Relationship Id="rId2" Type="http://schemas.openxmlformats.org/officeDocument/2006/relationships/slideLayout" Target="../slideLayouts/slideLayout5.xml"/><Relationship Id="rId1" Type="http://schemas.openxmlformats.org/officeDocument/2006/relationships/tags" Target="../tags/tag17.xml"/><Relationship Id="rId6" Type="http://schemas.openxmlformats.org/officeDocument/2006/relationships/image" Target="../media/image19.png"/><Relationship Id="rId5" Type="http://schemas.openxmlformats.org/officeDocument/2006/relationships/image" Target="../media/image1.emf"/><Relationship Id="rId4" Type="http://schemas.openxmlformats.org/officeDocument/2006/relationships/oleObject" Target="../embeddings/oleObject16.bin"/></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image" Target="../media/image20.jpeg"/><Relationship Id="rId5" Type="http://schemas.openxmlformats.org/officeDocument/2006/relationships/image" Target="../media/image1.emf"/><Relationship Id="rId4" Type="http://schemas.openxmlformats.org/officeDocument/2006/relationships/oleObject" Target="../embeddings/oleObject17.bin"/></Relationships>
</file>

<file path=ppt/slides/_rels/slide1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notesSlide" Target="../notesSlides/notesSlide9.xml"/><Relationship Id="rId7" Type="http://schemas.openxmlformats.org/officeDocument/2006/relationships/image" Target="../media/image22.png"/><Relationship Id="rId2" Type="http://schemas.openxmlformats.org/officeDocument/2006/relationships/slideLayout" Target="../slideLayouts/slideLayout5.xml"/><Relationship Id="rId1" Type="http://schemas.openxmlformats.org/officeDocument/2006/relationships/tags" Target="../tags/tag20.xml"/><Relationship Id="rId6" Type="http://schemas.openxmlformats.org/officeDocument/2006/relationships/image" Target="../media/image21.jpeg"/><Relationship Id="rId5" Type="http://schemas.openxmlformats.org/officeDocument/2006/relationships/image" Target="../media/image1.emf"/><Relationship Id="rId4" Type="http://schemas.openxmlformats.org/officeDocument/2006/relationships/oleObject" Target="../embeddings/oleObject18.bin"/><Relationship Id="rId9"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25.jpeg"/><Relationship Id="rId2" Type="http://schemas.openxmlformats.org/officeDocument/2006/relationships/slideLayout" Target="../slideLayouts/slideLayout5.xml"/><Relationship Id="rId1" Type="http://schemas.openxmlformats.org/officeDocument/2006/relationships/tags" Target="../tags/tag21.xml"/><Relationship Id="rId6" Type="http://schemas.openxmlformats.org/officeDocument/2006/relationships/image" Target="../media/image24.png"/><Relationship Id="rId5" Type="http://schemas.openxmlformats.org/officeDocument/2006/relationships/image" Target="../media/image1.emf"/><Relationship Id="rId4" Type="http://schemas.openxmlformats.org/officeDocument/2006/relationships/oleObject" Target="../embeddings/oleObject19.bin"/></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4.xml"/><Relationship Id="rId1" Type="http://schemas.openxmlformats.org/officeDocument/2006/relationships/tags" Target="../tags/tag2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1.emf"/></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5.xml"/><Relationship Id="rId1" Type="http://schemas.openxmlformats.org/officeDocument/2006/relationships/tags" Target="../tags/tag4.x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oleObject" Target="../embeddings/oleObject3.bin"/></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21.bin"/><Relationship Id="rId7" Type="http://schemas.openxmlformats.org/officeDocument/2006/relationships/image" Target="../media/image30.jpeg"/><Relationship Id="rId2" Type="http://schemas.openxmlformats.org/officeDocument/2006/relationships/slideLayout" Target="../slideLayouts/slideLayout4.xml"/><Relationship Id="rId1" Type="http://schemas.openxmlformats.org/officeDocument/2006/relationships/tags" Target="../tags/tag23.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1.emf"/></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4.xml"/><Relationship Id="rId1" Type="http://schemas.openxmlformats.org/officeDocument/2006/relationships/tags" Target="../tags/tag24.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1.emf"/></Relationships>
</file>

<file path=ppt/slides/_rels/slide22.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6.svg"/><Relationship Id="rId11" Type="http://schemas.openxmlformats.org/officeDocument/2006/relationships/image" Target="../media/image41.jpe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4.xml"/><Relationship Id="rId1" Type="http://schemas.openxmlformats.org/officeDocument/2006/relationships/tags" Target="../tags/tag25.xml"/><Relationship Id="rId4" Type="http://schemas.openxmlformats.org/officeDocument/2006/relationships/image" Target="../media/image1.emf"/></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5.xml"/><Relationship Id="rId1" Type="http://schemas.openxmlformats.org/officeDocument/2006/relationships/tags" Target="../tags/tag26.xml"/><Relationship Id="rId4" Type="http://schemas.openxmlformats.org/officeDocument/2006/relationships/image" Target="../media/image1.emf"/></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4.xml"/><Relationship Id="rId1" Type="http://schemas.openxmlformats.org/officeDocument/2006/relationships/tags" Target="../tags/tag27.xml"/><Relationship Id="rId6" Type="http://schemas.openxmlformats.org/officeDocument/2006/relationships/image" Target="../media/image43.png"/><Relationship Id="rId5" Type="http://schemas.openxmlformats.org/officeDocument/2006/relationships/hyperlink" Target="https://www.cefia-dp.go.jp/" TargetMode="External"/><Relationship Id="rId4" Type="http://schemas.openxmlformats.org/officeDocument/2006/relationships/image" Target="../media/image1.emf"/></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xml"/><Relationship Id="rId7" Type="http://schemas.openxmlformats.org/officeDocument/2006/relationships/image" Target="../media/image6.png"/><Relationship Id="rId2" Type="http://schemas.openxmlformats.org/officeDocument/2006/relationships/slideLayout" Target="../slideLayouts/slideLayout4.xml"/><Relationship Id="rId1" Type="http://schemas.openxmlformats.org/officeDocument/2006/relationships/tags" Target="../tags/tag5.xml"/><Relationship Id="rId6" Type="http://schemas.openxmlformats.org/officeDocument/2006/relationships/hyperlink" Target="https://www.mofa.go.jp/mofaj/files/100596807.pdf" TargetMode="External"/><Relationship Id="rId5" Type="http://schemas.openxmlformats.org/officeDocument/2006/relationships/image" Target="../media/image1.emf"/><Relationship Id="rId4" Type="http://schemas.openxmlformats.org/officeDocument/2006/relationships/oleObject" Target="../embeddings/oleObject4.bin"/><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5.xml"/><Relationship Id="rId1" Type="http://schemas.openxmlformats.org/officeDocument/2006/relationships/tags" Target="../tags/tag6.xml"/><Relationship Id="rId4" Type="http://schemas.openxmlformats.org/officeDocument/2006/relationships/image" Target="../media/image1.emf"/></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5.xml"/><Relationship Id="rId1" Type="http://schemas.openxmlformats.org/officeDocument/2006/relationships/tags" Target="../tags/tag7.xml"/><Relationship Id="rId5" Type="http://schemas.openxmlformats.org/officeDocument/2006/relationships/image" Target="../media/image9.png"/><Relationship Id="rId4" Type="http://schemas.openxmlformats.org/officeDocument/2006/relationships/image" Target="../media/image1.emf"/></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1.emf"/></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xml"/><Relationship Id="rId1" Type="http://schemas.openxmlformats.org/officeDocument/2006/relationships/tags" Target="../tags/tag9.xml"/><Relationship Id="rId6" Type="http://schemas.openxmlformats.org/officeDocument/2006/relationships/image" Target="../media/image10.png"/><Relationship Id="rId5" Type="http://schemas.openxmlformats.org/officeDocument/2006/relationships/image" Target="../media/image1.emf"/><Relationship Id="rId4" Type="http://schemas.openxmlformats.org/officeDocument/2006/relationships/oleObject" Target="../embeddings/oleObject8.bin"/></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xml"/><Relationship Id="rId1" Type="http://schemas.openxmlformats.org/officeDocument/2006/relationships/tags" Target="../tags/tag10.xml"/><Relationship Id="rId6" Type="http://schemas.openxmlformats.org/officeDocument/2006/relationships/image" Target="../media/image11.png"/><Relationship Id="rId5" Type="http://schemas.openxmlformats.org/officeDocument/2006/relationships/image" Target="../media/image1.emf"/><Relationship Id="rId4" Type="http://schemas.openxmlformats.org/officeDocument/2006/relationships/oleObject" Target="../embeddings/oleObject9.bin"/></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xml"/><Relationship Id="rId1" Type="http://schemas.openxmlformats.org/officeDocument/2006/relationships/tags" Target="../tags/tag11.xml"/><Relationship Id="rId5" Type="http://schemas.openxmlformats.org/officeDocument/2006/relationships/image" Target="../media/image1.emf"/><Relationship Id="rId4" Type="http://schemas.openxmlformats.org/officeDocument/2006/relationships/oleObject" Target="../embeddings/oleObject10.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3626A0B2-CC90-C5CC-73FE-E7225A9001C0}"/>
              </a:ext>
            </a:extLst>
          </p:cNvPr>
          <p:cNvGraphicFramePr>
            <a:graphicFrameLocks noChangeAspect="1"/>
          </p:cNvGraphicFramePr>
          <p:nvPr>
            <p:custDataLst>
              <p:tags r:id="rId1"/>
            </p:custDataLst>
            <p:extLst>
              <p:ext uri="{D42A27DB-BD31-4B8C-83A1-F6EECF244321}">
                <p14:modId xmlns:p14="http://schemas.microsoft.com/office/powerpoint/2010/main" val="41467655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84" imgH="486" progId="TCLayout.ActiveDocument.1">
                  <p:embed/>
                </p:oleObj>
              </mc:Choice>
              <mc:Fallback>
                <p:oleObj name="think-cell Slide" r:id="rId3" imgW="484" imgH="486" progId="TCLayout.ActiveDocument.1">
                  <p:embed/>
                  <p:pic>
                    <p:nvPicPr>
                      <p:cNvPr id="10" name="think-cell data - do not delete" hidden="1">
                        <a:extLst>
                          <a:ext uri="{FF2B5EF4-FFF2-40B4-BE49-F238E27FC236}">
                            <a16:creationId xmlns:a16="http://schemas.microsoft.com/office/drawing/2014/main" id="{3626A0B2-CC90-C5CC-73FE-E7225A9001C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タイトル 2">
            <a:extLst>
              <a:ext uri="{FF2B5EF4-FFF2-40B4-BE49-F238E27FC236}">
                <a16:creationId xmlns:a16="http://schemas.microsoft.com/office/drawing/2014/main" id="{08F91ECA-713B-8465-1C59-BDAD7DFE13B3}"/>
              </a:ext>
            </a:extLst>
          </p:cNvPr>
          <p:cNvSpPr>
            <a:spLocks noGrp="1"/>
          </p:cNvSpPr>
          <p:nvPr>
            <p:ph type="ctrTitle"/>
          </p:nvPr>
        </p:nvSpPr>
        <p:spPr>
          <a:xfrm>
            <a:off x="443076" y="2682647"/>
            <a:ext cx="11305846" cy="1736029"/>
          </a:xfrm>
        </p:spPr>
        <p:txBody>
          <a:bodyPr vert="horz"/>
          <a:lstStyle/>
          <a:p>
            <a:r>
              <a:rPr lang="en-US" altLang="ja-JP" dirty="0" err="1"/>
              <a:t>CEFIA</a:t>
            </a:r>
            <a:r>
              <a:rPr lang="ja-JP" altLang="en-US" dirty="0"/>
              <a:t> </a:t>
            </a:r>
            <a:r>
              <a:rPr lang="en-US" altLang="ja-JP" dirty="0"/>
              <a:t>(Cleaner Energy Future Initiative for ASEAN) </a:t>
            </a:r>
            <a:r>
              <a:rPr lang="ja-JP" altLang="en-US" dirty="0"/>
              <a:t>について</a:t>
            </a:r>
          </a:p>
        </p:txBody>
      </p:sp>
      <p:sp>
        <p:nvSpPr>
          <p:cNvPr id="4" name="字幕 3">
            <a:extLst>
              <a:ext uri="{FF2B5EF4-FFF2-40B4-BE49-F238E27FC236}">
                <a16:creationId xmlns:a16="http://schemas.microsoft.com/office/drawing/2014/main" id="{5364D5C3-8DB1-E361-FC05-467862609855}"/>
              </a:ext>
            </a:extLst>
          </p:cNvPr>
          <p:cNvSpPr>
            <a:spLocks noGrp="1"/>
          </p:cNvSpPr>
          <p:nvPr>
            <p:ph type="subTitle" idx="1"/>
          </p:nvPr>
        </p:nvSpPr>
        <p:spPr>
          <a:xfrm>
            <a:off x="456094" y="5024337"/>
            <a:ext cx="11305845" cy="1086451"/>
          </a:xfrm>
        </p:spPr>
        <p:txBody>
          <a:bodyPr vert="horz" wrap="square" lIns="0" tIns="0" rIns="0" bIns="0" rtlCol="0" anchor="t">
            <a:spAutoFit/>
          </a:bodyPr>
          <a:lstStyle/>
          <a:p>
            <a:r>
              <a:rPr lang="en-US" altLang="ja-JP" sz="2400" dirty="0">
                <a:latin typeface="メイリオ"/>
                <a:ea typeface="メイリオ"/>
              </a:rPr>
              <a:t>2024</a:t>
            </a:r>
            <a:r>
              <a:rPr lang="ja-JP" altLang="en-US" sz="2400">
                <a:latin typeface="メイリオ"/>
                <a:ea typeface="メイリオ"/>
              </a:rPr>
              <a:t>年 11月　</a:t>
            </a:r>
          </a:p>
          <a:p>
            <a:r>
              <a:rPr lang="ja-JP" altLang="en-US" sz="2400" dirty="0"/>
              <a:t>今を守る、未来へつなぐ。地球室</a:t>
            </a:r>
          </a:p>
        </p:txBody>
      </p:sp>
      <p:sp>
        <p:nvSpPr>
          <p:cNvPr id="7" name="スライド番号プレースホルダー 4">
            <a:extLst>
              <a:ext uri="{FF2B5EF4-FFF2-40B4-BE49-F238E27FC236}">
                <a16:creationId xmlns:a16="http://schemas.microsoft.com/office/drawing/2014/main" id="{8A1AAE99-8E86-3B1F-3EA1-B397594B340E}"/>
              </a:ext>
            </a:extLst>
          </p:cNvPr>
          <p:cNvSpPr>
            <a:spLocks noGrp="1"/>
          </p:cNvSpPr>
          <p:nvPr>
            <p:ph type="sldNum" sz="quarter" idx="12"/>
          </p:nvPr>
        </p:nvSpPr>
        <p:spPr>
          <a:xfrm>
            <a:off x="11669169" y="6433200"/>
            <a:ext cx="522831" cy="424800"/>
          </a:xfrm>
          <a:prstGeom prst="rect">
            <a:avLst/>
          </a:prstGeom>
          <a:noFill/>
        </p:spPr>
        <p:txBody>
          <a:bodyPr lIns="0" tIns="0" rIns="144000" bIns="144000"/>
          <a:lstStyle>
            <a:lvl1pPr algn="r">
              <a:defRPr sz="1400" b="0" i="0">
                <a:solidFill>
                  <a:schemeClr val="tx1"/>
                </a:solidFill>
                <a:latin typeface="メイリオ" panose="020B0604030504040204" pitchFamily="50" charset="-128"/>
                <a:ea typeface="メイリオ" panose="020B0604030504040204" pitchFamily="50" charset="-128"/>
                <a:cs typeface="Arial" panose="020B0604020202020204" pitchFamily="34" charset="0"/>
              </a:defRPr>
            </a:lvl1pPr>
          </a:lstStyle>
          <a:p>
            <a:fld id="{D9550142-B990-490A-A107-ED7302A7FD52}" type="slidenum">
              <a:rPr lang="en-US" altLang="ja-JP" smtClean="0"/>
              <a:pPr/>
              <a:t>1</a:t>
            </a:fld>
            <a:endParaRPr lang="en-US"/>
          </a:p>
        </p:txBody>
      </p:sp>
    </p:spTree>
    <p:extLst>
      <p:ext uri="{BB962C8B-B14F-4D97-AF65-F5344CB8AC3E}">
        <p14:creationId xmlns:p14="http://schemas.microsoft.com/office/powerpoint/2010/main" val="18704744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hink-cell data - do not delete" hidden="1">
            <a:extLst>
              <a:ext uri="{FF2B5EF4-FFF2-40B4-BE49-F238E27FC236}">
                <a16:creationId xmlns:a16="http://schemas.microsoft.com/office/drawing/2014/main" id="{F4735181-5E7D-5D3E-F4A6-8FE0ED8AA45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84" imgH="486" progId="TCLayout.ActiveDocument.1">
                  <p:embed/>
                </p:oleObj>
              </mc:Choice>
              <mc:Fallback>
                <p:oleObj name="think-cell Slide" r:id="rId3" imgW="484" imgH="486" progId="TCLayout.ActiveDocument.1">
                  <p:embed/>
                  <p:pic>
                    <p:nvPicPr>
                      <p:cNvPr id="13" name="think-cell data - do not delete" hidden="1">
                        <a:extLst>
                          <a:ext uri="{FF2B5EF4-FFF2-40B4-BE49-F238E27FC236}">
                            <a16:creationId xmlns:a16="http://schemas.microsoft.com/office/drawing/2014/main" id="{F4735181-5E7D-5D3E-F4A6-8FE0ED8AA45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正方形/長方形 7">
            <a:extLst>
              <a:ext uri="{FF2B5EF4-FFF2-40B4-BE49-F238E27FC236}">
                <a16:creationId xmlns:a16="http://schemas.microsoft.com/office/drawing/2014/main" id="{5D57D073-E676-4F4D-82F5-917B7B4BFDB6}"/>
              </a:ext>
            </a:extLst>
          </p:cNvPr>
          <p:cNvSpPr/>
          <p:nvPr/>
        </p:nvSpPr>
        <p:spPr>
          <a:xfrm>
            <a:off x="443074" y="1938797"/>
            <a:ext cx="7309110" cy="2366503"/>
          </a:xfrm>
          <a:prstGeom prst="rect">
            <a:avLst/>
          </a:prstGeom>
          <a:ln w="12700">
            <a:noFill/>
          </a:ln>
        </p:spPr>
        <p:style>
          <a:lnRef idx="2">
            <a:schemeClr val="accent2"/>
          </a:lnRef>
          <a:fillRef idx="1">
            <a:schemeClr val="lt1"/>
          </a:fillRef>
          <a:effectRef idx="0">
            <a:schemeClr val="accent2"/>
          </a:effectRef>
          <a:fontRef idx="minor">
            <a:schemeClr val="dk1"/>
          </a:fontRef>
        </p:style>
        <p:txBody>
          <a:bodyPr wrap="square" lIns="90000" tIns="46800" rIns="90000" bIns="46800">
            <a:noAutofit/>
          </a:bodyPr>
          <a:lstStyle/>
          <a:p>
            <a:pPr>
              <a:buFont typeface="Wingdings" panose="05000000000000000000" pitchFamily="2" charset="2"/>
              <a:buChar char="u"/>
            </a:pPr>
            <a:r>
              <a:rPr lang="ja-JP" altLang="en-US" sz="1600">
                <a:solidFill>
                  <a:srgbClr val="FF0000"/>
                </a:solidFill>
                <a:latin typeface="メイリオ" panose="020B0604030504040204" pitchFamily="50" charset="-128"/>
                <a:ea typeface="メイリオ" panose="020B0604030504040204" pitchFamily="50" charset="-128"/>
                <a:sym typeface="メイリオ" panose="020B0604030504040204" pitchFamily="50" charset="-128"/>
              </a:rPr>
              <a:t> 活動体制</a:t>
            </a:r>
            <a:endParaRPr lang="en-US" altLang="ja-JP" sz="1600">
              <a:solidFill>
                <a:srgbClr val="FF0000"/>
              </a:solidFill>
              <a:latin typeface="メイリオ" panose="020B0604030504040204" pitchFamily="50" charset="-128"/>
              <a:ea typeface="メイリオ" panose="020B0604030504040204" pitchFamily="50" charset="-128"/>
              <a:sym typeface="メイリオ" panose="020B0604030504040204" pitchFamily="50" charset="-128"/>
            </a:endParaRPr>
          </a:p>
          <a:p>
            <a:pPr marL="266700"/>
            <a:r>
              <a:rPr lang="ja-JP" altLang="en-US" sz="1600">
                <a:latin typeface="メイリオ" panose="020B0604030504040204" pitchFamily="50" charset="-128"/>
                <a:ea typeface="メイリオ" panose="020B0604030504040204" pitchFamily="50" charset="-128"/>
                <a:sym typeface="メイリオ" panose="020B0604030504040204" pitchFamily="50" charset="-128"/>
              </a:rPr>
              <a:t>日本鉄鋼連盟国際環境戦略委員会は、</a:t>
            </a:r>
            <a:r>
              <a:rPr lang="en-US" altLang="ja-JP" sz="1600">
                <a:latin typeface="メイリオ" panose="020B0604030504040204" pitchFamily="50" charset="-128"/>
                <a:ea typeface="メイリオ" panose="020B0604030504040204" pitchFamily="50" charset="-128"/>
                <a:sym typeface="メイリオ" panose="020B0604030504040204" pitchFamily="50" charset="-128"/>
              </a:rPr>
              <a:t>CEFIA</a:t>
            </a:r>
            <a:r>
              <a:rPr lang="ja-JP" altLang="en-US" sz="1600">
                <a:latin typeface="メイリオ" panose="020B0604030504040204" pitchFamily="50" charset="-128"/>
                <a:ea typeface="メイリオ" panose="020B0604030504040204" pitchFamily="50" charset="-128"/>
                <a:sym typeface="メイリオ" panose="020B0604030504040204" pitchFamily="50" charset="-128"/>
              </a:rPr>
              <a:t>のプラットフォームを通じて、</a:t>
            </a:r>
            <a:r>
              <a:rPr lang="en-US" altLang="ja-JP" sz="1600">
                <a:latin typeface="メイリオ" panose="020B0604030504040204" pitchFamily="50" charset="-128"/>
                <a:ea typeface="メイリオ" panose="020B0604030504040204" pitchFamily="50" charset="-128"/>
                <a:sym typeface="メイリオ" panose="020B0604030504040204" pitchFamily="50" charset="-128"/>
              </a:rPr>
              <a:t>ASEAN</a:t>
            </a:r>
            <a:r>
              <a:rPr lang="ja-JP" altLang="en-US" sz="1600">
                <a:latin typeface="メイリオ" panose="020B0604030504040204" pitchFamily="50" charset="-128"/>
                <a:ea typeface="メイリオ" panose="020B0604030504040204" pitchFamily="50" charset="-128"/>
                <a:sym typeface="メイリオ" panose="020B0604030504040204" pitchFamily="50" charset="-128"/>
              </a:rPr>
              <a:t>各国の鉄鋼協会、会員企業、公共セクターとのコミュニケーションと情報共有をリードし、活動を進める。</a:t>
            </a:r>
            <a:endParaRPr lang="en-US" altLang="ja-JP" sz="1600">
              <a:latin typeface="メイリオ" panose="020B0604030504040204" pitchFamily="50" charset="-128"/>
              <a:ea typeface="メイリオ" panose="020B0604030504040204" pitchFamily="50" charset="-128"/>
              <a:sym typeface="メイリオ" panose="020B0604030504040204" pitchFamily="50" charset="-128"/>
            </a:endParaRPr>
          </a:p>
          <a:p>
            <a:endParaRPr lang="en-US" altLang="ja-JP" sz="800">
              <a:latin typeface="メイリオ" panose="020B0604030504040204" pitchFamily="50" charset="-128"/>
              <a:ea typeface="メイリオ" panose="020B0604030504040204" pitchFamily="50" charset="-128"/>
              <a:sym typeface="メイリオ" panose="020B0604030504040204" pitchFamily="50" charset="-128"/>
            </a:endParaRPr>
          </a:p>
          <a:p>
            <a:pPr marL="285750" indent="-285750">
              <a:buFont typeface="Wingdings" panose="05000000000000000000" pitchFamily="2" charset="2"/>
              <a:buChar char="u"/>
            </a:pPr>
            <a:r>
              <a:rPr lang="ja-JP" altLang="en-US" sz="1600">
                <a:solidFill>
                  <a:srgbClr val="FF0000"/>
                </a:solidFill>
                <a:latin typeface="メイリオ" panose="020B0604030504040204" pitchFamily="50" charset="-128"/>
                <a:ea typeface="メイリオ" panose="020B0604030504040204" pitchFamily="50" charset="-128"/>
                <a:sym typeface="メイリオ" panose="020B0604030504040204" pitchFamily="50" charset="-128"/>
              </a:rPr>
              <a:t>期待される効果</a:t>
            </a:r>
            <a:endParaRPr lang="en-US" altLang="ja-JP" sz="1600">
              <a:solidFill>
                <a:srgbClr val="FF0000"/>
              </a:solidFill>
              <a:latin typeface="メイリオ" panose="020B0604030504040204" pitchFamily="50" charset="-128"/>
              <a:ea typeface="メイリオ" panose="020B0604030504040204" pitchFamily="50" charset="-128"/>
              <a:sym typeface="メイリオ" panose="020B0604030504040204" pitchFamily="50" charset="-128"/>
            </a:endParaRPr>
          </a:p>
          <a:p>
            <a:pPr marL="468000" lvl="1" indent="-216000">
              <a:buClr>
                <a:schemeClr val="tx2"/>
              </a:buClr>
              <a:buFont typeface="Trebuchet MS" panose="020B0603020202020204" pitchFamily="34" charset="0"/>
              <a:buChar char="•"/>
            </a:pPr>
            <a:r>
              <a:rPr lang="ja-JP" altLang="en-US" sz="1600">
                <a:solidFill>
                  <a:schemeClr val="tx1"/>
                </a:solidFill>
                <a:latin typeface="メイリオ" panose="020B0604030504040204" pitchFamily="50" charset="-128"/>
                <a:ea typeface="メイリオ" panose="020B0604030504040204" pitchFamily="50" charset="-128"/>
                <a:cs typeface="Arial" panose="020B0604020202020204" pitchFamily="34" charset="0"/>
                <a:sym typeface="メイリオ" panose="020B0604030504040204" pitchFamily="50" charset="-128"/>
              </a:rPr>
              <a:t>技術導入のメリット、</a:t>
            </a:r>
            <a:r>
              <a:rPr lang="en-US" altLang="ja-JP" sz="1600">
                <a:solidFill>
                  <a:schemeClr val="tx1"/>
                </a:solidFill>
                <a:latin typeface="メイリオ" panose="020B0604030504040204" pitchFamily="50" charset="-128"/>
                <a:ea typeface="メイリオ" panose="020B0604030504040204" pitchFamily="50" charset="-128"/>
                <a:cs typeface="Arial" panose="020B0604020202020204" pitchFamily="34" charset="0"/>
                <a:sym typeface="メイリオ" panose="020B0604030504040204" pitchFamily="50" charset="-128"/>
              </a:rPr>
              <a:t>CO2</a:t>
            </a:r>
            <a:r>
              <a:rPr lang="ja-JP" altLang="en-US" sz="1600">
                <a:solidFill>
                  <a:schemeClr val="tx1"/>
                </a:solidFill>
                <a:latin typeface="メイリオ" panose="020B0604030504040204" pitchFamily="50" charset="-128"/>
                <a:ea typeface="メイリオ" panose="020B0604030504040204" pitchFamily="50" charset="-128"/>
                <a:cs typeface="Arial" panose="020B0604020202020204" pitchFamily="34" charset="0"/>
                <a:sym typeface="メイリオ" panose="020B0604030504040204" pitchFamily="50" charset="-128"/>
              </a:rPr>
              <a:t>削減効果、投資回収期間を表示</a:t>
            </a:r>
            <a:endParaRPr lang="en-US" altLang="ja-JP" sz="1600">
              <a:solidFill>
                <a:schemeClr val="tx1"/>
              </a:solidFill>
              <a:latin typeface="メイリオ" panose="020B0604030504040204" pitchFamily="50" charset="-128"/>
              <a:ea typeface="メイリオ" panose="020B0604030504040204" pitchFamily="50" charset="-128"/>
              <a:cs typeface="Arial" panose="020B0604020202020204" pitchFamily="34" charset="0"/>
              <a:sym typeface="メイリオ" panose="020B0604030504040204" pitchFamily="50" charset="-128"/>
            </a:endParaRPr>
          </a:p>
          <a:p>
            <a:pPr marL="468000" lvl="1" indent="-216000">
              <a:buClr>
                <a:schemeClr val="tx2"/>
              </a:buClr>
              <a:buFont typeface="Trebuchet MS" panose="020B0603020202020204" pitchFamily="34" charset="0"/>
              <a:buChar char="•"/>
            </a:pPr>
            <a:r>
              <a:rPr lang="en-US" altLang="ja-JP" sz="160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t>省エネルギーとCO2削減を促進するベストプラクティス導入</a:t>
            </a:r>
            <a:r>
              <a:rPr lang="ja-JP" altLang="en-US" sz="160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t>の</a:t>
            </a:r>
            <a:r>
              <a:rPr lang="en-US" altLang="ja-JP" sz="160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t>ための</a:t>
            </a:r>
            <a:br>
              <a:rPr lang="en-US" altLang="ja-JP" sz="160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br>
            <a:r>
              <a:rPr lang="en-US" altLang="ja-JP" sz="160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t>政策対話を促進</a:t>
            </a:r>
            <a:endParaRPr lang="en-US" altLang="ja-JP" sz="1600">
              <a:solidFill>
                <a:schemeClr val="tx1"/>
              </a:solidFill>
              <a:latin typeface="メイリオ" panose="020B0604030504040204" pitchFamily="50" charset="-128"/>
              <a:ea typeface="メイリオ" panose="020B0604030504040204" pitchFamily="50" charset="-128"/>
              <a:cs typeface="Arial" panose="020B0604020202020204" pitchFamily="34" charset="0"/>
              <a:sym typeface="メイリオ" panose="020B0604030504040204" pitchFamily="50" charset="-128"/>
            </a:endParaRPr>
          </a:p>
          <a:p>
            <a:pPr marL="468000" lvl="1" indent="-216000">
              <a:buClr>
                <a:schemeClr val="tx2"/>
              </a:buClr>
              <a:buFont typeface="Trebuchet MS" panose="020B0603020202020204" pitchFamily="34" charset="0"/>
              <a:buChar char="•"/>
            </a:pPr>
            <a:r>
              <a:rPr lang="en-US" altLang="ja-JP" sz="1600" err="1">
                <a:solidFill>
                  <a:schemeClr val="tx1"/>
                </a:solidFill>
                <a:latin typeface="メイリオ" panose="020B0604030504040204" pitchFamily="50" charset="-128"/>
                <a:ea typeface="メイリオ" panose="020B0604030504040204" pitchFamily="50" charset="-128"/>
                <a:cs typeface="Arial" panose="020B0604020202020204" pitchFamily="34" charset="0"/>
                <a:sym typeface="メイリオ" panose="020B0604030504040204" pitchFamily="50" charset="-128"/>
              </a:rPr>
              <a:t>製鉄所</a:t>
            </a:r>
            <a:r>
              <a:rPr lang="ja-JP" altLang="en-US" sz="1600">
                <a:solidFill>
                  <a:schemeClr val="tx1"/>
                </a:solidFill>
                <a:latin typeface="メイリオ" panose="020B0604030504040204" pitchFamily="50" charset="-128"/>
                <a:ea typeface="メイリオ" panose="020B0604030504040204" pitchFamily="50" charset="-128"/>
                <a:cs typeface="Arial" panose="020B0604020202020204" pitchFamily="34" charset="0"/>
                <a:sym typeface="メイリオ" panose="020B0604030504040204" pitchFamily="50" charset="-128"/>
              </a:rPr>
              <a:t>における</a:t>
            </a:r>
            <a:r>
              <a:rPr lang="en-US" altLang="ja-JP" sz="1600">
                <a:solidFill>
                  <a:schemeClr val="tx1"/>
                </a:solidFill>
                <a:latin typeface="メイリオ" panose="020B0604030504040204" pitchFamily="50" charset="-128"/>
                <a:ea typeface="メイリオ" panose="020B0604030504040204" pitchFamily="50" charset="-128"/>
                <a:cs typeface="Arial" panose="020B0604020202020204" pitchFamily="34" charset="0"/>
                <a:sym typeface="メイリオ" panose="020B0604030504040204" pitchFamily="50" charset="-128"/>
              </a:rPr>
              <a:t>エネルギー消費やCO2排出削減</a:t>
            </a:r>
            <a:r>
              <a:rPr lang="ja-JP" altLang="en-US" sz="1600">
                <a:solidFill>
                  <a:schemeClr val="tx1"/>
                </a:solidFill>
                <a:latin typeface="メイリオ" panose="020B0604030504040204" pitchFamily="50" charset="-128"/>
                <a:ea typeface="メイリオ" panose="020B0604030504040204" pitchFamily="50" charset="-128"/>
                <a:cs typeface="Arial" panose="020B0604020202020204" pitchFamily="34" charset="0"/>
                <a:sym typeface="メイリオ" panose="020B0604030504040204" pitchFamily="50" charset="-128"/>
              </a:rPr>
              <a:t>手法の理解促進</a:t>
            </a:r>
            <a:endParaRPr lang="en-US" altLang="ja-JP" sz="160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16" name="正方形/長方形 15">
            <a:extLst>
              <a:ext uri="{FF2B5EF4-FFF2-40B4-BE49-F238E27FC236}">
                <a16:creationId xmlns:a16="http://schemas.microsoft.com/office/drawing/2014/main" id="{82F5CDA6-A5D4-400C-9534-227FAEB89EAD}"/>
              </a:ext>
            </a:extLst>
          </p:cNvPr>
          <p:cNvSpPr/>
          <p:nvPr/>
        </p:nvSpPr>
        <p:spPr bwMode="auto">
          <a:xfrm>
            <a:off x="443074" y="1938797"/>
            <a:ext cx="11305577" cy="2366503"/>
          </a:xfrm>
          <a:prstGeom prst="rect">
            <a:avLst/>
          </a:prstGeom>
          <a:noFill/>
          <a:ln w="19050">
            <a:solidFill>
              <a:schemeClr val="accent1"/>
            </a:solidFill>
            <a:miter lim="800000"/>
            <a:headEnd/>
            <a:tailEnd/>
          </a:ln>
          <a:effectLst/>
        </p:spPr>
        <p:txBody>
          <a:bodyPr wrap="none" rtlCol="0" anchor="ctr"/>
          <a:lstStyle/>
          <a:p>
            <a:endParaRPr kumimoji="0"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7" name="正方形/長方形 6">
            <a:extLst>
              <a:ext uri="{FF2B5EF4-FFF2-40B4-BE49-F238E27FC236}">
                <a16:creationId xmlns:a16="http://schemas.microsoft.com/office/drawing/2014/main" id="{8025E9F3-D745-4DC2-A7F4-1E48B6A133AF}"/>
              </a:ext>
            </a:extLst>
          </p:cNvPr>
          <p:cNvSpPr/>
          <p:nvPr/>
        </p:nvSpPr>
        <p:spPr>
          <a:xfrm>
            <a:off x="443339" y="4383990"/>
            <a:ext cx="11305577" cy="2258110"/>
          </a:xfrm>
          <a:prstGeom prst="rect">
            <a:avLst/>
          </a:prstGeom>
          <a:noFill/>
          <a:ln w="19050">
            <a:solidFill>
              <a:schemeClr val="accent1"/>
            </a:solidFill>
            <a:miter lim="800000"/>
            <a:headEnd/>
            <a:tailEnd/>
          </a:ln>
          <a:effectLst/>
        </p:spPr>
        <p:txBody>
          <a:bodyPr wrap="none" rtlCol="0" anchor="ctr"/>
          <a:lstStyle/>
          <a:p>
            <a:endParaRPr kumimoji="0" lang="en-US" altLang="ja-JP">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15" name="テキスト ボックス 14">
            <a:extLst>
              <a:ext uri="{FF2B5EF4-FFF2-40B4-BE49-F238E27FC236}">
                <a16:creationId xmlns:a16="http://schemas.microsoft.com/office/drawing/2014/main" id="{FB444B5E-63AC-4A4E-B90A-CB3CF55ACDB0}"/>
              </a:ext>
            </a:extLst>
          </p:cNvPr>
          <p:cNvSpPr txBox="1"/>
          <p:nvPr/>
        </p:nvSpPr>
        <p:spPr>
          <a:xfrm>
            <a:off x="443339" y="4383990"/>
            <a:ext cx="4781126" cy="2064284"/>
          </a:xfrm>
          <a:prstGeom prst="rect">
            <a:avLst/>
          </a:prstGeom>
          <a:noFill/>
        </p:spPr>
        <p:txBody>
          <a:bodyPr wrap="square" lIns="90000" tIns="46800" rIns="90000" bIns="46800">
            <a:spAutoFit/>
          </a:bodyPr>
          <a:lstStyle/>
          <a:p>
            <a:pPr marL="285750" indent="-285750">
              <a:buFont typeface="Wingdings" panose="05000000000000000000" pitchFamily="2" charset="2"/>
              <a:buChar char="u"/>
            </a:pPr>
            <a:r>
              <a:rPr lang="ja-JP" altLang="en-US" sz="1600">
                <a:solidFill>
                  <a:srgbClr val="FF0000"/>
                </a:solidFill>
                <a:latin typeface="メイリオ" panose="020B0604030504040204" pitchFamily="50" charset="-128"/>
                <a:ea typeface="メイリオ" panose="020B0604030504040204" pitchFamily="50" charset="-128"/>
                <a:sym typeface="メイリオ" panose="020B0604030504040204" pitchFamily="50" charset="-128"/>
              </a:rPr>
              <a:t>主な活動状況　　　　</a:t>
            </a:r>
            <a:endParaRPr lang="en-US" altLang="ja-JP" sz="1600">
              <a:solidFill>
                <a:srgbClr val="FF0000"/>
              </a:solidFill>
              <a:latin typeface="メイリオ" panose="020B0604030504040204" pitchFamily="50" charset="-128"/>
              <a:ea typeface="メイリオ" panose="020B0604030504040204" pitchFamily="50" charset="-128"/>
              <a:sym typeface="メイリオ" panose="020B0604030504040204" pitchFamily="50" charset="-128"/>
            </a:endParaRPr>
          </a:p>
          <a:p>
            <a:pPr marL="266700"/>
            <a:r>
              <a:rPr lang="ja-JP" altLang="en-US" sz="1600">
                <a:solidFill>
                  <a:schemeClr val="dk1"/>
                </a:solidFill>
                <a:latin typeface="メイリオ" panose="020B0604030504040204" pitchFamily="50" charset="-128"/>
                <a:ea typeface="メイリオ" panose="020B0604030504040204" pitchFamily="50" charset="-128"/>
                <a:sym typeface="メイリオ" panose="020B0604030504040204" pitchFamily="50" charset="-128"/>
              </a:rPr>
              <a:t>第三回</a:t>
            </a:r>
            <a:r>
              <a:rPr lang="en-US" altLang="ja-JP" sz="1600">
                <a:solidFill>
                  <a:schemeClr val="dk1"/>
                </a:solidFill>
                <a:latin typeface="メイリオ" panose="020B0604030504040204" pitchFamily="50" charset="-128"/>
                <a:ea typeface="メイリオ" panose="020B0604030504040204" pitchFamily="50" charset="-128"/>
                <a:sym typeface="メイリオ" panose="020B0604030504040204" pitchFamily="50" charset="-128"/>
              </a:rPr>
              <a:t>CEFIA</a:t>
            </a:r>
            <a:r>
              <a:rPr lang="ja-JP" altLang="en-US" sz="1600">
                <a:solidFill>
                  <a:schemeClr val="dk1"/>
                </a:solidFill>
                <a:latin typeface="メイリオ" panose="020B0604030504040204" pitchFamily="50" charset="-128"/>
                <a:ea typeface="メイリオ" panose="020B0604030504040204" pitchFamily="50" charset="-128"/>
                <a:sym typeface="メイリオ" panose="020B0604030504040204" pitchFamily="50" charset="-128"/>
              </a:rPr>
              <a:t>官民フォーラムにおいて、新たなフラッグシップ・</a:t>
            </a:r>
            <a:br>
              <a:rPr lang="en-US" altLang="ja-JP" sz="1600">
                <a:solidFill>
                  <a:schemeClr val="dk1"/>
                </a:solidFill>
                <a:latin typeface="メイリオ" panose="020B0604030504040204" pitchFamily="50" charset="-128"/>
                <a:ea typeface="メイリオ" panose="020B0604030504040204" pitchFamily="50" charset="-128"/>
                <a:sym typeface="メイリオ" panose="020B0604030504040204" pitchFamily="50" charset="-128"/>
              </a:rPr>
            </a:br>
            <a:r>
              <a:rPr lang="ja-JP" altLang="en-US" sz="1600">
                <a:solidFill>
                  <a:schemeClr val="dk1"/>
                </a:solidFill>
                <a:latin typeface="メイリオ" panose="020B0604030504040204" pitchFamily="50" charset="-128"/>
                <a:ea typeface="メイリオ" panose="020B0604030504040204" pitchFamily="50" charset="-128"/>
                <a:sym typeface="メイリオ" panose="020B0604030504040204" pitchFamily="50" charset="-128"/>
              </a:rPr>
              <a:t>プロジェクトの</a:t>
            </a:r>
            <a:br>
              <a:rPr lang="en-US" altLang="ja-JP" sz="1600">
                <a:solidFill>
                  <a:schemeClr val="dk1"/>
                </a:solidFill>
                <a:latin typeface="メイリオ" panose="020B0604030504040204" pitchFamily="50" charset="-128"/>
                <a:ea typeface="メイリオ" panose="020B0604030504040204" pitchFamily="50" charset="-128"/>
                <a:sym typeface="メイリオ" panose="020B0604030504040204" pitchFamily="50" charset="-128"/>
              </a:rPr>
            </a:br>
            <a:r>
              <a:rPr lang="ja-JP" altLang="en-US" sz="1600">
                <a:solidFill>
                  <a:schemeClr val="dk1"/>
                </a:solidFill>
                <a:latin typeface="メイリオ" panose="020B0604030504040204" pitchFamily="50" charset="-128"/>
                <a:ea typeface="メイリオ" panose="020B0604030504040204" pitchFamily="50" charset="-128"/>
                <a:sym typeface="メイリオ" panose="020B0604030504040204" pitchFamily="50" charset="-128"/>
              </a:rPr>
              <a:t>候補として、製鉄分野</a:t>
            </a:r>
            <a:br>
              <a:rPr lang="en-US" altLang="ja-JP" sz="1600">
                <a:solidFill>
                  <a:schemeClr val="dk1"/>
                </a:solidFill>
                <a:latin typeface="メイリオ" panose="020B0604030504040204" pitchFamily="50" charset="-128"/>
                <a:ea typeface="メイリオ" panose="020B0604030504040204" pitchFamily="50" charset="-128"/>
                <a:sym typeface="メイリオ" panose="020B0604030504040204" pitchFamily="50" charset="-128"/>
              </a:rPr>
            </a:br>
            <a:r>
              <a:rPr lang="ja-JP" altLang="en-US" sz="1600">
                <a:solidFill>
                  <a:schemeClr val="dk1"/>
                </a:solidFill>
                <a:latin typeface="メイリオ" panose="020B0604030504040204" pitchFamily="50" charset="-128"/>
                <a:ea typeface="メイリオ" panose="020B0604030504040204" pitchFamily="50" charset="-128"/>
                <a:sym typeface="メイリオ" panose="020B0604030504040204" pitchFamily="50" charset="-128"/>
              </a:rPr>
              <a:t>での脱炭素</a:t>
            </a:r>
            <a:br>
              <a:rPr lang="en-US" altLang="ja-JP" sz="1600">
                <a:solidFill>
                  <a:schemeClr val="dk1"/>
                </a:solidFill>
                <a:latin typeface="メイリオ" panose="020B0604030504040204" pitchFamily="50" charset="-128"/>
                <a:ea typeface="メイリオ" panose="020B0604030504040204" pitchFamily="50" charset="-128"/>
                <a:sym typeface="メイリオ" panose="020B0604030504040204" pitchFamily="50" charset="-128"/>
              </a:rPr>
            </a:br>
            <a:r>
              <a:rPr lang="ja-JP" altLang="en-US" sz="1600">
                <a:solidFill>
                  <a:schemeClr val="dk1"/>
                </a:solidFill>
                <a:latin typeface="メイリオ" panose="020B0604030504040204" pitchFamily="50" charset="-128"/>
                <a:ea typeface="メイリオ" panose="020B0604030504040204" pitchFamily="50" charset="-128"/>
                <a:sym typeface="メイリオ" panose="020B0604030504040204" pitchFamily="50" charset="-128"/>
              </a:rPr>
              <a:t>プロジェクトを</a:t>
            </a:r>
            <a:br>
              <a:rPr lang="en-US" altLang="ja-JP" sz="1600">
                <a:solidFill>
                  <a:schemeClr val="dk1"/>
                </a:solidFill>
                <a:latin typeface="メイリオ" panose="020B0604030504040204" pitchFamily="50" charset="-128"/>
                <a:ea typeface="メイリオ" panose="020B0604030504040204" pitchFamily="50" charset="-128"/>
                <a:sym typeface="メイリオ" panose="020B0604030504040204" pitchFamily="50" charset="-128"/>
              </a:rPr>
            </a:br>
            <a:r>
              <a:rPr lang="ja-JP" altLang="en-US" sz="1600">
                <a:solidFill>
                  <a:schemeClr val="dk1"/>
                </a:solidFill>
                <a:latin typeface="メイリオ" panose="020B0604030504040204" pitchFamily="50" charset="-128"/>
                <a:ea typeface="メイリオ" panose="020B0604030504040204" pitchFamily="50" charset="-128"/>
                <a:sym typeface="メイリオ" panose="020B0604030504040204" pitchFamily="50" charset="-128"/>
              </a:rPr>
              <a:t>提案。</a:t>
            </a:r>
          </a:p>
        </p:txBody>
      </p:sp>
      <p:sp>
        <p:nvSpPr>
          <p:cNvPr id="45" name="テキスト ボックス 44">
            <a:extLst>
              <a:ext uri="{FF2B5EF4-FFF2-40B4-BE49-F238E27FC236}">
                <a16:creationId xmlns:a16="http://schemas.microsoft.com/office/drawing/2014/main" id="{BA99063E-BE00-4C1C-B184-1E4A7A1A8B59}"/>
              </a:ext>
            </a:extLst>
          </p:cNvPr>
          <p:cNvSpPr txBox="1"/>
          <p:nvPr/>
        </p:nvSpPr>
        <p:spPr>
          <a:xfrm>
            <a:off x="6879718" y="4700032"/>
            <a:ext cx="4868933" cy="738664"/>
          </a:xfrm>
          <a:prstGeom prst="rect">
            <a:avLst/>
          </a:prstGeom>
          <a:noFill/>
        </p:spPr>
        <p:txBody>
          <a:bodyPr wrap="square">
            <a:spAutoFit/>
          </a:bodyPr>
          <a:lstStyle/>
          <a:p>
            <a:pPr marL="88900" indent="-88900">
              <a:buFont typeface="Arial" panose="020B0604020202020204" pitchFamily="34" charset="0"/>
              <a:buChar char="•"/>
            </a:pPr>
            <a:r>
              <a:rPr lang="en-US" altLang="en-US" sz="1400" b="1" u="sng" dirty="0" err="1">
                <a:latin typeface="メイリオ" panose="020B0604030504040204" pitchFamily="50" charset="-128"/>
                <a:ea typeface="メイリオ" panose="020B0604030504040204" pitchFamily="50" charset="-128"/>
                <a:sym typeface="メイリオ" panose="020B0604030504040204" pitchFamily="50" charset="-128"/>
              </a:rPr>
              <a:t>BATリスト</a:t>
            </a:r>
            <a:r>
              <a:rPr lang="en-US" altLang="en-US" sz="1400" dirty="0" err="1">
                <a:latin typeface="メイリオ" panose="020B0604030504040204" pitchFamily="50" charset="-128"/>
                <a:ea typeface="メイリオ" panose="020B0604030504040204" pitchFamily="50" charset="-128"/>
                <a:sym typeface="メイリオ" panose="020B0604030504040204" pitchFamily="50" charset="-128"/>
              </a:rPr>
              <a:t>（</a:t>
            </a:r>
            <a:r>
              <a:rPr lang="en-US" altLang="ja-JP" sz="1400" b="1" dirty="0" err="1">
                <a:latin typeface="メイリオ" panose="020B0604030504040204" pitchFamily="50" charset="-128"/>
                <a:ea typeface="メイリオ" panose="020B0604030504040204" pitchFamily="50" charset="-128"/>
                <a:sym typeface="メイリオ" panose="020B0604030504040204" pitchFamily="50" charset="-128"/>
              </a:rPr>
              <a:t>テクノロジ</a:t>
            </a:r>
            <a:r>
              <a:rPr lang="en-US" altLang="ja-JP" sz="1400" b="1" dirty="0">
                <a:latin typeface="メイリオ" panose="020B0604030504040204" pitchFamily="50" charset="-128"/>
                <a:ea typeface="メイリオ" panose="020B0604030504040204" pitchFamily="50" charset="-128"/>
                <a:sym typeface="メイリオ" panose="020B0604030504040204" pitchFamily="50" charset="-128"/>
              </a:rPr>
              <a:t>ー・</a:t>
            </a:r>
            <a:r>
              <a:rPr lang="en-US" altLang="ja-JP" sz="1400" b="1" dirty="0" err="1">
                <a:latin typeface="メイリオ" panose="020B0604030504040204" pitchFamily="50" charset="-128"/>
                <a:ea typeface="メイリオ" panose="020B0604030504040204" pitchFamily="50" charset="-128"/>
                <a:sym typeface="メイリオ" panose="020B0604030504040204" pitchFamily="50" charset="-128"/>
              </a:rPr>
              <a:t>カスタマイズド・リスト</a:t>
            </a:r>
            <a:r>
              <a:rPr lang="en-US" altLang="ja-JP" sz="1400" dirty="0">
                <a:latin typeface="メイリオ" panose="020B0604030504040204" pitchFamily="50" charset="-128"/>
                <a:ea typeface="メイリオ" panose="020B0604030504040204" pitchFamily="50" charset="-128"/>
                <a:sym typeface="メイリオ" panose="020B0604030504040204" pitchFamily="50" charset="-128"/>
              </a:rPr>
              <a:t>）</a:t>
            </a:r>
          </a:p>
          <a:p>
            <a:pPr marL="88900" indent="-88900">
              <a:buFont typeface="Arial" panose="020B0604020202020204" pitchFamily="34" charset="0"/>
              <a:buChar char="•"/>
            </a:pPr>
            <a:r>
              <a:rPr lang="en-US" altLang="ja-JP" sz="1400" dirty="0">
                <a:latin typeface="メイリオ" panose="020B0604030504040204" pitchFamily="50" charset="-128"/>
                <a:ea typeface="メイリオ" panose="020B0604030504040204" pitchFamily="50" charset="-128"/>
                <a:sym typeface="メイリオ" panose="020B0604030504040204" pitchFamily="50" charset="-128"/>
              </a:rPr>
              <a:t>ISO14404（エネルギー/CO2原単位評価）</a:t>
            </a:r>
          </a:p>
          <a:p>
            <a:pPr marL="88900" indent="-88900">
              <a:buFont typeface="Arial" panose="020B0604020202020204" pitchFamily="34" charset="0"/>
              <a:buChar char="•"/>
            </a:pPr>
            <a:r>
              <a:rPr lang="ja-JP" altLang="en-US" sz="1400" dirty="0">
                <a:latin typeface="メイリオ" panose="020B0604030504040204" pitchFamily="50" charset="-128"/>
                <a:ea typeface="メイリオ" panose="020B0604030504040204" pitchFamily="50" charset="-128"/>
                <a:sym typeface="メイリオ" panose="020B0604030504040204" pitchFamily="50" charset="-128"/>
              </a:rPr>
              <a:t>日本鉄鋼業</a:t>
            </a:r>
            <a:r>
              <a:rPr lang="en-US" altLang="ja-JP" sz="1400" dirty="0">
                <a:latin typeface="メイリオ" panose="020B0604030504040204" pitchFamily="50" charset="-128"/>
                <a:ea typeface="メイリオ" panose="020B0604030504040204" pitchFamily="50" charset="-128"/>
                <a:sym typeface="メイリオ" panose="020B0604030504040204" pitchFamily="50" charset="-128"/>
              </a:rPr>
              <a:t>-ASEAN</a:t>
            </a:r>
            <a:r>
              <a:rPr lang="ja-JP" altLang="en-US" sz="1400" dirty="0">
                <a:latin typeface="メイリオ" panose="020B0604030504040204" pitchFamily="50" charset="-128"/>
                <a:ea typeface="メイリオ" panose="020B0604030504040204" pitchFamily="50" charset="-128"/>
                <a:sym typeface="メイリオ" panose="020B0604030504040204" pitchFamily="50" charset="-128"/>
              </a:rPr>
              <a:t>鉄鋼業の</a:t>
            </a:r>
            <a:r>
              <a:rPr lang="en-US" altLang="ja-JP" sz="1400" dirty="0" err="1">
                <a:latin typeface="メイリオ" panose="020B0604030504040204" pitchFamily="50" charset="-128"/>
                <a:ea typeface="メイリオ" panose="020B0604030504040204" pitchFamily="50" charset="-128"/>
                <a:sym typeface="メイリオ" panose="020B0604030504040204" pitchFamily="50" charset="-128"/>
              </a:rPr>
              <a:t>対話チャンネル</a:t>
            </a:r>
            <a:endParaRPr lang="en-US" altLang="ja-JP" sz="1400" dirty="0">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36" name="フリーフォーム: 図形 35">
            <a:extLst>
              <a:ext uri="{FF2B5EF4-FFF2-40B4-BE49-F238E27FC236}">
                <a16:creationId xmlns:a16="http://schemas.microsoft.com/office/drawing/2014/main" id="{1E1F27C9-3F9A-4803-8200-55339CA3CE29}"/>
              </a:ext>
            </a:extLst>
          </p:cNvPr>
          <p:cNvSpPr/>
          <p:nvPr/>
        </p:nvSpPr>
        <p:spPr>
          <a:xfrm>
            <a:off x="5538131" y="5435579"/>
            <a:ext cx="3068142" cy="1079521"/>
          </a:xfrm>
          <a:custGeom>
            <a:avLst/>
            <a:gdLst>
              <a:gd name="connsiteX0" fmla="*/ 0 w 3272520"/>
              <a:gd name="connsiteY0" fmla="*/ 193763 h 1937631"/>
              <a:gd name="connsiteX1" fmla="*/ 193763 w 3272520"/>
              <a:gd name="connsiteY1" fmla="*/ 0 h 1937631"/>
              <a:gd name="connsiteX2" fmla="*/ 3078757 w 3272520"/>
              <a:gd name="connsiteY2" fmla="*/ 0 h 1937631"/>
              <a:gd name="connsiteX3" fmla="*/ 3272520 w 3272520"/>
              <a:gd name="connsiteY3" fmla="*/ 193763 h 1937631"/>
              <a:gd name="connsiteX4" fmla="*/ 3272520 w 3272520"/>
              <a:gd name="connsiteY4" fmla="*/ 1743868 h 1937631"/>
              <a:gd name="connsiteX5" fmla="*/ 3078757 w 3272520"/>
              <a:gd name="connsiteY5" fmla="*/ 1937631 h 1937631"/>
              <a:gd name="connsiteX6" fmla="*/ 193763 w 3272520"/>
              <a:gd name="connsiteY6" fmla="*/ 1937631 h 1937631"/>
              <a:gd name="connsiteX7" fmla="*/ 0 w 3272520"/>
              <a:gd name="connsiteY7" fmla="*/ 1743868 h 1937631"/>
              <a:gd name="connsiteX8" fmla="*/ 0 w 3272520"/>
              <a:gd name="connsiteY8" fmla="*/ 193763 h 1937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72520" h="1937631">
                <a:moveTo>
                  <a:pt x="0" y="193763"/>
                </a:moveTo>
                <a:cubicBezTo>
                  <a:pt x="0" y="86751"/>
                  <a:pt x="86751" y="0"/>
                  <a:pt x="193763" y="0"/>
                </a:cubicBezTo>
                <a:lnTo>
                  <a:pt x="3078757" y="0"/>
                </a:lnTo>
                <a:cubicBezTo>
                  <a:pt x="3185769" y="0"/>
                  <a:pt x="3272520" y="86751"/>
                  <a:pt x="3272520" y="193763"/>
                </a:cubicBezTo>
                <a:lnTo>
                  <a:pt x="3272520" y="1743868"/>
                </a:lnTo>
                <a:cubicBezTo>
                  <a:pt x="3272520" y="1850880"/>
                  <a:pt x="3185769" y="1937631"/>
                  <a:pt x="3078757" y="1937631"/>
                </a:cubicBezTo>
                <a:lnTo>
                  <a:pt x="193763" y="1937631"/>
                </a:lnTo>
                <a:cubicBezTo>
                  <a:pt x="86751" y="1937631"/>
                  <a:pt x="0" y="1850880"/>
                  <a:pt x="0" y="1743868"/>
                </a:cubicBezTo>
                <a:lnTo>
                  <a:pt x="0" y="193763"/>
                </a:lnTo>
                <a:close/>
              </a:path>
            </a:pathLst>
          </a:custGeom>
          <a:noFill/>
          <a:ln w="28575">
            <a:solidFill>
              <a:schemeClr val="accent3"/>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4473" tIns="84473" rIns="1066229" bIns="568881" numCol="1" spcCol="1270" anchor="t" anchorCtr="0">
            <a:noAutofit/>
          </a:bodyPr>
          <a:lstStyle/>
          <a:p>
            <a:pPr marL="57150" lvl="1" indent="-57150" defTabSz="488950">
              <a:lnSpc>
                <a:spcPct val="90000"/>
              </a:lnSpc>
              <a:spcBef>
                <a:spcPct val="0"/>
              </a:spcBef>
              <a:spcAft>
                <a:spcPct val="15000"/>
              </a:spcAft>
              <a:buChar char="•"/>
            </a:pPr>
            <a:endParaRPr lang="ja-JP" altLang="en-US" sz="1000">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37" name="正方形/長方形 36">
            <a:extLst>
              <a:ext uri="{FF2B5EF4-FFF2-40B4-BE49-F238E27FC236}">
                <a16:creationId xmlns:a16="http://schemas.microsoft.com/office/drawing/2014/main" id="{8422BADB-F54C-4866-8C90-437BC74C1013}"/>
              </a:ext>
            </a:extLst>
          </p:cNvPr>
          <p:cNvSpPr/>
          <p:nvPr/>
        </p:nvSpPr>
        <p:spPr>
          <a:xfrm>
            <a:off x="8745328" y="5495892"/>
            <a:ext cx="2923841" cy="307777"/>
          </a:xfrm>
          <a:prstGeom prst="rect">
            <a:avLst/>
          </a:prstGeom>
        </p:spPr>
        <p:txBody>
          <a:bodyPr wrap="square">
            <a:spAutoFit/>
          </a:bodyPr>
          <a:lstStyle/>
          <a:p>
            <a:pPr algn="ctr"/>
            <a:r>
              <a:rPr lang="en-US" altLang="ja-JP" sz="1400" b="1">
                <a:latin typeface="メイリオ" panose="020B0604030504040204" pitchFamily="50" charset="-128"/>
                <a:ea typeface="メイリオ" panose="020B0604030504040204" pitchFamily="50" charset="-128"/>
                <a:sym typeface="メイリオ" panose="020B0604030504040204" pitchFamily="50" charset="-128"/>
              </a:rPr>
              <a:t>2.製鉄所診断</a:t>
            </a:r>
            <a:endParaRPr lang="ja-JP" altLang="en-US" sz="1400" b="1">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38" name="正方形/長方形 37">
            <a:extLst>
              <a:ext uri="{FF2B5EF4-FFF2-40B4-BE49-F238E27FC236}">
                <a16:creationId xmlns:a16="http://schemas.microsoft.com/office/drawing/2014/main" id="{C5DD4CD2-D9E1-4915-B498-8F5DC41E8FAF}"/>
              </a:ext>
            </a:extLst>
          </p:cNvPr>
          <p:cNvSpPr/>
          <p:nvPr/>
        </p:nvSpPr>
        <p:spPr>
          <a:xfrm>
            <a:off x="6267645" y="5486982"/>
            <a:ext cx="1854861" cy="307777"/>
          </a:xfrm>
          <a:prstGeom prst="rect">
            <a:avLst/>
          </a:prstGeom>
        </p:spPr>
        <p:txBody>
          <a:bodyPr wrap="square">
            <a:spAutoFit/>
          </a:bodyPr>
          <a:lstStyle/>
          <a:p>
            <a:pPr algn="ctr"/>
            <a:r>
              <a:rPr lang="en-US" altLang="ja-JP" sz="1400" b="1">
                <a:latin typeface="メイリオ" panose="020B0604030504040204" pitchFamily="50" charset="-128"/>
                <a:ea typeface="メイリオ" panose="020B0604030504040204" pitchFamily="50" charset="-128"/>
                <a:sym typeface="メイリオ" panose="020B0604030504040204" pitchFamily="50" charset="-128"/>
              </a:rPr>
              <a:t>1.官民対話</a:t>
            </a:r>
            <a:endParaRPr lang="ja-JP" altLang="en-US" sz="1400" b="1">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42" name="フリーフォーム: 図形 41">
            <a:extLst>
              <a:ext uri="{FF2B5EF4-FFF2-40B4-BE49-F238E27FC236}">
                <a16:creationId xmlns:a16="http://schemas.microsoft.com/office/drawing/2014/main" id="{065A0CBB-0448-4931-9B00-ACB4ECF9D552}"/>
              </a:ext>
            </a:extLst>
          </p:cNvPr>
          <p:cNvSpPr/>
          <p:nvPr/>
        </p:nvSpPr>
        <p:spPr>
          <a:xfrm>
            <a:off x="8772537" y="5435578"/>
            <a:ext cx="2818462" cy="1079521"/>
          </a:xfrm>
          <a:custGeom>
            <a:avLst/>
            <a:gdLst>
              <a:gd name="connsiteX0" fmla="*/ 0 w 3051626"/>
              <a:gd name="connsiteY0" fmla="*/ 191550 h 1915499"/>
              <a:gd name="connsiteX1" fmla="*/ 191550 w 3051626"/>
              <a:gd name="connsiteY1" fmla="*/ 0 h 1915499"/>
              <a:gd name="connsiteX2" fmla="*/ 2860076 w 3051626"/>
              <a:gd name="connsiteY2" fmla="*/ 0 h 1915499"/>
              <a:gd name="connsiteX3" fmla="*/ 3051626 w 3051626"/>
              <a:gd name="connsiteY3" fmla="*/ 191550 h 1915499"/>
              <a:gd name="connsiteX4" fmla="*/ 3051626 w 3051626"/>
              <a:gd name="connsiteY4" fmla="*/ 1723949 h 1915499"/>
              <a:gd name="connsiteX5" fmla="*/ 2860076 w 3051626"/>
              <a:gd name="connsiteY5" fmla="*/ 1915499 h 1915499"/>
              <a:gd name="connsiteX6" fmla="*/ 191550 w 3051626"/>
              <a:gd name="connsiteY6" fmla="*/ 1915499 h 1915499"/>
              <a:gd name="connsiteX7" fmla="*/ 0 w 3051626"/>
              <a:gd name="connsiteY7" fmla="*/ 1723949 h 1915499"/>
              <a:gd name="connsiteX8" fmla="*/ 0 w 3051626"/>
              <a:gd name="connsiteY8" fmla="*/ 191550 h 1915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51626" h="1915499">
                <a:moveTo>
                  <a:pt x="0" y="191550"/>
                </a:moveTo>
                <a:cubicBezTo>
                  <a:pt x="0" y="85760"/>
                  <a:pt x="85760" y="0"/>
                  <a:pt x="191550" y="0"/>
                </a:cubicBezTo>
                <a:lnTo>
                  <a:pt x="2860076" y="0"/>
                </a:lnTo>
                <a:cubicBezTo>
                  <a:pt x="2965866" y="0"/>
                  <a:pt x="3051626" y="85760"/>
                  <a:pt x="3051626" y="191550"/>
                </a:cubicBezTo>
                <a:lnTo>
                  <a:pt x="3051626" y="1723949"/>
                </a:lnTo>
                <a:cubicBezTo>
                  <a:pt x="3051626" y="1829739"/>
                  <a:pt x="2965866" y="1915499"/>
                  <a:pt x="2860076" y="1915499"/>
                </a:cubicBezTo>
                <a:lnTo>
                  <a:pt x="191550" y="1915499"/>
                </a:lnTo>
                <a:cubicBezTo>
                  <a:pt x="85760" y="1915499"/>
                  <a:pt x="0" y="1829739"/>
                  <a:pt x="0" y="1723949"/>
                </a:cubicBezTo>
                <a:lnTo>
                  <a:pt x="0" y="191550"/>
                </a:lnTo>
                <a:close/>
              </a:path>
            </a:pathLst>
          </a:custGeom>
          <a:noFill/>
          <a:ln w="28575">
            <a:solidFill>
              <a:schemeClr val="accent6">
                <a:lumMod val="75000"/>
              </a:schemeClr>
            </a:solidFill>
          </a:ln>
        </p:spPr>
        <p:style>
          <a:lnRef idx="2">
            <a:schemeClr val="accent3"/>
          </a:lnRef>
          <a:fillRef idx="1">
            <a:schemeClr val="lt1"/>
          </a:fillRef>
          <a:effectRef idx="0">
            <a:schemeClr val="accent3"/>
          </a:effectRef>
          <a:fontRef idx="minor">
            <a:schemeClr val="dk1">
              <a:hueOff val="0"/>
              <a:satOff val="0"/>
              <a:lumOff val="0"/>
              <a:alphaOff val="0"/>
            </a:schemeClr>
          </a:fontRef>
        </p:style>
        <p:txBody>
          <a:bodyPr spcFirstLastPara="0" vert="horz" wrap="square" lIns="999475" tIns="83987" rIns="83987" bIns="562862" numCol="1" spcCol="1270" anchor="t" anchorCtr="0">
            <a:noAutofit/>
          </a:bodyPr>
          <a:lstStyle/>
          <a:p>
            <a:pPr marL="0" lvl="1" defTabSz="533400">
              <a:lnSpc>
                <a:spcPct val="90000"/>
              </a:lnSpc>
              <a:spcBef>
                <a:spcPct val="0"/>
              </a:spcBef>
              <a:spcAft>
                <a:spcPct val="15000"/>
              </a:spcAft>
            </a:pPr>
            <a:endParaRPr lang="ja-JP" altLang="en-US" sz="1050">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43" name="テキスト ボックス 42">
            <a:extLst>
              <a:ext uri="{FF2B5EF4-FFF2-40B4-BE49-F238E27FC236}">
                <a16:creationId xmlns:a16="http://schemas.microsoft.com/office/drawing/2014/main" id="{CA7CF8FF-26E3-4682-8124-12C4CC9A8FE5}"/>
              </a:ext>
            </a:extLst>
          </p:cNvPr>
          <p:cNvSpPr txBox="1"/>
          <p:nvPr/>
        </p:nvSpPr>
        <p:spPr>
          <a:xfrm>
            <a:off x="8853346" y="5723173"/>
            <a:ext cx="2707809" cy="715728"/>
          </a:xfrm>
          <a:prstGeom prst="rect">
            <a:avLst/>
          </a:prstGeom>
          <a:noFill/>
        </p:spPr>
        <p:txBody>
          <a:bodyPr wrap="square">
            <a:noAutofit/>
          </a:bodyPr>
          <a:lstStyle/>
          <a:p>
            <a:pPr marL="0" lvl="1" defTabSz="488950">
              <a:lnSpc>
                <a:spcPct val="90000"/>
              </a:lnSpc>
              <a:spcBef>
                <a:spcPct val="0"/>
              </a:spcBef>
              <a:spcAft>
                <a:spcPct val="15000"/>
              </a:spcAft>
            </a:pPr>
            <a:r>
              <a:rPr lang="en-US" altLang="en-US" sz="1400" err="1">
                <a:latin typeface="メイリオ" panose="020B0604030504040204" pitchFamily="50" charset="-128"/>
                <a:ea typeface="メイリオ" panose="020B0604030504040204" pitchFamily="50" charset="-128"/>
                <a:sym typeface="メイリオ" panose="020B0604030504040204" pitchFamily="50" charset="-128"/>
              </a:rPr>
              <a:t>個々の製鉄所を訪問し、エネルギー診断を行い、BATの</a:t>
            </a:r>
            <a:r>
              <a:rPr lang="ja-JP" altLang="en-US" sz="1400">
                <a:latin typeface="メイリオ" panose="020B0604030504040204" pitchFamily="50" charset="-128"/>
                <a:ea typeface="メイリオ" panose="020B0604030504040204" pitchFamily="50" charset="-128"/>
                <a:sym typeface="メイリオ" panose="020B0604030504040204" pitchFamily="50" charset="-128"/>
              </a:rPr>
              <a:t>導入</a:t>
            </a:r>
            <a:r>
              <a:rPr lang="en-US" altLang="en-US" sz="1400" err="1">
                <a:latin typeface="メイリオ" panose="020B0604030504040204" pitchFamily="50" charset="-128"/>
                <a:ea typeface="メイリオ" panose="020B0604030504040204" pitchFamily="50" charset="-128"/>
                <a:sym typeface="メイリオ" panose="020B0604030504040204" pitchFamily="50" charset="-128"/>
              </a:rPr>
              <a:t>を推奨</a:t>
            </a:r>
            <a:endParaRPr lang="ja-JP" altLang="en-US" sz="1400">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44" name="正方形/長方形 43">
            <a:extLst>
              <a:ext uri="{FF2B5EF4-FFF2-40B4-BE49-F238E27FC236}">
                <a16:creationId xmlns:a16="http://schemas.microsoft.com/office/drawing/2014/main" id="{79C7D028-B3B2-4FBC-8C38-0BECCE681587}"/>
              </a:ext>
            </a:extLst>
          </p:cNvPr>
          <p:cNvSpPr/>
          <p:nvPr/>
        </p:nvSpPr>
        <p:spPr>
          <a:xfrm>
            <a:off x="5377171" y="4833668"/>
            <a:ext cx="1456945" cy="523220"/>
          </a:xfrm>
          <a:prstGeom prst="rect">
            <a:avLst/>
          </a:prstGeom>
        </p:spPr>
        <p:txBody>
          <a:bodyPr wrap="square">
            <a:spAutoFit/>
          </a:bodyPr>
          <a:lstStyle/>
          <a:p>
            <a:r>
              <a:rPr lang="en-US" altLang="ja-JP" sz="1400">
                <a:latin typeface="メイリオ" panose="020B0604030504040204" pitchFamily="50" charset="-128"/>
                <a:ea typeface="メイリオ" panose="020B0604030504040204" pitchFamily="50" charset="-128"/>
                <a:sym typeface="メイリオ" panose="020B0604030504040204" pitchFamily="50" charset="-128"/>
              </a:rPr>
              <a:t>0.</a:t>
            </a:r>
            <a:r>
              <a:rPr lang="ja-JP" altLang="en-US" sz="1400">
                <a:latin typeface="メイリオ" panose="020B0604030504040204" pitchFamily="50" charset="-128"/>
                <a:ea typeface="メイリオ" panose="020B0604030504040204" pitchFamily="50" charset="-128"/>
                <a:sym typeface="メイリオ" panose="020B0604030504040204" pitchFamily="50" charset="-128"/>
              </a:rPr>
              <a:t>活動の</a:t>
            </a:r>
            <a:endParaRPr lang="en-US" altLang="ja-JP" sz="1400">
              <a:latin typeface="メイリオ" panose="020B0604030504040204" pitchFamily="50" charset="-128"/>
              <a:ea typeface="メイリオ" panose="020B0604030504040204" pitchFamily="50" charset="-128"/>
              <a:sym typeface="メイリオ" panose="020B0604030504040204" pitchFamily="50" charset="-128"/>
            </a:endParaRPr>
          </a:p>
          <a:p>
            <a:r>
              <a:rPr lang="ja-JP" altLang="en-US" sz="1400">
                <a:latin typeface="メイリオ" panose="020B0604030504040204" pitchFamily="50" charset="-128"/>
                <a:ea typeface="メイリオ" panose="020B0604030504040204" pitchFamily="50" charset="-128"/>
                <a:sym typeface="メイリオ" panose="020B0604030504040204" pitchFamily="50" charset="-128"/>
              </a:rPr>
              <a:t>　 基礎形成</a:t>
            </a:r>
            <a:endParaRPr lang="en-US" altLang="ja-JP" sz="1400">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46" name="テキスト ボックス 45">
            <a:extLst>
              <a:ext uri="{FF2B5EF4-FFF2-40B4-BE49-F238E27FC236}">
                <a16:creationId xmlns:a16="http://schemas.microsoft.com/office/drawing/2014/main" id="{036F86F6-B896-4EEB-B595-9177B3E1B98D}"/>
              </a:ext>
            </a:extLst>
          </p:cNvPr>
          <p:cNvSpPr txBox="1"/>
          <p:nvPr/>
        </p:nvSpPr>
        <p:spPr>
          <a:xfrm>
            <a:off x="5761335" y="5723173"/>
            <a:ext cx="2754007" cy="715728"/>
          </a:xfrm>
          <a:prstGeom prst="rect">
            <a:avLst/>
          </a:prstGeom>
          <a:noFill/>
        </p:spPr>
        <p:txBody>
          <a:bodyPr wrap="square">
            <a:noAutofit/>
          </a:bodyPr>
          <a:lstStyle/>
          <a:p>
            <a:pPr lvl="0"/>
            <a:r>
              <a:rPr lang="en-US" altLang="en-US" sz="1400" err="1">
                <a:latin typeface="メイリオ" panose="020B0604030504040204" pitchFamily="50" charset="-128"/>
                <a:ea typeface="メイリオ" panose="020B0604030504040204" pitchFamily="50" charset="-128"/>
                <a:sym typeface="メイリオ" panose="020B0604030504040204" pitchFamily="50" charset="-128"/>
              </a:rPr>
              <a:t>日本のBAT</a:t>
            </a:r>
            <a:r>
              <a:rPr lang="ja-JP" altLang="en-US" sz="1400">
                <a:latin typeface="メイリオ" panose="020B0604030504040204" pitchFamily="50" charset="-128"/>
                <a:ea typeface="メイリオ" panose="020B0604030504040204" pitchFamily="50" charset="-128"/>
                <a:sym typeface="メイリオ" panose="020B0604030504040204" pitchFamily="50" charset="-128"/>
              </a:rPr>
              <a:t>普及に関わる</a:t>
            </a:r>
            <a:r>
              <a:rPr lang="en-US" altLang="en-US" sz="1400" err="1">
                <a:latin typeface="メイリオ" panose="020B0604030504040204" pitchFamily="50" charset="-128"/>
                <a:ea typeface="メイリオ" panose="020B0604030504040204" pitchFamily="50" charset="-128"/>
                <a:sym typeface="メイリオ" panose="020B0604030504040204" pitchFamily="50" charset="-128"/>
              </a:rPr>
              <a:t>政策や気候変動政策を</a:t>
            </a:r>
            <a:r>
              <a:rPr lang="en-US" altLang="ja-JP" sz="1400" err="1">
                <a:latin typeface="メイリオ" panose="020B0604030504040204" pitchFamily="50" charset="-128"/>
                <a:ea typeface="メイリオ" panose="020B0604030504040204" pitchFamily="50" charset="-128"/>
                <a:sym typeface="メイリオ" panose="020B0604030504040204" pitchFamily="50" charset="-128"/>
              </a:rPr>
              <a:t>ASEAN</a:t>
            </a:r>
            <a:r>
              <a:rPr lang="ja-JP" altLang="en-US" sz="1400">
                <a:latin typeface="メイリオ" panose="020B0604030504040204" pitchFamily="50" charset="-128"/>
                <a:ea typeface="メイリオ" panose="020B0604030504040204" pitchFamily="50" charset="-128"/>
                <a:sym typeface="メイリオ" panose="020B0604030504040204" pitchFamily="50" charset="-128"/>
              </a:rPr>
              <a:t>の</a:t>
            </a:r>
            <a:r>
              <a:rPr lang="en-US" altLang="en-US" sz="1400" err="1">
                <a:latin typeface="メイリオ" panose="020B0604030504040204" pitchFamily="50" charset="-128"/>
                <a:ea typeface="メイリオ" panose="020B0604030504040204" pitchFamily="50" charset="-128"/>
                <a:sym typeface="メイリオ" panose="020B0604030504040204" pitchFamily="50" charset="-128"/>
              </a:rPr>
              <a:t>幅広いステークホルダーと共有</a:t>
            </a:r>
            <a:endParaRPr lang="ja-JP" altLang="en-US" sz="1400">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47" name="正方形/長方形 46">
            <a:extLst>
              <a:ext uri="{FF2B5EF4-FFF2-40B4-BE49-F238E27FC236}">
                <a16:creationId xmlns:a16="http://schemas.microsoft.com/office/drawing/2014/main" id="{46070206-9031-4B9B-94C3-68DDAC6C1E83}"/>
              </a:ext>
            </a:extLst>
          </p:cNvPr>
          <p:cNvSpPr/>
          <p:nvPr/>
        </p:nvSpPr>
        <p:spPr>
          <a:xfrm>
            <a:off x="6820832" y="4374891"/>
            <a:ext cx="2594838" cy="307777"/>
          </a:xfrm>
          <a:prstGeom prst="rect">
            <a:avLst/>
          </a:prstGeom>
        </p:spPr>
        <p:txBody>
          <a:bodyPr wrap="square">
            <a:spAutoFit/>
          </a:bodyPr>
          <a:lstStyle/>
          <a:p>
            <a:r>
              <a:rPr lang="en-US" altLang="ja-JP" sz="1400" b="1">
                <a:latin typeface="メイリオ" panose="020B0604030504040204" pitchFamily="50" charset="-128"/>
                <a:ea typeface="メイリオ" panose="020B0604030504040204" pitchFamily="50" charset="-128"/>
                <a:sym typeface="メイリオ" panose="020B0604030504040204" pitchFamily="50" charset="-128"/>
              </a:rPr>
              <a:t>キャパシティビルディング</a:t>
            </a:r>
          </a:p>
        </p:txBody>
      </p:sp>
      <p:sp>
        <p:nvSpPr>
          <p:cNvPr id="20" name="スライド番号プレースホルダー 13">
            <a:extLst>
              <a:ext uri="{FF2B5EF4-FFF2-40B4-BE49-F238E27FC236}">
                <a16:creationId xmlns:a16="http://schemas.microsoft.com/office/drawing/2014/main" id="{71225E79-602D-4205-8D70-B70CE519A84E}"/>
              </a:ext>
            </a:extLst>
          </p:cNvPr>
          <p:cNvSpPr>
            <a:spLocks noGrp="1"/>
          </p:cNvSpPr>
          <p:nvPr>
            <p:ph type="sldNum" sz="quarter" idx="12"/>
          </p:nvPr>
        </p:nvSpPr>
        <p:spPr/>
        <p:txBody>
          <a:bodyPr/>
          <a:lstStyle/>
          <a:p>
            <a:fld id="{D9550142-B990-490A-A107-ED7302A7FD52}" type="slidenum">
              <a:rPr kumimoji="1" lang="ja-JP" altLang="en-US" smtClean="0">
                <a:sym typeface="メイリオ" panose="020B0604030504040204" pitchFamily="50" charset="-128"/>
              </a:rPr>
              <a:t>10</a:t>
            </a:fld>
            <a:endParaRPr kumimoji="1" lang="ja-JP" altLang="en-US">
              <a:sym typeface="メイリオ" panose="020B0604030504040204" pitchFamily="50" charset="-128"/>
            </a:endParaRPr>
          </a:p>
        </p:txBody>
      </p:sp>
      <p:sp>
        <p:nvSpPr>
          <p:cNvPr id="2" name="タイトル 1">
            <a:extLst>
              <a:ext uri="{FF2B5EF4-FFF2-40B4-BE49-F238E27FC236}">
                <a16:creationId xmlns:a16="http://schemas.microsoft.com/office/drawing/2014/main" id="{FEF05752-1735-9C25-437F-5A4BE19D17AE}"/>
              </a:ext>
            </a:extLst>
          </p:cNvPr>
          <p:cNvSpPr>
            <a:spLocks noGrp="1"/>
          </p:cNvSpPr>
          <p:nvPr>
            <p:ph type="title"/>
          </p:nvPr>
        </p:nvSpPr>
        <p:spPr>
          <a:xfrm>
            <a:off x="443074" y="366716"/>
            <a:ext cx="11305842" cy="1077218"/>
          </a:xfrm>
        </p:spPr>
        <p:txBody>
          <a:bodyPr vert="horz" wrap="none">
            <a:noAutofit/>
          </a:bodyPr>
          <a:lstStyle/>
          <a:p>
            <a:r>
              <a:rPr lang="en-US" altLang="ja-JP">
                <a:sym typeface="メイリオ" panose="020B0604030504040204" pitchFamily="50" charset="-128"/>
              </a:rPr>
              <a:t>CEFIA</a:t>
            </a:r>
            <a:r>
              <a:rPr lang="ja-JP" altLang="en-US" dirty="0">
                <a:sym typeface="メイリオ" panose="020B0604030504040204" pitchFamily="50" charset="-128"/>
              </a:rPr>
              <a:t>フラッグシップ</a:t>
            </a:r>
            <a:r>
              <a:rPr lang="ja-JP" altLang="en-US">
                <a:sym typeface="メイリオ" panose="020B0604030504040204" pitchFamily="50" charset="-128"/>
              </a:rPr>
              <a:t>・プロジェクト </a:t>
            </a:r>
            <a:br>
              <a:rPr lang="en-US" altLang="ja-JP">
                <a:sym typeface="メイリオ" panose="020B0604030504040204" pitchFamily="50" charset="-128"/>
              </a:rPr>
            </a:br>
            <a:r>
              <a:rPr lang="ja-JP" altLang="en-US">
                <a:solidFill>
                  <a:schemeClr val="accent3"/>
                </a:solidFill>
                <a:sym typeface="メイリオ" panose="020B0604030504040204" pitchFamily="50" charset="-128"/>
              </a:rPr>
              <a:t>鉄鋼エコソリューション </a:t>
            </a:r>
            <a:r>
              <a:rPr lang="ja-JP" altLang="en-US">
                <a:sym typeface="メイリオ" panose="020B0604030504040204" pitchFamily="50" charset="-128"/>
              </a:rPr>
              <a:t>取り組み</a:t>
            </a:r>
            <a:r>
              <a:rPr lang="ja-JP" altLang="en-US" dirty="0">
                <a:sym typeface="メイリオ" panose="020B0604030504040204" pitchFamily="50" charset="-128"/>
              </a:rPr>
              <a:t>概要</a:t>
            </a:r>
            <a:endParaRPr lang="en-US" altLang="en-US" dirty="0">
              <a:sym typeface="メイリオ" panose="020B0604030504040204" pitchFamily="50" charset="-128"/>
            </a:endParaRPr>
          </a:p>
        </p:txBody>
      </p:sp>
      <p:sp>
        <p:nvSpPr>
          <p:cNvPr id="29" name="テキスト プレースホルダー 7">
            <a:extLst>
              <a:ext uri="{FF2B5EF4-FFF2-40B4-BE49-F238E27FC236}">
                <a16:creationId xmlns:a16="http://schemas.microsoft.com/office/drawing/2014/main" id="{F495CE9F-C5FF-99E9-635C-E0CBF9E769B2}"/>
              </a:ext>
            </a:extLst>
          </p:cNvPr>
          <p:cNvSpPr txBox="1">
            <a:spLocks/>
          </p:cNvSpPr>
          <p:nvPr/>
        </p:nvSpPr>
        <p:spPr>
          <a:xfrm>
            <a:off x="443074" y="1401874"/>
            <a:ext cx="11305842" cy="492443"/>
          </a:xfrm>
          <a:prstGeom prst="rect">
            <a:avLst/>
          </a:prstGeom>
          <a:noFill/>
          <a:ln>
            <a:noFill/>
          </a:ln>
          <a:extLst>
            <a:ext uri="{909E8E84-426E-40DD-AFC4-6F175D3DCCD1}">
              <a14:hiddenFill xmlns:a14="http://schemas.microsoft.com/office/drawing/2010/main">
                <a:solidFill>
                  <a:srgbClr val="99D6EC"/>
                </a:solidFill>
              </a14:hiddenFill>
            </a:ext>
          </a:extLst>
        </p:spPr>
        <p:txBody>
          <a:bodyPr vert="horz" wrap="square" lIns="0" tIns="0" rIns="0" bIns="0" rtlCol="0" anchor="t" anchorCtr="0">
            <a:spAutoFit/>
          </a:bodyPr>
          <a:lstStyle>
            <a:defPPr>
              <a:defRPr lang="ja-JP"/>
            </a:defPPr>
            <a:lvl1pPr marL="263776" indent="-263776" defTabSz="914423">
              <a:spcBef>
                <a:spcPts val="0"/>
              </a:spcBef>
              <a:spcAft>
                <a:spcPts val="0"/>
              </a:spcAft>
              <a:buClr>
                <a:srgbClr val="002060"/>
              </a:buClr>
              <a:buFont typeface="Arial" panose="020B0604020202020204" pitchFamily="34" charset="0"/>
              <a:buChar char="•"/>
              <a:defRPr sz="1600" b="1" i="0">
                <a:latin typeface="メイリオ" panose="020B0604030504040204" pitchFamily="50" charset="-128"/>
                <a:ea typeface="メイリオ" panose="020B0604030504040204" pitchFamily="50" charset="-128"/>
              </a:defRPr>
            </a:lvl1pPr>
            <a:lvl2pPr marL="324000" lvl="1" indent="-216000">
              <a:spcBef>
                <a:spcPts val="0"/>
              </a:spcBef>
              <a:spcAft>
                <a:spcPts val="0"/>
              </a:spcAft>
              <a:buClr>
                <a:schemeClr val="tx2"/>
              </a:buClr>
              <a:buFont typeface="Trebuchet MS" panose="020B0603020202020204" pitchFamily="34" charset="0"/>
              <a:buChar char="•"/>
              <a:defRPr sz="1600" b="0" i="0">
                <a:latin typeface="Trebuchet MS" panose="020B0603020202020204" pitchFamily="34" charset="0"/>
                <a:ea typeface="メイリオ" panose="020B0604030504040204" pitchFamily="50" charset="-128"/>
              </a:defRPr>
            </a:lvl2pPr>
            <a:lvl3pPr marL="896960" indent="-228606" defTabSz="914423">
              <a:spcBef>
                <a:spcPts val="600"/>
              </a:spcBef>
              <a:spcAft>
                <a:spcPts val="600"/>
              </a:spcAft>
              <a:buFont typeface="メイリオ" panose="020B0604030504040204" pitchFamily="50" charset="-128"/>
              <a:buChar char="‒"/>
              <a:defRPr sz="1600" b="0" i="0">
                <a:latin typeface="+mj-ea"/>
                <a:ea typeface="+mj-ea"/>
                <a:cs typeface="メイリオ" panose="020B0604030504040204" pitchFamily="50" charset="-128"/>
              </a:defRPr>
            </a:lvl3pPr>
            <a:lvl4pPr marL="1165254" indent="-228606" defTabSz="914423">
              <a:spcBef>
                <a:spcPct val="20000"/>
              </a:spcBef>
              <a:buFont typeface="Meiryo UI" panose="020B0604030504040204" pitchFamily="50" charset="-128"/>
              <a:buChar char="∗"/>
              <a:defRPr sz="1600">
                <a:latin typeface="+mj-ea"/>
                <a:ea typeface="+mj-ea"/>
                <a:cs typeface="Meiryo UI" panose="020B0604030504040204" pitchFamily="50" charset="-128"/>
              </a:defRPr>
            </a:lvl4pPr>
            <a:lvl5pPr marL="1527213" indent="-228606" defTabSz="914423">
              <a:spcBef>
                <a:spcPct val="20000"/>
              </a:spcBef>
              <a:buFont typeface="Arial" pitchFamily="34" charset="0"/>
              <a:buChar char="»"/>
              <a:defRPr sz="1600">
                <a:latin typeface="+mj-ea"/>
                <a:ea typeface="+mj-ea"/>
                <a:cs typeface="Meiryo UI" panose="020B0604030504040204" pitchFamily="50" charset="-128"/>
              </a:defRPr>
            </a:lvl5pPr>
            <a:lvl6pPr marL="2514663" indent="-228606" defTabSz="914423">
              <a:spcBef>
                <a:spcPct val="20000"/>
              </a:spcBef>
              <a:buFont typeface="Arial" pitchFamily="34" charset="0"/>
              <a:buChar char="•"/>
              <a:defRPr sz="2000"/>
            </a:lvl6pPr>
            <a:lvl7pPr marL="2971874" indent="-228606" defTabSz="914423">
              <a:spcBef>
                <a:spcPct val="20000"/>
              </a:spcBef>
              <a:buFont typeface="Arial" pitchFamily="34" charset="0"/>
              <a:buChar char="•"/>
              <a:defRPr sz="2000"/>
            </a:lvl7pPr>
            <a:lvl8pPr marL="3429086" indent="-228606" defTabSz="914423">
              <a:spcBef>
                <a:spcPct val="20000"/>
              </a:spcBef>
              <a:buFont typeface="Arial" pitchFamily="34" charset="0"/>
              <a:buChar char="•"/>
              <a:defRPr sz="2000"/>
            </a:lvl8pPr>
            <a:lvl9pPr marL="3886297" indent="-228606" defTabSz="914423">
              <a:spcBef>
                <a:spcPct val="20000"/>
              </a:spcBef>
              <a:buFont typeface="Arial" pitchFamily="34" charset="0"/>
              <a:buChar char="•"/>
              <a:defRPr sz="2000"/>
            </a:lvl9pPr>
          </a:lstStyle>
          <a:p>
            <a:pPr>
              <a:tabLst>
                <a:tab pos="92075" algn="l"/>
              </a:tabLst>
            </a:pPr>
            <a:r>
              <a:rPr lang="en-US" altLang="ja-JP" b="0">
                <a:sym typeface="メイリオ" panose="020B0604030504040204" pitchFamily="50" charset="-128"/>
              </a:rPr>
              <a:t>CEFIAのもと、ASEANの鉄鋼業界における</a:t>
            </a:r>
            <a:r>
              <a:rPr lang="en-US" altLang="ja-JP">
                <a:sym typeface="メイリオ" panose="020B0604030504040204" pitchFamily="50" charset="-128"/>
              </a:rPr>
              <a:t>Best Available Technology(BAT)</a:t>
            </a:r>
            <a:r>
              <a:rPr lang="en-US" altLang="ja-JP" b="0">
                <a:sym typeface="メイリオ" panose="020B0604030504040204" pitchFamily="50" charset="-128"/>
              </a:rPr>
              <a:t>の導入を促進するため、官民対話や</a:t>
            </a:r>
            <a:br>
              <a:rPr lang="en-US" altLang="ja-JP" b="0">
                <a:sym typeface="メイリオ" panose="020B0604030504040204" pitchFamily="50" charset="-128"/>
              </a:rPr>
            </a:br>
            <a:r>
              <a:rPr lang="ja-JP" altLang="en-US" b="0">
                <a:sym typeface="メイリオ" panose="020B0604030504040204" pitchFamily="50" charset="-128"/>
              </a:rPr>
              <a:t>製鉄所のエネルギー診断を実施</a:t>
            </a:r>
            <a:r>
              <a:rPr lang="en-US" altLang="ja-JP" b="0">
                <a:sym typeface="メイリオ" panose="020B0604030504040204" pitchFamily="50" charset="-128"/>
              </a:rPr>
              <a:t>する</a:t>
            </a:r>
            <a:r>
              <a:rPr lang="ja-JP" altLang="en-US" b="0">
                <a:sym typeface="メイリオ" panose="020B0604030504040204" pitchFamily="50" charset="-128"/>
              </a:rPr>
              <a:t>。</a:t>
            </a:r>
            <a:endParaRPr lang="en-US" altLang="ja-JP" b="0">
              <a:sym typeface="メイリオ" panose="020B0604030504040204" pitchFamily="50" charset="-128"/>
            </a:endParaRPr>
          </a:p>
        </p:txBody>
      </p:sp>
      <p:pic>
        <p:nvPicPr>
          <p:cNvPr id="31" name="図 30">
            <a:extLst>
              <a:ext uri="{FF2B5EF4-FFF2-40B4-BE49-F238E27FC236}">
                <a16:creationId xmlns:a16="http://schemas.microsoft.com/office/drawing/2014/main" id="{313A9F9D-80D0-D537-8387-3C8C89CCB021}"/>
              </a:ext>
            </a:extLst>
          </p:cNvPr>
          <p:cNvPicPr>
            <a:picLocks noChangeAspect="1"/>
          </p:cNvPicPr>
          <p:nvPr/>
        </p:nvPicPr>
        <p:blipFill>
          <a:blip r:embed="rId5"/>
          <a:stretch>
            <a:fillRect/>
          </a:stretch>
        </p:blipFill>
        <p:spPr>
          <a:xfrm>
            <a:off x="7673550" y="2130507"/>
            <a:ext cx="4015126" cy="1987896"/>
          </a:xfrm>
          <a:prstGeom prst="rect">
            <a:avLst/>
          </a:prstGeom>
        </p:spPr>
      </p:pic>
      <p:pic>
        <p:nvPicPr>
          <p:cNvPr id="33" name="図 32" descr="テキスト&#10;&#10;自動的に生成された説明">
            <a:extLst>
              <a:ext uri="{FF2B5EF4-FFF2-40B4-BE49-F238E27FC236}">
                <a16:creationId xmlns:a16="http://schemas.microsoft.com/office/drawing/2014/main" id="{362E6AC2-C250-2113-B5B4-E0005871E17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46767" y="4933380"/>
            <a:ext cx="2106113" cy="1579585"/>
          </a:xfrm>
          <a:prstGeom prst="rect">
            <a:avLst/>
          </a:prstGeom>
        </p:spPr>
      </p:pic>
    </p:spTree>
    <p:extLst>
      <p:ext uri="{BB962C8B-B14F-4D97-AF65-F5344CB8AC3E}">
        <p14:creationId xmlns:p14="http://schemas.microsoft.com/office/powerpoint/2010/main" val="36523304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FBC85EAA-99E6-DF75-77B7-24C1AAE0544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84" imgH="486" progId="TCLayout.ActiveDocument.1">
                  <p:embed/>
                </p:oleObj>
              </mc:Choice>
              <mc:Fallback>
                <p:oleObj name="think-cell Slide" r:id="rId3" imgW="484" imgH="486" progId="TCLayout.ActiveDocument.1">
                  <p:embed/>
                  <p:pic>
                    <p:nvPicPr>
                      <p:cNvPr id="12" name="think-cell data - do not delete" hidden="1">
                        <a:extLst>
                          <a:ext uri="{FF2B5EF4-FFF2-40B4-BE49-F238E27FC236}">
                            <a16:creationId xmlns:a16="http://schemas.microsoft.com/office/drawing/2014/main" id="{FBC85EAA-99E6-DF75-77B7-24C1AAE0544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0" name="スライド番号プレースホルダー 13">
            <a:extLst>
              <a:ext uri="{FF2B5EF4-FFF2-40B4-BE49-F238E27FC236}">
                <a16:creationId xmlns:a16="http://schemas.microsoft.com/office/drawing/2014/main" id="{71225E79-602D-4205-8D70-B70CE519A84E}"/>
              </a:ext>
            </a:extLst>
          </p:cNvPr>
          <p:cNvSpPr>
            <a:spLocks noGrp="1"/>
          </p:cNvSpPr>
          <p:nvPr>
            <p:ph type="sldNum" sz="quarter" idx="12"/>
          </p:nvPr>
        </p:nvSpPr>
        <p:spPr/>
        <p:txBody>
          <a:bodyPr/>
          <a:lstStyle/>
          <a:p>
            <a:fld id="{D9550142-B990-490A-A107-ED7302A7FD52}" type="slidenum">
              <a:rPr kumimoji="1" lang="ja-JP" altLang="en-US" smtClean="0">
                <a:sym typeface="メイリオ" panose="020B0604030504040204" pitchFamily="50" charset="-128"/>
              </a:rPr>
              <a:t>11</a:t>
            </a:fld>
            <a:endParaRPr kumimoji="1" lang="ja-JP" altLang="en-US">
              <a:sym typeface="メイリオ" panose="020B0604030504040204" pitchFamily="50" charset="-128"/>
            </a:endParaRPr>
          </a:p>
        </p:txBody>
      </p:sp>
      <p:sp>
        <p:nvSpPr>
          <p:cNvPr id="2" name="タイトル 1">
            <a:extLst>
              <a:ext uri="{FF2B5EF4-FFF2-40B4-BE49-F238E27FC236}">
                <a16:creationId xmlns:a16="http://schemas.microsoft.com/office/drawing/2014/main" id="{FFB69C7B-6295-5580-F65D-F6B7737BC73A}"/>
              </a:ext>
            </a:extLst>
          </p:cNvPr>
          <p:cNvSpPr>
            <a:spLocks noGrp="1"/>
          </p:cNvSpPr>
          <p:nvPr>
            <p:ph type="title"/>
          </p:nvPr>
        </p:nvSpPr>
        <p:spPr>
          <a:xfrm>
            <a:off x="443074" y="366716"/>
            <a:ext cx="11305577" cy="1077218"/>
          </a:xfrm>
        </p:spPr>
        <p:txBody>
          <a:bodyPr vert="horz" wrap="none" lIns="91440" tIns="45720" rIns="91440" bIns="45720" rtlCol="0" anchor="ctr">
            <a:noAutofit/>
          </a:bodyPr>
          <a:lstStyle/>
          <a:p>
            <a:r>
              <a:rPr lang="en-US" altLang="ja-JP">
                <a:sym typeface="メイリオ" panose="020B0604030504040204" pitchFamily="50" charset="-128"/>
              </a:rPr>
              <a:t>CEFIA</a:t>
            </a:r>
            <a:r>
              <a:rPr lang="ja-JP" altLang="en-US" dirty="0">
                <a:sym typeface="メイリオ" panose="020B0604030504040204" pitchFamily="50" charset="-128"/>
              </a:rPr>
              <a:t>フラッグシップ・</a:t>
            </a:r>
            <a:r>
              <a:rPr lang="ja-JP" altLang="en-US">
                <a:sym typeface="メイリオ" panose="020B0604030504040204" pitchFamily="50" charset="-128"/>
              </a:rPr>
              <a:t>プロジェクト </a:t>
            </a:r>
            <a:r>
              <a:rPr lang="ja-JP" altLang="en-US">
                <a:solidFill>
                  <a:schemeClr val="accent3"/>
                </a:solidFill>
                <a:sym typeface="メイリオ" panose="020B0604030504040204" pitchFamily="50" charset="-128"/>
              </a:rPr>
              <a:t>バイオ炭</a:t>
            </a:r>
            <a:r>
              <a:rPr lang="ja-JP" altLang="en-US">
                <a:sym typeface="メイリオ" panose="020B0604030504040204" pitchFamily="50" charset="-128"/>
              </a:rPr>
              <a:t> </a:t>
            </a:r>
            <a:br>
              <a:rPr lang="en-US" altLang="ja-JP">
                <a:sym typeface="メイリオ" panose="020B0604030504040204" pitchFamily="50" charset="-128"/>
              </a:rPr>
            </a:br>
            <a:r>
              <a:rPr lang="ja-JP" altLang="en-US">
                <a:sym typeface="メイリオ" panose="020B0604030504040204" pitchFamily="50" charset="-128"/>
              </a:rPr>
              <a:t>取り組み</a:t>
            </a:r>
            <a:r>
              <a:rPr lang="ja-JP" altLang="en-US" dirty="0">
                <a:sym typeface="メイリオ" panose="020B0604030504040204" pitchFamily="50" charset="-128"/>
              </a:rPr>
              <a:t>概要</a:t>
            </a:r>
            <a:endParaRPr lang="en-US" dirty="0">
              <a:sym typeface="メイリオ" panose="020B0604030504040204" pitchFamily="50" charset="-128"/>
            </a:endParaRPr>
          </a:p>
        </p:txBody>
      </p:sp>
      <p:sp>
        <p:nvSpPr>
          <p:cNvPr id="16" name="正方形/長方形 15">
            <a:extLst>
              <a:ext uri="{FF2B5EF4-FFF2-40B4-BE49-F238E27FC236}">
                <a16:creationId xmlns:a16="http://schemas.microsoft.com/office/drawing/2014/main" id="{82F5CDA6-A5D4-400C-9534-227FAEB89EAD}"/>
              </a:ext>
            </a:extLst>
          </p:cNvPr>
          <p:cNvSpPr/>
          <p:nvPr/>
        </p:nvSpPr>
        <p:spPr bwMode="auto">
          <a:xfrm>
            <a:off x="443074" y="1938796"/>
            <a:ext cx="11305577" cy="1635091"/>
          </a:xfrm>
          <a:prstGeom prst="rect">
            <a:avLst/>
          </a:prstGeom>
          <a:noFill/>
          <a:ln w="19050">
            <a:solidFill>
              <a:schemeClr val="accent1"/>
            </a:solidFill>
            <a:miter lim="800000"/>
            <a:headEnd/>
            <a:tailEnd/>
          </a:ln>
          <a:effectLst/>
        </p:spPr>
        <p:txBody>
          <a:bodyPr wrap="none" rtlCol="0" anchor="t"/>
          <a:lstStyle/>
          <a:p>
            <a:pPr>
              <a:buFont typeface="Wingdings" panose="05000000000000000000" pitchFamily="2" charset="2"/>
              <a:buChar char="u"/>
            </a:pPr>
            <a:r>
              <a:rPr lang="ja-JP" altLang="en-US" sz="1600">
                <a:solidFill>
                  <a:srgbClr val="FF0000"/>
                </a:solidFill>
                <a:latin typeface="メイリオ" panose="020B0604030504040204" pitchFamily="50" charset="-128"/>
                <a:ea typeface="メイリオ" panose="020B0604030504040204" pitchFamily="50" charset="-128"/>
                <a:sym typeface="メイリオ" panose="020B0604030504040204" pitchFamily="50" charset="-128"/>
              </a:rPr>
              <a:t> 活動体制</a:t>
            </a:r>
            <a:endParaRPr lang="en-US" altLang="ja-JP" sz="1600">
              <a:solidFill>
                <a:srgbClr val="FF0000"/>
              </a:solidFill>
              <a:latin typeface="メイリオ" panose="020B0604030504040204" pitchFamily="50" charset="-128"/>
              <a:ea typeface="メイリオ" panose="020B0604030504040204" pitchFamily="50" charset="-128"/>
              <a:sym typeface="メイリオ" panose="020B0604030504040204" pitchFamily="50" charset="-128"/>
            </a:endParaRPr>
          </a:p>
          <a:p>
            <a:pPr marL="266700"/>
            <a:r>
              <a:rPr lang="en-US" altLang="ja-JP" sz="1600">
                <a:solidFill>
                  <a:schemeClr val="dk1"/>
                </a:solidFill>
                <a:latin typeface="メイリオ" panose="020B0604030504040204" pitchFamily="50" charset="-128"/>
                <a:ea typeface="メイリオ" panose="020B0604030504040204" pitchFamily="50" charset="-128"/>
                <a:sym typeface="メイリオ" panose="020B0604030504040204" pitchFamily="50" charset="-128"/>
              </a:rPr>
              <a:t>ASEAN</a:t>
            </a:r>
            <a:r>
              <a:rPr lang="ja-JP" altLang="en-US" sz="1600">
                <a:solidFill>
                  <a:schemeClr val="dk1"/>
                </a:solidFill>
                <a:latin typeface="メイリオ" panose="020B0604030504040204" pitchFamily="50" charset="-128"/>
                <a:ea typeface="メイリオ" panose="020B0604030504040204" pitchFamily="50" charset="-128"/>
                <a:sym typeface="メイリオ" panose="020B0604030504040204" pitchFamily="50" charset="-128"/>
              </a:rPr>
              <a:t>での展開を目指す企業の参画のもとに、取り組み事例を紹介。</a:t>
            </a:r>
            <a:endParaRPr lang="en-US" altLang="ja-JP" sz="1600">
              <a:solidFill>
                <a:schemeClr val="dk1"/>
              </a:solidFill>
              <a:latin typeface="メイリオ" panose="020B0604030504040204" pitchFamily="50" charset="-128"/>
              <a:ea typeface="メイリオ" panose="020B0604030504040204" pitchFamily="50" charset="-128"/>
              <a:sym typeface="メイリオ" panose="020B0604030504040204" pitchFamily="50" charset="-128"/>
            </a:endParaRPr>
          </a:p>
          <a:p>
            <a:pPr marL="90488"/>
            <a:endParaRPr lang="en-US" altLang="ja-JP" sz="1600">
              <a:latin typeface="メイリオ" panose="020B0604030504040204" pitchFamily="50" charset="-128"/>
              <a:ea typeface="メイリオ" panose="020B0604030504040204" pitchFamily="50" charset="-128"/>
              <a:sym typeface="メイリオ" panose="020B0604030504040204" pitchFamily="50" charset="-128"/>
            </a:endParaRPr>
          </a:p>
          <a:p>
            <a:pPr marL="285750" indent="-285750">
              <a:buFont typeface="Wingdings" panose="05000000000000000000" pitchFamily="2" charset="2"/>
              <a:buChar char="u"/>
            </a:pPr>
            <a:r>
              <a:rPr lang="ja-JP" altLang="en-US" sz="1600">
                <a:solidFill>
                  <a:srgbClr val="FF0000"/>
                </a:solidFill>
                <a:latin typeface="メイリオ" panose="020B0604030504040204" pitchFamily="50" charset="-128"/>
                <a:ea typeface="メイリオ" panose="020B0604030504040204" pitchFamily="50" charset="-128"/>
                <a:sym typeface="メイリオ" panose="020B0604030504040204" pitchFamily="50" charset="-128"/>
              </a:rPr>
              <a:t>期待される効果</a:t>
            </a:r>
            <a:endParaRPr lang="en-US" altLang="ja-JP" sz="1600">
              <a:solidFill>
                <a:srgbClr val="FF0000"/>
              </a:solidFill>
              <a:latin typeface="メイリオ" panose="020B0604030504040204" pitchFamily="50" charset="-128"/>
              <a:ea typeface="メイリオ" panose="020B0604030504040204" pitchFamily="50" charset="-128"/>
              <a:sym typeface="メイリオ" panose="020B0604030504040204" pitchFamily="50" charset="-128"/>
            </a:endParaRPr>
          </a:p>
          <a:p>
            <a:pPr marL="468000" lvl="1" indent="-216000">
              <a:buClr>
                <a:schemeClr val="tx2"/>
              </a:buClr>
              <a:buFont typeface="Trebuchet MS" panose="020B0603020202020204" pitchFamily="34" charset="0"/>
              <a:buChar char="•"/>
            </a:pPr>
            <a:r>
              <a:rPr lang="ja-JP" altLang="en-US" sz="1600">
                <a:latin typeface="メイリオ" panose="020B0604030504040204" pitchFamily="50" charset="-128"/>
                <a:ea typeface="メイリオ" panose="020B0604030504040204" pitchFamily="50" charset="-128"/>
                <a:cs typeface="Arial" panose="020B0604020202020204" pitchFamily="34" charset="0"/>
                <a:sym typeface="メイリオ" panose="020B0604030504040204" pitchFamily="50" charset="-128"/>
              </a:rPr>
              <a:t>カーボンネガティブな発電方法の一つとして、</a:t>
            </a:r>
            <a:r>
              <a:rPr lang="en-US" altLang="ja-JP" sz="1600">
                <a:latin typeface="メイリオ" panose="020B0604030504040204" pitchFamily="50" charset="-128"/>
                <a:ea typeface="メイリオ" panose="020B0604030504040204" pitchFamily="50" charset="-128"/>
                <a:cs typeface="Arial" panose="020B0604020202020204" pitchFamily="34" charset="0"/>
                <a:sym typeface="メイリオ" panose="020B0604030504040204" pitchFamily="50" charset="-128"/>
              </a:rPr>
              <a:t>ASEAN</a:t>
            </a:r>
            <a:r>
              <a:rPr lang="ja-JP" altLang="en-US" sz="1600">
                <a:latin typeface="メイリオ" panose="020B0604030504040204" pitchFamily="50" charset="-128"/>
                <a:ea typeface="メイリオ" panose="020B0604030504040204" pitchFamily="50" charset="-128"/>
                <a:cs typeface="Arial" panose="020B0604020202020204" pitchFamily="34" charset="0"/>
                <a:sym typeface="メイリオ" panose="020B0604030504040204" pitchFamily="50" charset="-128"/>
              </a:rPr>
              <a:t>地域全体のエネルギーにおける脱炭素化に貢献</a:t>
            </a:r>
            <a:endParaRPr lang="en-US" altLang="ja-JP" sz="1600">
              <a:latin typeface="メイリオ" panose="020B0604030504040204" pitchFamily="50" charset="-128"/>
              <a:ea typeface="メイリオ" panose="020B0604030504040204" pitchFamily="50" charset="-128"/>
              <a:cs typeface="Arial" panose="020B0604020202020204" pitchFamily="34" charset="0"/>
              <a:sym typeface="メイリオ" panose="020B0604030504040204" pitchFamily="50" charset="-128"/>
            </a:endParaRPr>
          </a:p>
          <a:p>
            <a:pPr marL="468000" lvl="1" indent="-216000">
              <a:buClr>
                <a:schemeClr val="tx2"/>
              </a:buClr>
              <a:buFont typeface="Trebuchet MS" panose="020B0603020202020204" pitchFamily="34" charset="0"/>
              <a:buChar char="•"/>
            </a:pPr>
            <a:r>
              <a:rPr lang="ja-JP" altLang="en-US" sz="1600">
                <a:latin typeface="メイリオ" panose="020B0604030504040204" pitchFamily="50" charset="-128"/>
                <a:ea typeface="メイリオ" panose="020B0604030504040204" pitchFamily="50" charset="-128"/>
                <a:cs typeface="Arial" panose="020B0604020202020204" pitchFamily="34" charset="0"/>
                <a:sym typeface="メイリオ" panose="020B0604030504040204" pitchFamily="50" charset="-128"/>
              </a:rPr>
              <a:t>分散型電源として、</a:t>
            </a:r>
            <a:r>
              <a:rPr lang="en-US" altLang="ja-JP" sz="1600">
                <a:latin typeface="メイリオ" panose="020B0604030504040204" pitchFamily="50" charset="-128"/>
                <a:ea typeface="メイリオ" panose="020B0604030504040204" pitchFamily="50" charset="-128"/>
                <a:cs typeface="Arial" panose="020B0604020202020204" pitchFamily="34" charset="0"/>
                <a:sym typeface="メイリオ" panose="020B0604030504040204" pitchFamily="50" charset="-128"/>
              </a:rPr>
              <a:t>ASEAN</a:t>
            </a:r>
            <a:r>
              <a:rPr lang="ja-JP" altLang="en-US" sz="1600">
                <a:latin typeface="メイリオ" panose="020B0604030504040204" pitchFamily="50" charset="-128"/>
                <a:ea typeface="メイリオ" panose="020B0604030504040204" pitchFamily="50" charset="-128"/>
                <a:cs typeface="Arial" panose="020B0604020202020204" pitchFamily="34" charset="0"/>
                <a:sym typeface="メイリオ" panose="020B0604030504040204" pitchFamily="50" charset="-128"/>
              </a:rPr>
              <a:t>地域の発展途上地域のエネルギー供給に貢献</a:t>
            </a:r>
            <a:endParaRPr lang="en-US" altLang="ja-JP" sz="1600">
              <a:latin typeface="メイリオ" panose="020B0604030504040204" pitchFamily="50" charset="-128"/>
              <a:ea typeface="メイリオ" panose="020B0604030504040204" pitchFamily="50" charset="-128"/>
              <a:cs typeface="Arial" panose="020B0604020202020204" pitchFamily="34" charset="0"/>
              <a:sym typeface="メイリオ" panose="020B0604030504040204" pitchFamily="50" charset="-128"/>
            </a:endParaRPr>
          </a:p>
          <a:p>
            <a:r>
              <a:rPr lang="ja-JP" altLang="en-US" sz="1600">
                <a:solidFill>
                  <a:srgbClr val="FF0000"/>
                </a:solidFill>
                <a:latin typeface="メイリオ" panose="020B0604030504040204" pitchFamily="50" charset="-128"/>
                <a:ea typeface="メイリオ" panose="020B0604030504040204" pitchFamily="50" charset="-128"/>
                <a:cs typeface="Arial" panose="020B0604020202020204" pitchFamily="34" charset="0"/>
                <a:sym typeface="メイリオ" panose="020B0604030504040204" pitchFamily="50" charset="-128"/>
              </a:rPr>
              <a:t>　</a:t>
            </a:r>
            <a:endParaRPr lang="en-US" altLang="ja-JP" sz="1600">
              <a:latin typeface="メイリオ" panose="020B0604030504040204" pitchFamily="50" charset="-128"/>
              <a:ea typeface="メイリオ" panose="020B0604030504040204" pitchFamily="50" charset="-128"/>
              <a:cs typeface="Arial" panose="020B0604020202020204" pitchFamily="34" charset="0"/>
              <a:sym typeface="メイリオ" panose="020B0604030504040204" pitchFamily="50" charset="-128"/>
            </a:endParaRPr>
          </a:p>
        </p:txBody>
      </p:sp>
      <p:sp>
        <p:nvSpPr>
          <p:cNvPr id="7" name="正方形/長方形 6">
            <a:extLst>
              <a:ext uri="{FF2B5EF4-FFF2-40B4-BE49-F238E27FC236}">
                <a16:creationId xmlns:a16="http://schemas.microsoft.com/office/drawing/2014/main" id="{8025E9F3-D745-4DC2-A7F4-1E48B6A133AF}"/>
              </a:ext>
            </a:extLst>
          </p:cNvPr>
          <p:cNvSpPr/>
          <p:nvPr/>
        </p:nvSpPr>
        <p:spPr>
          <a:xfrm>
            <a:off x="443339" y="3638991"/>
            <a:ext cx="11305577" cy="3023284"/>
          </a:xfrm>
          <a:prstGeom prst="rect">
            <a:avLst/>
          </a:prstGeom>
          <a:noFill/>
          <a:ln w="19050">
            <a:solidFill>
              <a:schemeClr val="accent1"/>
            </a:solidFill>
          </a:ln>
        </p:spPr>
        <p:style>
          <a:lnRef idx="2">
            <a:schemeClr val="accent2"/>
          </a:lnRef>
          <a:fillRef idx="1">
            <a:schemeClr val="lt1"/>
          </a:fillRef>
          <a:effectRef idx="0">
            <a:schemeClr val="accent2"/>
          </a:effectRef>
          <a:fontRef idx="minor">
            <a:schemeClr val="dk1"/>
          </a:fontRef>
        </p:style>
        <p:txBody>
          <a:bodyPr wrap="square">
            <a:noAutofit/>
          </a:bodyPr>
          <a:lstStyle/>
          <a:p>
            <a:pPr>
              <a:buFont typeface="Wingdings" panose="05000000000000000000" pitchFamily="2" charset="2"/>
              <a:buChar char="u"/>
            </a:pPr>
            <a:r>
              <a:rPr lang="ja-JP" altLang="en-US" sz="1400">
                <a:solidFill>
                  <a:srgbClr val="FF0000"/>
                </a:solidFill>
                <a:latin typeface="メイリオ" panose="020B0604030504040204" pitchFamily="50" charset="-128"/>
                <a:ea typeface="メイリオ" panose="020B0604030504040204" pitchFamily="50" charset="-128"/>
                <a:sym typeface="メイリオ" panose="020B0604030504040204" pitchFamily="50" charset="-128"/>
              </a:rPr>
              <a:t> </a:t>
            </a:r>
            <a:r>
              <a:rPr lang="ja-JP" altLang="en-US" sz="1600">
                <a:solidFill>
                  <a:srgbClr val="FF0000"/>
                </a:solidFill>
                <a:latin typeface="メイリオ" panose="020B0604030504040204" pitchFamily="50" charset="-128"/>
                <a:ea typeface="メイリオ" panose="020B0604030504040204" pitchFamily="50" charset="-128"/>
                <a:sym typeface="メイリオ" panose="020B0604030504040204" pitchFamily="50" charset="-128"/>
              </a:rPr>
              <a:t>主な活動状況</a:t>
            </a:r>
            <a:endParaRPr lang="en-US" altLang="ja-JP" sz="1600">
              <a:solidFill>
                <a:srgbClr val="FF0000"/>
              </a:solidFill>
              <a:latin typeface="メイリオ" panose="020B0604030504040204" pitchFamily="50" charset="-128"/>
              <a:ea typeface="メイリオ" panose="020B0604030504040204" pitchFamily="50" charset="-128"/>
              <a:sym typeface="メイリオ" panose="020B0604030504040204" pitchFamily="50" charset="-128"/>
            </a:endParaRPr>
          </a:p>
          <a:p>
            <a:pPr marL="266700"/>
            <a:r>
              <a:rPr lang="ja-JP" altLang="en-US" sz="1600">
                <a:latin typeface="メイリオ" panose="020B0604030504040204" pitchFamily="50" charset="-128"/>
                <a:ea typeface="メイリオ" panose="020B0604030504040204" pitchFamily="50" charset="-128"/>
                <a:sym typeface="メイリオ" panose="020B0604030504040204" pitchFamily="50" charset="-128"/>
              </a:rPr>
              <a:t>バイオ炭を生成しながらバイオマスをガス化するカーボン</a:t>
            </a:r>
            <a:br>
              <a:rPr lang="en-US" altLang="ja-JP" sz="1600">
                <a:latin typeface="メイリオ" panose="020B0604030504040204" pitchFamily="50" charset="-128"/>
                <a:ea typeface="メイリオ" panose="020B0604030504040204" pitchFamily="50" charset="-128"/>
                <a:sym typeface="メイリオ" panose="020B0604030504040204" pitchFamily="50" charset="-128"/>
              </a:rPr>
            </a:br>
            <a:r>
              <a:rPr lang="ja-JP" altLang="en-US" sz="1600">
                <a:latin typeface="メイリオ" panose="020B0604030504040204" pitchFamily="50" charset="-128"/>
                <a:ea typeface="メイリオ" panose="020B0604030504040204" pitchFamily="50" charset="-128"/>
                <a:sym typeface="メイリオ" panose="020B0604030504040204" pitchFamily="50" charset="-128"/>
              </a:rPr>
              <a:t>ネガティブな</a:t>
            </a:r>
            <a:r>
              <a:rPr lang="en-US" altLang="ja-JP" sz="1600">
                <a:latin typeface="メイリオ" panose="020B0604030504040204" pitchFamily="50" charset="-128"/>
                <a:ea typeface="メイリオ" panose="020B0604030504040204" pitchFamily="50" charset="-128"/>
                <a:sym typeface="メイリオ" panose="020B0604030504040204" pitchFamily="50" charset="-128"/>
              </a:rPr>
              <a:t>CHP</a:t>
            </a:r>
            <a:r>
              <a:rPr lang="ja-JP" altLang="en-US" sz="1600">
                <a:latin typeface="メイリオ" panose="020B0604030504040204" pitchFamily="50" charset="-128"/>
                <a:ea typeface="メイリオ" panose="020B0604030504040204" pitchFamily="50" charset="-128"/>
                <a:sym typeface="メイリオ" panose="020B0604030504040204" pitchFamily="50" charset="-128"/>
              </a:rPr>
              <a:t>プラントを運営するとともに、バイオ炭の</a:t>
            </a:r>
            <a:br>
              <a:rPr lang="en-US" altLang="ja-JP" sz="1600">
                <a:latin typeface="メイリオ" panose="020B0604030504040204" pitchFamily="50" charset="-128"/>
                <a:ea typeface="メイリオ" panose="020B0604030504040204" pitchFamily="50" charset="-128"/>
                <a:sym typeface="メイリオ" panose="020B0604030504040204" pitchFamily="50" charset="-128"/>
              </a:rPr>
            </a:br>
            <a:r>
              <a:rPr lang="ja-JP" altLang="en-US" sz="1600">
                <a:latin typeface="メイリオ" panose="020B0604030504040204" pitchFamily="50" charset="-128"/>
                <a:ea typeface="メイリオ" panose="020B0604030504040204" pitchFamily="50" charset="-128"/>
                <a:sym typeface="メイリオ" panose="020B0604030504040204" pitchFamily="50" charset="-128"/>
              </a:rPr>
              <a:t>認知普及活動等を行う。</a:t>
            </a:r>
          </a:p>
        </p:txBody>
      </p:sp>
      <p:sp>
        <p:nvSpPr>
          <p:cNvPr id="11" name="テキスト ボックス 33">
            <a:extLst>
              <a:ext uri="{FF2B5EF4-FFF2-40B4-BE49-F238E27FC236}">
                <a16:creationId xmlns:a16="http://schemas.microsoft.com/office/drawing/2014/main" id="{94D7E2B9-F370-B7E9-174B-68341B9F9D04}"/>
              </a:ext>
            </a:extLst>
          </p:cNvPr>
          <p:cNvSpPr txBox="1"/>
          <p:nvPr/>
        </p:nvSpPr>
        <p:spPr>
          <a:xfrm>
            <a:off x="624431" y="4916855"/>
            <a:ext cx="5935177" cy="1400383"/>
          </a:xfrm>
          <a:prstGeom prst="rect">
            <a:avLst/>
          </a:prstGeom>
          <a:noFill/>
        </p:spPr>
        <p:txBody>
          <a:bodyPr wrap="square">
            <a:spAutoFit/>
          </a:bodyPr>
          <a:lstStyle/>
          <a:p>
            <a:pPr marL="447675" indent="-447675">
              <a:spcBef>
                <a:spcPts val="600"/>
              </a:spcBef>
            </a:pPr>
            <a:r>
              <a:rPr lang="ja-JP" altLang="en-US" sz="1500" b="1" dirty="0">
                <a:solidFill>
                  <a:srgbClr val="0070C0"/>
                </a:solidFill>
                <a:latin typeface="メイリオ" panose="020B0604030504040204" pitchFamily="50" charset="-128"/>
                <a:ea typeface="メイリオ" panose="020B0604030504040204" pitchFamily="50" charset="-128"/>
                <a:sym typeface="メイリオ" panose="020B0604030504040204" pitchFamily="50" charset="-128"/>
              </a:rPr>
              <a:t>活動例</a:t>
            </a:r>
            <a:endParaRPr lang="en-US" altLang="ja-JP" sz="1500" b="1" dirty="0">
              <a:solidFill>
                <a:srgbClr val="0070C0"/>
              </a:solidFill>
              <a:latin typeface="メイリオ" panose="020B0604030504040204" pitchFamily="50" charset="-128"/>
              <a:ea typeface="メイリオ" panose="020B0604030504040204" pitchFamily="50" charset="-128"/>
              <a:sym typeface="メイリオ" panose="020B0604030504040204" pitchFamily="50" charset="-128"/>
            </a:endParaRPr>
          </a:p>
          <a:p>
            <a:pPr marL="88900" indent="-88900">
              <a:spcBef>
                <a:spcPts val="600"/>
              </a:spcBef>
            </a:pPr>
            <a:r>
              <a:rPr lang="ja-JP" altLang="en-US" sz="1500" dirty="0">
                <a:solidFill>
                  <a:srgbClr val="002060"/>
                </a:solidFill>
                <a:latin typeface="メイリオ" panose="020B0604030504040204" pitchFamily="50" charset="-128"/>
                <a:ea typeface="メイリオ" panose="020B0604030504040204" pitchFamily="50" charset="-128"/>
                <a:sym typeface="メイリオ" panose="020B0604030504040204" pitchFamily="50" charset="-128"/>
              </a:rPr>
              <a:t>・</a:t>
            </a:r>
            <a:r>
              <a:rPr lang="en-US" altLang="ja-JP" sz="1500" dirty="0" err="1">
                <a:solidFill>
                  <a:srgbClr val="002060"/>
                </a:solidFill>
                <a:latin typeface="メイリオ" panose="020B0604030504040204" pitchFamily="50" charset="-128"/>
                <a:ea typeface="メイリオ" panose="020B0604030504040204" pitchFamily="50" charset="-128"/>
                <a:sym typeface="メイリオ" panose="020B0604030504040204" pitchFamily="50" charset="-128"/>
              </a:rPr>
              <a:t>CEFIA</a:t>
            </a:r>
            <a:r>
              <a:rPr lang="ja-JP" altLang="en-US" sz="1500" dirty="0">
                <a:solidFill>
                  <a:srgbClr val="002060"/>
                </a:solidFill>
                <a:latin typeface="メイリオ" panose="020B0604030504040204" pitchFamily="50" charset="-128"/>
                <a:ea typeface="メイリオ" panose="020B0604030504040204" pitchFamily="50" charset="-128"/>
                <a:sym typeface="メイリオ" panose="020B0604030504040204" pitchFamily="50" charset="-128"/>
              </a:rPr>
              <a:t>フォーラムで発表を行い、脱炭素におけるバイオ</a:t>
            </a:r>
            <a:r>
              <a:rPr lang="ja-JP" altLang="en-US" sz="1500">
                <a:solidFill>
                  <a:srgbClr val="002060"/>
                </a:solidFill>
                <a:latin typeface="メイリオ" panose="020B0604030504040204" pitchFamily="50" charset="-128"/>
                <a:ea typeface="メイリオ" panose="020B0604030504040204" pitchFamily="50" charset="-128"/>
                <a:sym typeface="メイリオ" panose="020B0604030504040204" pitchFamily="50" charset="-128"/>
              </a:rPr>
              <a:t>炭の</a:t>
            </a:r>
            <a:br>
              <a:rPr lang="en-US" altLang="ja-JP" sz="1500">
                <a:solidFill>
                  <a:srgbClr val="002060"/>
                </a:solidFill>
                <a:latin typeface="メイリオ" panose="020B0604030504040204" pitchFamily="50" charset="-128"/>
                <a:ea typeface="メイリオ" panose="020B0604030504040204" pitchFamily="50" charset="-128"/>
                <a:sym typeface="メイリオ" panose="020B0604030504040204" pitchFamily="50" charset="-128"/>
              </a:rPr>
            </a:br>
            <a:r>
              <a:rPr lang="ja-JP" altLang="en-US" sz="1500">
                <a:solidFill>
                  <a:srgbClr val="002060"/>
                </a:solidFill>
                <a:latin typeface="メイリオ" panose="020B0604030504040204" pitchFamily="50" charset="-128"/>
                <a:ea typeface="メイリオ" panose="020B0604030504040204" pitchFamily="50" charset="-128"/>
                <a:sym typeface="メイリオ" panose="020B0604030504040204" pitchFamily="50" charset="-128"/>
              </a:rPr>
              <a:t>重要性をアピール</a:t>
            </a:r>
            <a:endParaRPr lang="en-US" altLang="ja-JP" sz="1500" dirty="0">
              <a:solidFill>
                <a:srgbClr val="002060"/>
              </a:solidFill>
              <a:latin typeface="メイリオ" panose="020B0604030504040204" pitchFamily="50" charset="-128"/>
              <a:ea typeface="メイリオ" panose="020B0604030504040204" pitchFamily="50" charset="-128"/>
              <a:sym typeface="メイリオ" panose="020B0604030504040204" pitchFamily="50" charset="-128"/>
            </a:endParaRPr>
          </a:p>
          <a:p>
            <a:pPr marL="88900" indent="-88900">
              <a:spcBef>
                <a:spcPts val="600"/>
              </a:spcBef>
            </a:pPr>
            <a:r>
              <a:rPr lang="ja-JP" altLang="en-US" sz="1500" dirty="0">
                <a:solidFill>
                  <a:srgbClr val="002060"/>
                </a:solidFill>
                <a:latin typeface="メイリオ" panose="020B0604030504040204" pitchFamily="50" charset="-128"/>
                <a:ea typeface="メイリオ" panose="020B0604030504040204" pitchFamily="50" charset="-128"/>
                <a:sym typeface="メイリオ" panose="020B0604030504040204" pitchFamily="50" charset="-128"/>
              </a:rPr>
              <a:t>・</a:t>
            </a:r>
            <a:r>
              <a:rPr lang="en-US" altLang="ja-JP" sz="1500" dirty="0">
                <a:solidFill>
                  <a:srgbClr val="002060"/>
                </a:solidFill>
                <a:latin typeface="メイリオ" panose="020B0604030504040204" pitchFamily="50" charset="-128"/>
                <a:ea typeface="メイリオ" panose="020B0604030504040204" pitchFamily="50" charset="-128"/>
                <a:sym typeface="メイリオ" panose="020B0604030504040204" pitchFamily="50" charset="-128"/>
              </a:rPr>
              <a:t>ASEAN</a:t>
            </a:r>
            <a:r>
              <a:rPr lang="ja-JP" altLang="en-US" sz="1500" dirty="0">
                <a:solidFill>
                  <a:srgbClr val="002060"/>
                </a:solidFill>
                <a:latin typeface="メイリオ" panose="020B0604030504040204" pitchFamily="50" charset="-128"/>
                <a:ea typeface="メイリオ" panose="020B0604030504040204" pitchFamily="50" charset="-128"/>
                <a:sym typeface="メイリオ" panose="020B0604030504040204" pitchFamily="50" charset="-128"/>
              </a:rPr>
              <a:t>地域へのプロダクトの展開を見据えた認知向上のためのウェビナーを実施</a:t>
            </a:r>
            <a:endParaRPr lang="en-US" altLang="ja-JP" sz="1500" dirty="0">
              <a:solidFill>
                <a:srgbClr val="002060"/>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14" name="テキスト ボックス 12">
            <a:extLst>
              <a:ext uri="{FF2B5EF4-FFF2-40B4-BE49-F238E27FC236}">
                <a16:creationId xmlns:a16="http://schemas.microsoft.com/office/drawing/2014/main" id="{0BC21E61-2C44-BF22-9767-AE8DFF0BE199}"/>
              </a:ext>
            </a:extLst>
          </p:cNvPr>
          <p:cNvSpPr txBox="1"/>
          <p:nvPr/>
        </p:nvSpPr>
        <p:spPr>
          <a:xfrm>
            <a:off x="6586794" y="6270871"/>
            <a:ext cx="4953589" cy="461665"/>
          </a:xfrm>
          <a:prstGeom prst="rect">
            <a:avLst/>
          </a:prstGeom>
          <a:noFill/>
        </p:spPr>
        <p:txBody>
          <a:bodyPr wrap="square">
            <a:spAutoFit/>
          </a:bodyPr>
          <a:lstStyle/>
          <a:p>
            <a:pPr algn="ctr"/>
            <a:r>
              <a:rPr lang="en-US" altLang="ja-JP" sz="1200">
                <a:latin typeface="メイリオ" panose="020B0604030504040204" pitchFamily="50" charset="-128"/>
                <a:ea typeface="メイリオ" panose="020B0604030504040204" pitchFamily="50" charset="-128"/>
                <a:sym typeface="メイリオ" panose="020B0604030504040204" pitchFamily="50" charset="-128"/>
              </a:rPr>
              <a:t>CHP</a:t>
            </a:r>
            <a:r>
              <a:rPr lang="ja-JP" altLang="en-US" sz="1200">
                <a:latin typeface="メイリオ" panose="020B0604030504040204" pitchFamily="50" charset="-128"/>
                <a:ea typeface="メイリオ" panose="020B0604030504040204" pitchFamily="50" charset="-128"/>
                <a:sym typeface="メイリオ" panose="020B0604030504040204" pitchFamily="50" charset="-128"/>
              </a:rPr>
              <a:t> </a:t>
            </a:r>
            <a:r>
              <a:rPr lang="en-US" altLang="ja-JP" sz="1200">
                <a:latin typeface="メイリオ" panose="020B0604030504040204" pitchFamily="50" charset="-128"/>
                <a:ea typeface="メイリオ" panose="020B0604030504040204" pitchFamily="50" charset="-128"/>
                <a:sym typeface="メイリオ" panose="020B0604030504040204" pitchFamily="50" charset="-128"/>
              </a:rPr>
              <a:t>×</a:t>
            </a:r>
            <a:r>
              <a:rPr lang="ja-JP" altLang="en-US" sz="1200">
                <a:latin typeface="メイリオ" panose="020B0604030504040204" pitchFamily="50" charset="-128"/>
                <a:ea typeface="メイリオ" panose="020B0604030504040204" pitchFamily="50" charset="-128"/>
                <a:sym typeface="メイリオ" panose="020B0604030504040204" pitchFamily="50" charset="-128"/>
              </a:rPr>
              <a:t> バイオ炭 によるカーボンネガティブなエネルギー生成のモデル</a:t>
            </a:r>
          </a:p>
        </p:txBody>
      </p:sp>
      <p:sp>
        <p:nvSpPr>
          <p:cNvPr id="17" name="テキスト プレースホルダー 7">
            <a:extLst>
              <a:ext uri="{FF2B5EF4-FFF2-40B4-BE49-F238E27FC236}">
                <a16:creationId xmlns:a16="http://schemas.microsoft.com/office/drawing/2014/main" id="{85918394-21FF-9BC0-601A-567507414927}"/>
              </a:ext>
            </a:extLst>
          </p:cNvPr>
          <p:cNvSpPr txBox="1">
            <a:spLocks/>
          </p:cNvSpPr>
          <p:nvPr/>
        </p:nvSpPr>
        <p:spPr>
          <a:xfrm>
            <a:off x="443074" y="1401874"/>
            <a:ext cx="11305842" cy="492443"/>
          </a:xfrm>
          <a:prstGeom prst="rect">
            <a:avLst/>
          </a:prstGeom>
          <a:noFill/>
          <a:ln>
            <a:noFill/>
          </a:ln>
          <a:extLst>
            <a:ext uri="{909E8E84-426E-40DD-AFC4-6F175D3DCCD1}">
              <a14:hiddenFill xmlns:a14="http://schemas.microsoft.com/office/drawing/2010/main">
                <a:solidFill>
                  <a:srgbClr val="99D6EC"/>
                </a:solidFill>
              </a14:hiddenFill>
            </a:ext>
          </a:extLst>
        </p:spPr>
        <p:txBody>
          <a:bodyPr vert="horz" wrap="square" lIns="0" tIns="0" rIns="0" bIns="0" rtlCol="0" anchor="t" anchorCtr="0">
            <a:spAutoFit/>
          </a:bodyPr>
          <a:lstStyle>
            <a:defPPr>
              <a:defRPr lang="ja-JP"/>
            </a:defPPr>
            <a:lvl1pPr marL="263776" indent="-263776" defTabSz="914423">
              <a:spcBef>
                <a:spcPts val="0"/>
              </a:spcBef>
              <a:spcAft>
                <a:spcPts val="0"/>
              </a:spcAft>
              <a:buClr>
                <a:srgbClr val="002060"/>
              </a:buClr>
              <a:buFont typeface="Arial" panose="020B0604020202020204" pitchFamily="34" charset="0"/>
              <a:buChar char="•"/>
              <a:defRPr sz="1600" b="1" i="0">
                <a:latin typeface="メイリオ" panose="020B0604030504040204" pitchFamily="50" charset="-128"/>
                <a:ea typeface="メイリオ" panose="020B0604030504040204" pitchFamily="50" charset="-128"/>
              </a:defRPr>
            </a:lvl1pPr>
            <a:lvl2pPr marL="324000" lvl="1" indent="-216000">
              <a:spcBef>
                <a:spcPts val="0"/>
              </a:spcBef>
              <a:spcAft>
                <a:spcPts val="0"/>
              </a:spcAft>
              <a:buClr>
                <a:schemeClr val="tx2"/>
              </a:buClr>
              <a:buFont typeface="Trebuchet MS" panose="020B0603020202020204" pitchFamily="34" charset="0"/>
              <a:buChar char="•"/>
              <a:defRPr sz="1600" b="0" i="0">
                <a:latin typeface="Trebuchet MS" panose="020B0603020202020204" pitchFamily="34" charset="0"/>
                <a:ea typeface="メイリオ" panose="020B0604030504040204" pitchFamily="50" charset="-128"/>
              </a:defRPr>
            </a:lvl2pPr>
            <a:lvl3pPr marL="896960" indent="-228606" defTabSz="914423">
              <a:spcBef>
                <a:spcPts val="600"/>
              </a:spcBef>
              <a:spcAft>
                <a:spcPts val="600"/>
              </a:spcAft>
              <a:buFont typeface="メイリオ" panose="020B0604030504040204" pitchFamily="50" charset="-128"/>
              <a:buChar char="‒"/>
              <a:defRPr sz="1600" b="0" i="0">
                <a:latin typeface="+mj-ea"/>
                <a:ea typeface="+mj-ea"/>
                <a:cs typeface="メイリオ" panose="020B0604030504040204" pitchFamily="50" charset="-128"/>
              </a:defRPr>
            </a:lvl3pPr>
            <a:lvl4pPr marL="1165254" indent="-228606" defTabSz="914423">
              <a:spcBef>
                <a:spcPct val="20000"/>
              </a:spcBef>
              <a:buFont typeface="Meiryo UI" panose="020B0604030504040204" pitchFamily="50" charset="-128"/>
              <a:buChar char="∗"/>
              <a:defRPr sz="1600">
                <a:latin typeface="+mj-ea"/>
                <a:ea typeface="+mj-ea"/>
                <a:cs typeface="Meiryo UI" panose="020B0604030504040204" pitchFamily="50" charset="-128"/>
              </a:defRPr>
            </a:lvl4pPr>
            <a:lvl5pPr marL="1527213" indent="-228606" defTabSz="914423">
              <a:spcBef>
                <a:spcPct val="20000"/>
              </a:spcBef>
              <a:buFont typeface="Arial" pitchFamily="34" charset="0"/>
              <a:buChar char="»"/>
              <a:defRPr sz="1600">
                <a:latin typeface="+mj-ea"/>
                <a:ea typeface="+mj-ea"/>
                <a:cs typeface="Meiryo UI" panose="020B0604030504040204" pitchFamily="50" charset="-128"/>
              </a:defRPr>
            </a:lvl5pPr>
            <a:lvl6pPr marL="2514663" indent="-228606" defTabSz="914423">
              <a:spcBef>
                <a:spcPct val="20000"/>
              </a:spcBef>
              <a:buFont typeface="Arial" pitchFamily="34" charset="0"/>
              <a:buChar char="•"/>
              <a:defRPr sz="2000"/>
            </a:lvl6pPr>
            <a:lvl7pPr marL="2971874" indent="-228606" defTabSz="914423">
              <a:spcBef>
                <a:spcPct val="20000"/>
              </a:spcBef>
              <a:buFont typeface="Arial" pitchFamily="34" charset="0"/>
              <a:buChar char="•"/>
              <a:defRPr sz="2000"/>
            </a:lvl7pPr>
            <a:lvl8pPr marL="3429086" indent="-228606" defTabSz="914423">
              <a:spcBef>
                <a:spcPct val="20000"/>
              </a:spcBef>
              <a:buFont typeface="Arial" pitchFamily="34" charset="0"/>
              <a:buChar char="•"/>
              <a:defRPr sz="2000"/>
            </a:lvl8pPr>
            <a:lvl9pPr marL="3886297" indent="-228606" defTabSz="914423">
              <a:spcBef>
                <a:spcPct val="20000"/>
              </a:spcBef>
              <a:buFont typeface="Arial" pitchFamily="34" charset="0"/>
              <a:buChar char="•"/>
              <a:defRPr sz="2000"/>
            </a:lvl9pPr>
          </a:lstStyle>
          <a:p>
            <a:pPr>
              <a:tabLst>
                <a:tab pos="92075" algn="l"/>
              </a:tabLst>
            </a:pPr>
            <a:r>
              <a:rPr lang="ja-JP" altLang="en-US" b="0">
                <a:sym typeface="メイリオ" panose="020B0604030504040204" pitchFamily="50" charset="-128"/>
              </a:rPr>
              <a:t>バイオマスのガス化時にバイオ炭として</a:t>
            </a:r>
            <a:r>
              <a:rPr lang="en-US" altLang="ja-JP" b="0">
                <a:sym typeface="メイリオ" panose="020B0604030504040204" pitchFamily="50" charset="-128"/>
              </a:rPr>
              <a:t>CO2</a:t>
            </a:r>
            <a:r>
              <a:rPr lang="ja-JP" altLang="en-US" b="0">
                <a:sym typeface="メイリオ" panose="020B0604030504040204" pitchFamily="50" charset="-128"/>
              </a:rPr>
              <a:t>を貯留する技術について、当技術の</a:t>
            </a:r>
            <a:r>
              <a:rPr lang="en-US" altLang="ja-JP" b="0">
                <a:sym typeface="メイリオ" panose="020B0604030504040204" pitchFamily="50" charset="-128"/>
              </a:rPr>
              <a:t>ASEAN</a:t>
            </a:r>
            <a:r>
              <a:rPr lang="ja-JP" altLang="en-US" b="0">
                <a:sym typeface="メイリオ" panose="020B0604030504040204" pitchFamily="50" charset="-128"/>
              </a:rPr>
              <a:t>における認知度を向上するためにウェビナー等を実施予定。</a:t>
            </a:r>
            <a:endParaRPr lang="ja-JP" altLang="ja-JP" b="0">
              <a:sym typeface="メイリオ" panose="020B0604030504040204" pitchFamily="50" charset="-128"/>
            </a:endParaRPr>
          </a:p>
        </p:txBody>
      </p:sp>
      <p:pic>
        <p:nvPicPr>
          <p:cNvPr id="22" name="Picture 12">
            <a:extLst>
              <a:ext uri="{FF2B5EF4-FFF2-40B4-BE49-F238E27FC236}">
                <a16:creationId xmlns:a16="http://schemas.microsoft.com/office/drawing/2014/main" id="{D6202D71-0FD2-7AAF-1A0B-51CAAA76D328}"/>
              </a:ext>
            </a:extLst>
          </p:cNvPr>
          <p:cNvPicPr>
            <a:picLocks noChangeAspect="1"/>
          </p:cNvPicPr>
          <p:nvPr/>
        </p:nvPicPr>
        <p:blipFill>
          <a:blip r:embed="rId5"/>
          <a:stretch>
            <a:fillRect/>
          </a:stretch>
        </p:blipFill>
        <p:spPr>
          <a:xfrm>
            <a:off x="6586794" y="3720890"/>
            <a:ext cx="4953589" cy="2549981"/>
          </a:xfrm>
          <a:prstGeom prst="rect">
            <a:avLst/>
          </a:prstGeom>
          <a:ln w="9525" cap="flat" cmpd="sng" algn="ctr">
            <a:solidFill>
              <a:srgbClr val="9A9A9A"/>
            </a:solidFill>
            <a:prstDash val="solid"/>
            <a:round/>
            <a:headEnd type="none" w="med" len="med"/>
            <a:tailEnd type="none" w="med" len="med"/>
          </a:ln>
        </p:spPr>
      </p:pic>
    </p:spTree>
    <p:extLst>
      <p:ext uri="{BB962C8B-B14F-4D97-AF65-F5344CB8AC3E}">
        <p14:creationId xmlns:p14="http://schemas.microsoft.com/office/powerpoint/2010/main" val="20403010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hink-cell data - do not delete" hidden="1">
            <a:extLst>
              <a:ext uri="{FF2B5EF4-FFF2-40B4-BE49-F238E27FC236}">
                <a16:creationId xmlns:a16="http://schemas.microsoft.com/office/drawing/2014/main" id="{4BE9D7F1-A3EA-2B8B-2C9A-5E714F01EFF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84" imgH="486" progId="TCLayout.ActiveDocument.1">
                  <p:embed/>
                </p:oleObj>
              </mc:Choice>
              <mc:Fallback>
                <p:oleObj name="think-cell Slide" r:id="rId3" imgW="484" imgH="486" progId="TCLayout.ActiveDocument.1">
                  <p:embed/>
                  <p:pic>
                    <p:nvPicPr>
                      <p:cNvPr id="15" name="think-cell data - do not delete" hidden="1">
                        <a:extLst>
                          <a:ext uri="{FF2B5EF4-FFF2-40B4-BE49-F238E27FC236}">
                            <a16:creationId xmlns:a16="http://schemas.microsoft.com/office/drawing/2014/main" id="{4BE9D7F1-A3EA-2B8B-2C9A-5E714F01EFF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0" name="スライド番号プレースホルダー 13">
            <a:extLst>
              <a:ext uri="{FF2B5EF4-FFF2-40B4-BE49-F238E27FC236}">
                <a16:creationId xmlns:a16="http://schemas.microsoft.com/office/drawing/2014/main" id="{71225E79-602D-4205-8D70-B70CE519A84E}"/>
              </a:ext>
            </a:extLst>
          </p:cNvPr>
          <p:cNvSpPr>
            <a:spLocks noGrp="1"/>
          </p:cNvSpPr>
          <p:nvPr>
            <p:ph type="sldNum" sz="quarter" idx="12"/>
          </p:nvPr>
        </p:nvSpPr>
        <p:spPr/>
        <p:txBody>
          <a:bodyPr/>
          <a:lstStyle/>
          <a:p>
            <a:fld id="{D9550142-B990-490A-A107-ED7302A7FD52}" type="slidenum">
              <a:rPr kumimoji="1" lang="ja-JP" altLang="en-US" smtClean="0">
                <a:sym typeface="メイリオ" panose="020B0604030504040204" pitchFamily="50" charset="-128"/>
              </a:rPr>
              <a:t>12</a:t>
            </a:fld>
            <a:endParaRPr kumimoji="1" lang="ja-JP" altLang="en-US">
              <a:sym typeface="メイリオ" panose="020B0604030504040204" pitchFamily="50" charset="-128"/>
            </a:endParaRPr>
          </a:p>
        </p:txBody>
      </p:sp>
      <p:sp>
        <p:nvSpPr>
          <p:cNvPr id="2" name="タイトル 1">
            <a:extLst>
              <a:ext uri="{FF2B5EF4-FFF2-40B4-BE49-F238E27FC236}">
                <a16:creationId xmlns:a16="http://schemas.microsoft.com/office/drawing/2014/main" id="{DDCCF8EC-432F-F43B-D5D0-CDB30BF8EDE1}"/>
              </a:ext>
            </a:extLst>
          </p:cNvPr>
          <p:cNvSpPr>
            <a:spLocks noGrp="1"/>
          </p:cNvSpPr>
          <p:nvPr>
            <p:ph type="title"/>
          </p:nvPr>
        </p:nvSpPr>
        <p:spPr>
          <a:xfrm>
            <a:off x="443074" y="366716"/>
            <a:ext cx="11305842" cy="1077218"/>
          </a:xfrm>
        </p:spPr>
        <p:txBody>
          <a:bodyPr vert="horz" wrap="square" lIns="91440" tIns="45720" rIns="91440" bIns="45720" rtlCol="0" anchor="ctr">
            <a:spAutoFit/>
          </a:bodyPr>
          <a:lstStyle/>
          <a:p>
            <a:r>
              <a:rPr lang="en-US" altLang="ja-JP">
                <a:sym typeface="メイリオ" panose="020B0604030504040204" pitchFamily="50" charset="-128"/>
              </a:rPr>
              <a:t>CEFIA</a:t>
            </a:r>
            <a:r>
              <a:rPr lang="ja-JP" altLang="en-US" dirty="0">
                <a:sym typeface="メイリオ" panose="020B0604030504040204" pitchFamily="50" charset="-128"/>
              </a:rPr>
              <a:t>フラッグシップ・</a:t>
            </a:r>
            <a:r>
              <a:rPr lang="ja-JP" altLang="en-US">
                <a:sym typeface="メイリオ" panose="020B0604030504040204" pitchFamily="50" charset="-128"/>
              </a:rPr>
              <a:t>プロジェクト </a:t>
            </a:r>
            <a:r>
              <a:rPr lang="ja-JP" altLang="en-US">
                <a:solidFill>
                  <a:schemeClr val="accent3"/>
                </a:solidFill>
                <a:sym typeface="メイリオ" panose="020B0604030504040204" pitchFamily="50" charset="-128"/>
              </a:rPr>
              <a:t>高効率空調</a:t>
            </a:r>
            <a:r>
              <a:rPr lang="ja-JP" altLang="en-US">
                <a:sym typeface="メイリオ" panose="020B0604030504040204" pitchFamily="50" charset="-128"/>
              </a:rPr>
              <a:t> </a:t>
            </a:r>
            <a:br>
              <a:rPr lang="en-US" altLang="ja-JP" dirty="0">
                <a:sym typeface="メイリオ" panose="020B0604030504040204" pitchFamily="50" charset="-128"/>
              </a:rPr>
            </a:br>
            <a:r>
              <a:rPr lang="ja-JP" altLang="en-US" dirty="0">
                <a:sym typeface="メイリオ" panose="020B0604030504040204" pitchFamily="50" charset="-128"/>
              </a:rPr>
              <a:t>取り組み概要</a:t>
            </a:r>
          </a:p>
        </p:txBody>
      </p:sp>
      <p:sp>
        <p:nvSpPr>
          <p:cNvPr id="7" name="正方形/長方形 6">
            <a:extLst>
              <a:ext uri="{FF2B5EF4-FFF2-40B4-BE49-F238E27FC236}">
                <a16:creationId xmlns:a16="http://schemas.microsoft.com/office/drawing/2014/main" id="{8025E9F3-D745-4DC2-A7F4-1E48B6A133AF}"/>
              </a:ext>
            </a:extLst>
          </p:cNvPr>
          <p:cNvSpPr/>
          <p:nvPr/>
        </p:nvSpPr>
        <p:spPr>
          <a:xfrm>
            <a:off x="443339" y="3441854"/>
            <a:ext cx="11305577" cy="3220421"/>
          </a:xfrm>
          <a:prstGeom prst="rect">
            <a:avLst/>
          </a:prstGeom>
          <a:noFill/>
          <a:ln w="19050">
            <a:solidFill>
              <a:schemeClr val="accent1"/>
            </a:solidFill>
          </a:ln>
        </p:spPr>
        <p:style>
          <a:lnRef idx="2">
            <a:schemeClr val="accent2"/>
          </a:lnRef>
          <a:fillRef idx="1">
            <a:schemeClr val="lt1"/>
          </a:fillRef>
          <a:effectRef idx="0">
            <a:schemeClr val="accent2"/>
          </a:effectRef>
          <a:fontRef idx="minor">
            <a:schemeClr val="dk1"/>
          </a:fontRef>
        </p:style>
        <p:txBody>
          <a:bodyPr wrap="square">
            <a:noAutofit/>
          </a:bodyPr>
          <a:lstStyle/>
          <a:p>
            <a:pPr>
              <a:buFont typeface="Wingdings" panose="05000000000000000000" pitchFamily="2" charset="2"/>
              <a:buChar char="u"/>
            </a:pPr>
            <a:r>
              <a:rPr lang="ja-JP" altLang="en-US" sz="1400">
                <a:solidFill>
                  <a:srgbClr val="FF0000"/>
                </a:solidFill>
                <a:latin typeface="メイリオ" panose="020B0604030504040204" pitchFamily="50" charset="-128"/>
                <a:ea typeface="メイリオ" panose="020B0604030504040204" pitchFamily="50" charset="-128"/>
                <a:sym typeface="メイリオ" panose="020B0604030504040204" pitchFamily="50" charset="-128"/>
              </a:rPr>
              <a:t> </a:t>
            </a:r>
            <a:r>
              <a:rPr lang="ja-JP" altLang="en-US" sz="1600">
                <a:solidFill>
                  <a:srgbClr val="FF0000"/>
                </a:solidFill>
                <a:latin typeface="メイリオ" panose="020B0604030504040204" pitchFamily="50" charset="-128"/>
                <a:ea typeface="メイリオ" panose="020B0604030504040204" pitchFamily="50" charset="-128"/>
                <a:sym typeface="メイリオ" panose="020B0604030504040204" pitchFamily="50" charset="-128"/>
              </a:rPr>
              <a:t>主な活動状況</a:t>
            </a:r>
            <a:endParaRPr lang="en-US" altLang="ja-JP" sz="1600">
              <a:solidFill>
                <a:srgbClr val="FF0000"/>
              </a:solidFill>
              <a:latin typeface="メイリオ" panose="020B0604030504040204" pitchFamily="50" charset="-128"/>
              <a:ea typeface="メイリオ" panose="020B0604030504040204" pitchFamily="50" charset="-128"/>
              <a:sym typeface="メイリオ" panose="020B0604030504040204" pitchFamily="50" charset="-128"/>
            </a:endParaRPr>
          </a:p>
          <a:p>
            <a:pPr marL="266700"/>
            <a:r>
              <a:rPr lang="en-US" altLang="ja-JP" sz="1600">
                <a:latin typeface="メイリオ" panose="020B0604030504040204" pitchFamily="50" charset="-128"/>
                <a:ea typeface="メイリオ" panose="020B0604030504040204" pitchFamily="50" charset="-128"/>
                <a:sym typeface="メイリオ" panose="020B0604030504040204" pitchFamily="50" charset="-128"/>
              </a:rPr>
              <a:t>ASEAN</a:t>
            </a:r>
            <a:r>
              <a:rPr lang="ja-JP" altLang="en-US" sz="1600">
                <a:latin typeface="メイリオ" panose="020B0604030504040204" pitchFamily="50" charset="-128"/>
                <a:ea typeface="メイリオ" panose="020B0604030504040204" pitchFamily="50" charset="-128"/>
                <a:sym typeface="メイリオ" panose="020B0604030504040204" pitchFamily="50" charset="-128"/>
              </a:rPr>
              <a:t>現地で空調の省エネ化システム </a:t>
            </a:r>
            <a:r>
              <a:rPr lang="en-US" altLang="ja-JP" sz="1600">
                <a:latin typeface="メイリオ" panose="020B0604030504040204" pitchFamily="50" charset="-128"/>
                <a:ea typeface="メイリオ" panose="020B0604030504040204" pitchFamily="50" charset="-128"/>
                <a:sym typeface="メイリオ" panose="020B0604030504040204" pitchFamily="50" charset="-128"/>
              </a:rPr>
              <a:t>AC-ECP(Air conditioning system </a:t>
            </a:r>
            <a:br>
              <a:rPr lang="en-US" altLang="ja-JP" sz="1600">
                <a:latin typeface="メイリオ" panose="020B0604030504040204" pitchFamily="50" charset="-128"/>
                <a:ea typeface="メイリオ" panose="020B0604030504040204" pitchFamily="50" charset="-128"/>
                <a:sym typeface="メイリオ" panose="020B0604030504040204" pitchFamily="50" charset="-128"/>
              </a:rPr>
            </a:br>
            <a:r>
              <a:rPr lang="en-US" altLang="ja-JP" sz="1600">
                <a:latin typeface="メイリオ" panose="020B0604030504040204" pitchFamily="50" charset="-128"/>
                <a:ea typeface="メイリオ" panose="020B0604030504040204" pitchFamily="50" charset="-128"/>
                <a:sym typeface="メイリオ" panose="020B0604030504040204" pitchFamily="50" charset="-128"/>
              </a:rPr>
              <a:t>with excessive cooling protect)</a:t>
            </a:r>
            <a:r>
              <a:rPr lang="ja-JP" altLang="en-US" sz="1600">
                <a:latin typeface="メイリオ" panose="020B0604030504040204" pitchFamily="50" charset="-128"/>
                <a:ea typeface="メイリオ" panose="020B0604030504040204" pitchFamily="50" charset="-128"/>
                <a:sym typeface="メイリオ" panose="020B0604030504040204" pitchFamily="50" charset="-128"/>
              </a:rPr>
              <a:t>の実証を行うとともに、技術の</a:t>
            </a:r>
            <a:br>
              <a:rPr lang="en-US" altLang="ja-JP" sz="1600">
                <a:latin typeface="メイリオ" panose="020B0604030504040204" pitchFamily="50" charset="-128"/>
                <a:ea typeface="メイリオ" panose="020B0604030504040204" pitchFamily="50" charset="-128"/>
                <a:sym typeface="メイリオ" panose="020B0604030504040204" pitchFamily="50" charset="-128"/>
              </a:rPr>
            </a:br>
            <a:r>
              <a:rPr lang="ja-JP" altLang="en-US" sz="1600">
                <a:latin typeface="メイリオ" panose="020B0604030504040204" pitchFamily="50" charset="-128"/>
                <a:ea typeface="メイリオ" panose="020B0604030504040204" pitchFamily="50" charset="-128"/>
                <a:sym typeface="メイリオ" panose="020B0604030504040204" pitchFamily="50" charset="-128"/>
              </a:rPr>
              <a:t>認知普及活動等を行う。　　</a:t>
            </a:r>
            <a:r>
              <a:rPr lang="ja-JP" altLang="en-US" sz="1400">
                <a:latin typeface="メイリオ" panose="020B0604030504040204" pitchFamily="50" charset="-128"/>
                <a:ea typeface="メイリオ" panose="020B0604030504040204" pitchFamily="50" charset="-128"/>
                <a:sym typeface="メイリオ" panose="020B0604030504040204" pitchFamily="50" charset="-128"/>
              </a:rPr>
              <a:t>　</a:t>
            </a:r>
            <a:endParaRPr lang="en-US" altLang="ja-JP" sz="1400">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16" name="正方形/長方形 15">
            <a:extLst>
              <a:ext uri="{FF2B5EF4-FFF2-40B4-BE49-F238E27FC236}">
                <a16:creationId xmlns:a16="http://schemas.microsoft.com/office/drawing/2014/main" id="{82F5CDA6-A5D4-400C-9534-227FAEB89EAD}"/>
              </a:ext>
            </a:extLst>
          </p:cNvPr>
          <p:cNvSpPr/>
          <p:nvPr/>
        </p:nvSpPr>
        <p:spPr bwMode="auto">
          <a:xfrm>
            <a:off x="443074" y="1938796"/>
            <a:ext cx="11305577" cy="1412882"/>
          </a:xfrm>
          <a:prstGeom prst="rect">
            <a:avLst/>
          </a:prstGeom>
          <a:noFill/>
          <a:ln w="19050">
            <a:solidFill>
              <a:schemeClr val="accent1"/>
            </a:solidFill>
            <a:miter lim="800000"/>
            <a:headEnd/>
            <a:tailEnd/>
          </a:ln>
          <a:effectLst/>
        </p:spPr>
        <p:txBody>
          <a:bodyPr wrap="square" rtlCol="0" anchor="t"/>
          <a:lstStyle/>
          <a:p>
            <a:pPr>
              <a:buFont typeface="Wingdings" panose="05000000000000000000" pitchFamily="2" charset="2"/>
              <a:buChar char="u"/>
            </a:pPr>
            <a:r>
              <a:rPr lang="ja-JP" altLang="en-US" sz="1600">
                <a:solidFill>
                  <a:srgbClr val="FF0000"/>
                </a:solidFill>
                <a:latin typeface="メイリオ" panose="020B0604030504040204" pitchFamily="50" charset="-128"/>
                <a:ea typeface="メイリオ" panose="020B0604030504040204" pitchFamily="50" charset="-128"/>
                <a:sym typeface="メイリオ" panose="020B0604030504040204" pitchFamily="50" charset="-128"/>
              </a:rPr>
              <a:t> 活動体制</a:t>
            </a:r>
            <a:endParaRPr lang="en-US" altLang="ja-JP" sz="1600">
              <a:latin typeface="メイリオ" panose="020B0604030504040204" pitchFamily="50" charset="-128"/>
              <a:ea typeface="メイリオ" panose="020B0604030504040204" pitchFamily="50" charset="-128"/>
              <a:sym typeface="メイリオ" panose="020B0604030504040204" pitchFamily="50" charset="-128"/>
            </a:endParaRPr>
          </a:p>
          <a:p>
            <a:pPr marL="266700"/>
            <a:r>
              <a:rPr lang="en-US" altLang="ja-JP" sz="1600">
                <a:solidFill>
                  <a:schemeClr val="dk1"/>
                </a:solidFill>
                <a:latin typeface="メイリオ" panose="020B0604030504040204" pitchFamily="50" charset="-128"/>
                <a:ea typeface="メイリオ" panose="020B0604030504040204" pitchFamily="50" charset="-128"/>
                <a:sym typeface="メイリオ" panose="020B0604030504040204" pitchFamily="50" charset="-128"/>
              </a:rPr>
              <a:t>ASEAN</a:t>
            </a:r>
            <a:r>
              <a:rPr lang="ja-JP" altLang="en-US" sz="1600">
                <a:solidFill>
                  <a:schemeClr val="dk1"/>
                </a:solidFill>
                <a:latin typeface="メイリオ" panose="020B0604030504040204" pitchFamily="50" charset="-128"/>
                <a:ea typeface="メイリオ" panose="020B0604030504040204" pitchFamily="50" charset="-128"/>
                <a:sym typeface="メイリオ" panose="020B0604030504040204" pitchFamily="50" charset="-128"/>
              </a:rPr>
              <a:t>での展開を目指す企業の参画のもとに、取り組み事例を紹介。</a:t>
            </a:r>
            <a:endParaRPr lang="en-US" altLang="ja-JP" sz="1600">
              <a:solidFill>
                <a:schemeClr val="dk1"/>
              </a:solidFill>
              <a:latin typeface="メイリオ" panose="020B0604030504040204" pitchFamily="50" charset="-128"/>
              <a:ea typeface="メイリオ" panose="020B0604030504040204" pitchFamily="50" charset="-128"/>
              <a:sym typeface="メイリオ" panose="020B0604030504040204" pitchFamily="50" charset="-128"/>
            </a:endParaRPr>
          </a:p>
          <a:p>
            <a:pPr marL="90488"/>
            <a:endParaRPr lang="en-US" altLang="ja-JP" sz="1600">
              <a:latin typeface="メイリオ" panose="020B0604030504040204" pitchFamily="50" charset="-128"/>
              <a:ea typeface="メイリオ" panose="020B0604030504040204" pitchFamily="50" charset="-128"/>
              <a:sym typeface="メイリオ" panose="020B0604030504040204" pitchFamily="50" charset="-128"/>
            </a:endParaRPr>
          </a:p>
          <a:p>
            <a:pPr marL="285750" indent="-285750">
              <a:buFont typeface="Wingdings" panose="05000000000000000000" pitchFamily="2" charset="2"/>
              <a:buChar char="u"/>
            </a:pPr>
            <a:r>
              <a:rPr lang="ja-JP" altLang="en-US" sz="1600">
                <a:solidFill>
                  <a:srgbClr val="FF0000"/>
                </a:solidFill>
                <a:latin typeface="メイリオ" panose="020B0604030504040204" pitchFamily="50" charset="-128"/>
                <a:ea typeface="メイリオ" panose="020B0604030504040204" pitchFamily="50" charset="-128"/>
                <a:sym typeface="メイリオ" panose="020B0604030504040204" pitchFamily="50" charset="-128"/>
              </a:rPr>
              <a:t>期待される効果</a:t>
            </a:r>
            <a:endParaRPr lang="en-US" altLang="ja-JP" sz="1600">
              <a:solidFill>
                <a:srgbClr val="FF0000"/>
              </a:solidFill>
              <a:latin typeface="メイリオ" panose="020B0604030504040204" pitchFamily="50" charset="-128"/>
              <a:ea typeface="メイリオ" panose="020B0604030504040204" pitchFamily="50" charset="-128"/>
              <a:sym typeface="メイリオ" panose="020B0604030504040204" pitchFamily="50" charset="-128"/>
            </a:endParaRPr>
          </a:p>
          <a:p>
            <a:pPr marL="468000" lvl="1" indent="-216000">
              <a:buClr>
                <a:schemeClr val="tx2"/>
              </a:buClr>
              <a:buFont typeface="Trebuchet MS" panose="020B0603020202020204" pitchFamily="34" charset="0"/>
              <a:buChar char="•"/>
            </a:pPr>
            <a:r>
              <a:rPr lang="ja-JP" altLang="en-US" sz="1600">
                <a:latin typeface="メイリオ" panose="020B0604030504040204" pitchFamily="50" charset="-128"/>
                <a:ea typeface="メイリオ" panose="020B0604030504040204" pitchFamily="50" charset="-128"/>
                <a:cs typeface="Arial" panose="020B0604020202020204" pitchFamily="34" charset="0"/>
                <a:sym typeface="メイリオ" panose="020B0604030504040204" pitchFamily="50" charset="-128"/>
              </a:rPr>
              <a:t>高効率空調の普及で</a:t>
            </a:r>
            <a:r>
              <a:rPr lang="en-US" altLang="ja-JP" sz="1600">
                <a:latin typeface="メイリオ" panose="020B0604030504040204" pitchFamily="50" charset="-128"/>
                <a:ea typeface="メイリオ" panose="020B0604030504040204" pitchFamily="50" charset="-128"/>
                <a:cs typeface="Arial" panose="020B0604020202020204" pitchFamily="34" charset="0"/>
                <a:sym typeface="メイリオ" panose="020B0604030504040204" pitchFamily="50" charset="-128"/>
              </a:rPr>
              <a:t>ASEAN</a:t>
            </a:r>
            <a:r>
              <a:rPr lang="ja-JP" altLang="en-US" sz="1600">
                <a:latin typeface="メイリオ" panose="020B0604030504040204" pitchFamily="50" charset="-128"/>
                <a:ea typeface="メイリオ" panose="020B0604030504040204" pitchFamily="50" charset="-128"/>
                <a:cs typeface="Arial" panose="020B0604020202020204" pitchFamily="34" charset="0"/>
                <a:sym typeface="メイリオ" panose="020B0604030504040204" pitchFamily="50" charset="-128"/>
              </a:rPr>
              <a:t>特有の「冷やしすぎ」文化によるエネルギー浪費を防ぎ、</a:t>
            </a:r>
            <a:r>
              <a:rPr lang="en-US" altLang="ja-JP" sz="1600">
                <a:latin typeface="メイリオ" panose="020B0604030504040204" pitchFamily="50" charset="-128"/>
                <a:ea typeface="メイリオ" panose="020B0604030504040204" pitchFamily="50" charset="-128"/>
                <a:cs typeface="Arial" panose="020B0604020202020204" pitchFamily="34" charset="0"/>
                <a:sym typeface="メイリオ" panose="020B0604030504040204" pitchFamily="50" charset="-128"/>
              </a:rPr>
              <a:t>ASEAN</a:t>
            </a:r>
            <a:r>
              <a:rPr lang="ja-JP" altLang="en-US" sz="1600">
                <a:latin typeface="メイリオ" panose="020B0604030504040204" pitchFamily="50" charset="-128"/>
                <a:ea typeface="メイリオ" panose="020B0604030504040204" pitchFamily="50" charset="-128"/>
                <a:cs typeface="Arial" panose="020B0604020202020204" pitchFamily="34" charset="0"/>
                <a:sym typeface="メイリオ" panose="020B0604030504040204" pitchFamily="50" charset="-128"/>
              </a:rPr>
              <a:t>の省エネ化に貢献</a:t>
            </a:r>
            <a:endParaRPr lang="en-US" altLang="ja-JP" sz="1600">
              <a:latin typeface="メイリオ" panose="020B0604030504040204" pitchFamily="50" charset="-128"/>
              <a:ea typeface="メイリオ" panose="020B0604030504040204" pitchFamily="50" charset="-128"/>
              <a:cs typeface="Arial" panose="020B0604020202020204" pitchFamily="34" charset="0"/>
              <a:sym typeface="メイリオ" panose="020B0604030504040204" pitchFamily="50" charset="-128"/>
            </a:endParaRPr>
          </a:p>
        </p:txBody>
      </p:sp>
      <p:sp>
        <p:nvSpPr>
          <p:cNvPr id="11" name="テキスト ボックス 12">
            <a:extLst>
              <a:ext uri="{FF2B5EF4-FFF2-40B4-BE49-F238E27FC236}">
                <a16:creationId xmlns:a16="http://schemas.microsoft.com/office/drawing/2014/main" id="{316EC800-7382-1EB1-9F83-613781FBD4BA}"/>
              </a:ext>
            </a:extLst>
          </p:cNvPr>
          <p:cNvSpPr txBox="1"/>
          <p:nvPr/>
        </p:nvSpPr>
        <p:spPr>
          <a:xfrm>
            <a:off x="7608167" y="6214285"/>
            <a:ext cx="4107939" cy="276999"/>
          </a:xfrm>
          <a:prstGeom prst="rect">
            <a:avLst/>
          </a:prstGeom>
          <a:noFill/>
        </p:spPr>
        <p:txBody>
          <a:bodyPr wrap="square">
            <a:spAutoFit/>
          </a:bodyPr>
          <a:lstStyle/>
          <a:p>
            <a:pPr algn="ctr"/>
            <a:r>
              <a:rPr lang="ja-JP" altLang="en-US" sz="1200">
                <a:latin typeface="メイリオ" panose="020B0604030504040204" pitchFamily="50" charset="-128"/>
                <a:ea typeface="メイリオ" panose="020B0604030504040204" pitchFamily="50" charset="-128"/>
                <a:sym typeface="メイリオ" panose="020B0604030504040204" pitchFamily="50" charset="-128"/>
              </a:rPr>
              <a:t>従来空調と</a:t>
            </a:r>
            <a:r>
              <a:rPr lang="en-US" altLang="ja-JP" sz="1200">
                <a:latin typeface="メイリオ" panose="020B0604030504040204" pitchFamily="50" charset="-128"/>
                <a:ea typeface="メイリオ" panose="020B0604030504040204" pitchFamily="50" charset="-128"/>
                <a:sym typeface="メイリオ" panose="020B0604030504040204" pitchFamily="50" charset="-128"/>
              </a:rPr>
              <a:t>AC-CEP</a:t>
            </a:r>
            <a:r>
              <a:rPr lang="ja-JP" altLang="en-US" sz="1200">
                <a:latin typeface="メイリオ" panose="020B0604030504040204" pitchFamily="50" charset="-128"/>
                <a:ea typeface="メイリオ" panose="020B0604030504040204" pitchFamily="50" charset="-128"/>
                <a:sym typeface="メイリオ" panose="020B0604030504040204" pitchFamily="50" charset="-128"/>
              </a:rPr>
              <a:t>のエネルギー消費量・コストの比較</a:t>
            </a:r>
          </a:p>
        </p:txBody>
      </p:sp>
      <p:sp>
        <p:nvSpPr>
          <p:cNvPr id="13" name="テキスト ボックス 33">
            <a:extLst>
              <a:ext uri="{FF2B5EF4-FFF2-40B4-BE49-F238E27FC236}">
                <a16:creationId xmlns:a16="http://schemas.microsoft.com/office/drawing/2014/main" id="{220D94B7-8869-5618-7E10-E92B25280A7D}"/>
              </a:ext>
            </a:extLst>
          </p:cNvPr>
          <p:cNvSpPr txBox="1"/>
          <p:nvPr/>
        </p:nvSpPr>
        <p:spPr>
          <a:xfrm>
            <a:off x="624431" y="4602046"/>
            <a:ext cx="6812535" cy="1708160"/>
          </a:xfrm>
          <a:prstGeom prst="rect">
            <a:avLst/>
          </a:prstGeom>
          <a:noFill/>
        </p:spPr>
        <p:txBody>
          <a:bodyPr wrap="square">
            <a:spAutoFit/>
          </a:bodyPr>
          <a:lstStyle/>
          <a:p>
            <a:pPr marL="447675" indent="-447675">
              <a:spcBef>
                <a:spcPts val="600"/>
              </a:spcBef>
            </a:pPr>
            <a:r>
              <a:rPr lang="ja-JP" altLang="en-US" sz="1500" b="1" dirty="0">
                <a:solidFill>
                  <a:srgbClr val="0070C0"/>
                </a:solidFill>
                <a:latin typeface="メイリオ" panose="020B0604030504040204" pitchFamily="50" charset="-128"/>
                <a:ea typeface="メイリオ" panose="020B0604030504040204" pitchFamily="50" charset="-128"/>
                <a:sym typeface="メイリオ" panose="020B0604030504040204" pitchFamily="50" charset="-128"/>
              </a:rPr>
              <a:t>活動例</a:t>
            </a:r>
            <a:endParaRPr lang="en-US" altLang="ja-JP" sz="1500" b="1" dirty="0">
              <a:solidFill>
                <a:srgbClr val="0070C0"/>
              </a:solidFill>
              <a:latin typeface="メイリオ" panose="020B0604030504040204" pitchFamily="50" charset="-128"/>
              <a:ea typeface="メイリオ" panose="020B0604030504040204" pitchFamily="50" charset="-128"/>
              <a:sym typeface="メイリオ" panose="020B0604030504040204" pitchFamily="50" charset="-128"/>
            </a:endParaRPr>
          </a:p>
          <a:p>
            <a:pPr marL="88900" indent="-88900">
              <a:spcBef>
                <a:spcPts val="600"/>
              </a:spcBef>
            </a:pPr>
            <a:r>
              <a:rPr lang="ja-JP" altLang="en-US" sz="1500" dirty="0">
                <a:solidFill>
                  <a:srgbClr val="002060"/>
                </a:solidFill>
                <a:latin typeface="メイリオ" panose="020B0604030504040204" pitchFamily="50" charset="-128"/>
                <a:ea typeface="メイリオ" panose="020B0604030504040204" pitchFamily="50" charset="-128"/>
                <a:sym typeface="メイリオ" panose="020B0604030504040204" pitchFamily="50" charset="-128"/>
              </a:rPr>
              <a:t>・</a:t>
            </a:r>
            <a:r>
              <a:rPr lang="en-US" altLang="ja-JP" sz="1500" dirty="0" err="1">
                <a:solidFill>
                  <a:srgbClr val="002060"/>
                </a:solidFill>
                <a:latin typeface="メイリオ" panose="020B0604030504040204" pitchFamily="50" charset="-128"/>
                <a:ea typeface="メイリオ" panose="020B0604030504040204" pitchFamily="50" charset="-128"/>
                <a:sym typeface="メイリオ" panose="020B0604030504040204" pitchFamily="50" charset="-128"/>
              </a:rPr>
              <a:t>CEFIA</a:t>
            </a:r>
            <a:r>
              <a:rPr lang="ja-JP" altLang="en-US" sz="1500" dirty="0">
                <a:solidFill>
                  <a:srgbClr val="002060"/>
                </a:solidFill>
                <a:latin typeface="メイリオ" panose="020B0604030504040204" pitchFamily="50" charset="-128"/>
                <a:ea typeface="メイリオ" panose="020B0604030504040204" pitchFamily="50" charset="-128"/>
                <a:sym typeface="メイリオ" panose="020B0604030504040204" pitchFamily="50" charset="-128"/>
              </a:rPr>
              <a:t>フォーラムで発表を行い、脱炭素における高効率空調の</a:t>
            </a:r>
            <a:r>
              <a:rPr lang="ja-JP" altLang="en-US" sz="1500">
                <a:solidFill>
                  <a:srgbClr val="002060"/>
                </a:solidFill>
                <a:latin typeface="メイリオ" panose="020B0604030504040204" pitchFamily="50" charset="-128"/>
                <a:ea typeface="メイリオ" panose="020B0604030504040204" pitchFamily="50" charset="-128"/>
                <a:sym typeface="メイリオ" panose="020B0604030504040204" pitchFamily="50" charset="-128"/>
              </a:rPr>
              <a:t>重要性を</a:t>
            </a:r>
            <a:br>
              <a:rPr lang="en-US" altLang="ja-JP" sz="1500">
                <a:solidFill>
                  <a:srgbClr val="002060"/>
                </a:solidFill>
                <a:latin typeface="メイリオ" panose="020B0604030504040204" pitchFamily="50" charset="-128"/>
                <a:ea typeface="メイリオ" panose="020B0604030504040204" pitchFamily="50" charset="-128"/>
                <a:sym typeface="メイリオ" panose="020B0604030504040204" pitchFamily="50" charset="-128"/>
              </a:rPr>
            </a:br>
            <a:r>
              <a:rPr lang="ja-JP" altLang="en-US" sz="1500">
                <a:solidFill>
                  <a:srgbClr val="002060"/>
                </a:solidFill>
                <a:latin typeface="メイリオ" panose="020B0604030504040204" pitchFamily="50" charset="-128"/>
                <a:ea typeface="メイリオ" panose="020B0604030504040204" pitchFamily="50" charset="-128"/>
                <a:sym typeface="メイリオ" panose="020B0604030504040204" pitchFamily="50" charset="-128"/>
              </a:rPr>
              <a:t>アピール</a:t>
            </a:r>
            <a:endParaRPr lang="en-US" altLang="ja-JP" sz="1500" dirty="0">
              <a:solidFill>
                <a:srgbClr val="002060"/>
              </a:solidFill>
              <a:latin typeface="メイリオ" panose="020B0604030504040204" pitchFamily="50" charset="-128"/>
              <a:ea typeface="メイリオ" panose="020B0604030504040204" pitchFamily="50" charset="-128"/>
              <a:sym typeface="メイリオ" panose="020B0604030504040204" pitchFamily="50" charset="-128"/>
            </a:endParaRPr>
          </a:p>
          <a:p>
            <a:pPr marL="88900" indent="-88900">
              <a:spcBef>
                <a:spcPts val="600"/>
              </a:spcBef>
            </a:pPr>
            <a:r>
              <a:rPr lang="ja-JP" altLang="en-US" sz="1500" dirty="0">
                <a:solidFill>
                  <a:srgbClr val="002060"/>
                </a:solidFill>
                <a:latin typeface="メイリオ" panose="020B0604030504040204" pitchFamily="50" charset="-128"/>
                <a:ea typeface="メイリオ" panose="020B0604030504040204" pitchFamily="50" charset="-128"/>
                <a:sym typeface="メイリオ" panose="020B0604030504040204" pitchFamily="50" charset="-128"/>
              </a:rPr>
              <a:t>・バンコクにて建物に</a:t>
            </a:r>
            <a:r>
              <a:rPr lang="en-US" altLang="ja-JP" sz="1500" dirty="0">
                <a:solidFill>
                  <a:srgbClr val="002060"/>
                </a:solidFill>
                <a:latin typeface="メイリオ" panose="020B0604030504040204" pitchFamily="50" charset="-128"/>
                <a:ea typeface="メイリオ" panose="020B0604030504040204" pitchFamily="50" charset="-128"/>
                <a:sym typeface="メイリオ" panose="020B0604030504040204" pitchFamily="50" charset="-128"/>
              </a:rPr>
              <a:t>AC-</a:t>
            </a:r>
            <a:r>
              <a:rPr lang="en-US" altLang="ja-JP" sz="1500" dirty="0" err="1">
                <a:solidFill>
                  <a:srgbClr val="002060"/>
                </a:solidFill>
                <a:latin typeface="メイリオ" panose="020B0604030504040204" pitchFamily="50" charset="-128"/>
                <a:ea typeface="メイリオ" panose="020B0604030504040204" pitchFamily="50" charset="-128"/>
                <a:sym typeface="メイリオ" panose="020B0604030504040204" pitchFamily="50" charset="-128"/>
              </a:rPr>
              <a:t>ECP</a:t>
            </a:r>
            <a:r>
              <a:rPr lang="ja-JP" altLang="en-US" sz="1500" dirty="0">
                <a:solidFill>
                  <a:srgbClr val="002060"/>
                </a:solidFill>
                <a:latin typeface="メイリオ" panose="020B0604030504040204" pitchFamily="50" charset="-128"/>
                <a:ea typeface="メイリオ" panose="020B0604030504040204" pitchFamily="50" charset="-128"/>
                <a:sym typeface="メイリオ" panose="020B0604030504040204" pitchFamily="50" charset="-128"/>
              </a:rPr>
              <a:t>を試験導入し、その検証結果をもと</a:t>
            </a:r>
            <a:r>
              <a:rPr lang="ja-JP" altLang="en-US" sz="1500">
                <a:solidFill>
                  <a:srgbClr val="002060"/>
                </a:solidFill>
                <a:latin typeface="メイリオ" panose="020B0604030504040204" pitchFamily="50" charset="-128"/>
                <a:ea typeface="メイリオ" panose="020B0604030504040204" pitchFamily="50" charset="-128"/>
                <a:sym typeface="メイリオ" panose="020B0604030504040204" pitchFamily="50" charset="-128"/>
              </a:rPr>
              <a:t>に、</a:t>
            </a:r>
            <a:br>
              <a:rPr lang="en-US" altLang="ja-JP" sz="1500">
                <a:solidFill>
                  <a:srgbClr val="002060"/>
                </a:solidFill>
                <a:latin typeface="メイリオ" panose="020B0604030504040204" pitchFamily="50" charset="-128"/>
                <a:ea typeface="メイリオ" panose="020B0604030504040204" pitchFamily="50" charset="-128"/>
                <a:sym typeface="メイリオ" panose="020B0604030504040204" pitchFamily="50" charset="-128"/>
              </a:rPr>
            </a:br>
            <a:r>
              <a:rPr lang="ja-JP" altLang="en-US" sz="1500">
                <a:solidFill>
                  <a:srgbClr val="002060"/>
                </a:solidFill>
                <a:latin typeface="メイリオ" panose="020B0604030504040204" pitchFamily="50" charset="-128"/>
                <a:ea typeface="メイリオ" panose="020B0604030504040204" pitchFamily="50" charset="-128"/>
                <a:sym typeface="メイリオ" panose="020B0604030504040204" pitchFamily="50" charset="-128"/>
              </a:rPr>
              <a:t>ベトナム</a:t>
            </a:r>
            <a:r>
              <a:rPr lang="ja-JP" altLang="en-US" sz="1500" dirty="0">
                <a:solidFill>
                  <a:srgbClr val="002060"/>
                </a:solidFill>
                <a:latin typeface="メイリオ" panose="020B0604030504040204" pitchFamily="50" charset="-128"/>
                <a:ea typeface="メイリオ" panose="020B0604030504040204" pitchFamily="50" charset="-128"/>
                <a:sym typeface="メイリオ" panose="020B0604030504040204" pitchFamily="50" charset="-128"/>
              </a:rPr>
              <a:t>へ拡大</a:t>
            </a:r>
            <a:endParaRPr lang="en-US" altLang="ja-JP" sz="1500" dirty="0">
              <a:solidFill>
                <a:srgbClr val="002060"/>
              </a:solidFill>
              <a:latin typeface="メイリオ" panose="020B0604030504040204" pitchFamily="50" charset="-128"/>
              <a:ea typeface="メイリオ" panose="020B0604030504040204" pitchFamily="50" charset="-128"/>
              <a:sym typeface="メイリオ" panose="020B0604030504040204" pitchFamily="50" charset="-128"/>
            </a:endParaRPr>
          </a:p>
          <a:p>
            <a:pPr marL="88900" indent="-88900">
              <a:spcBef>
                <a:spcPts val="600"/>
              </a:spcBef>
            </a:pPr>
            <a:r>
              <a:rPr lang="ja-JP" altLang="en-US" sz="1500" dirty="0">
                <a:solidFill>
                  <a:srgbClr val="002060"/>
                </a:solidFill>
                <a:latin typeface="メイリオ" panose="020B0604030504040204" pitchFamily="50" charset="-128"/>
                <a:ea typeface="メイリオ" panose="020B0604030504040204" pitchFamily="50" charset="-128"/>
                <a:sym typeface="メイリオ" panose="020B0604030504040204" pitchFamily="50" charset="-128"/>
              </a:rPr>
              <a:t>・実証状況の結果はウェビナー等で順次発信</a:t>
            </a:r>
            <a:endParaRPr lang="en-US" altLang="ja-JP" sz="1500" dirty="0">
              <a:solidFill>
                <a:srgbClr val="002060"/>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25" name="テキスト プレースホルダー 7">
            <a:extLst>
              <a:ext uri="{FF2B5EF4-FFF2-40B4-BE49-F238E27FC236}">
                <a16:creationId xmlns:a16="http://schemas.microsoft.com/office/drawing/2014/main" id="{FCE7C021-D8F2-149F-83BF-70CE63FAB27C}"/>
              </a:ext>
            </a:extLst>
          </p:cNvPr>
          <p:cNvSpPr txBox="1">
            <a:spLocks/>
          </p:cNvSpPr>
          <p:nvPr/>
        </p:nvSpPr>
        <p:spPr>
          <a:xfrm>
            <a:off x="443074" y="1401874"/>
            <a:ext cx="11305842" cy="492443"/>
          </a:xfrm>
          <a:prstGeom prst="rect">
            <a:avLst/>
          </a:prstGeom>
          <a:noFill/>
          <a:ln>
            <a:noFill/>
          </a:ln>
          <a:extLst>
            <a:ext uri="{909E8E84-426E-40DD-AFC4-6F175D3DCCD1}">
              <a14:hiddenFill xmlns:a14="http://schemas.microsoft.com/office/drawing/2010/main">
                <a:solidFill>
                  <a:srgbClr val="99D6EC"/>
                </a:solidFill>
              </a14:hiddenFill>
            </a:ext>
          </a:extLst>
        </p:spPr>
        <p:txBody>
          <a:bodyPr vert="horz" wrap="square" lIns="0" tIns="0" rIns="0" bIns="0" rtlCol="0" anchor="t" anchorCtr="0">
            <a:spAutoFit/>
          </a:bodyPr>
          <a:lstStyle>
            <a:defPPr>
              <a:defRPr lang="ja-JP"/>
            </a:defPPr>
            <a:lvl1pPr marL="263776" indent="-263776" defTabSz="914423">
              <a:spcBef>
                <a:spcPts val="0"/>
              </a:spcBef>
              <a:spcAft>
                <a:spcPts val="0"/>
              </a:spcAft>
              <a:buClr>
                <a:srgbClr val="002060"/>
              </a:buClr>
              <a:buFont typeface="Arial" panose="020B0604020202020204" pitchFamily="34" charset="0"/>
              <a:buChar char="•"/>
              <a:defRPr sz="1600" b="1" i="0">
                <a:latin typeface="メイリオ" panose="020B0604030504040204" pitchFamily="50" charset="-128"/>
                <a:ea typeface="メイリオ" panose="020B0604030504040204" pitchFamily="50" charset="-128"/>
              </a:defRPr>
            </a:lvl1pPr>
            <a:lvl2pPr marL="324000" lvl="1" indent="-216000">
              <a:spcBef>
                <a:spcPts val="0"/>
              </a:spcBef>
              <a:spcAft>
                <a:spcPts val="0"/>
              </a:spcAft>
              <a:buClr>
                <a:schemeClr val="tx2"/>
              </a:buClr>
              <a:buFont typeface="Trebuchet MS" panose="020B0603020202020204" pitchFamily="34" charset="0"/>
              <a:buChar char="•"/>
              <a:defRPr sz="1600" b="0" i="0">
                <a:latin typeface="Trebuchet MS" panose="020B0603020202020204" pitchFamily="34" charset="0"/>
                <a:ea typeface="メイリオ" panose="020B0604030504040204" pitchFamily="50" charset="-128"/>
              </a:defRPr>
            </a:lvl2pPr>
            <a:lvl3pPr marL="896960" indent="-228606" defTabSz="914423">
              <a:spcBef>
                <a:spcPts val="600"/>
              </a:spcBef>
              <a:spcAft>
                <a:spcPts val="600"/>
              </a:spcAft>
              <a:buFont typeface="メイリオ" panose="020B0604030504040204" pitchFamily="50" charset="-128"/>
              <a:buChar char="‒"/>
              <a:defRPr sz="1600" b="0" i="0">
                <a:latin typeface="+mj-ea"/>
                <a:ea typeface="+mj-ea"/>
                <a:cs typeface="メイリオ" panose="020B0604030504040204" pitchFamily="50" charset="-128"/>
              </a:defRPr>
            </a:lvl3pPr>
            <a:lvl4pPr marL="1165254" indent="-228606" defTabSz="914423">
              <a:spcBef>
                <a:spcPct val="20000"/>
              </a:spcBef>
              <a:buFont typeface="Meiryo UI" panose="020B0604030504040204" pitchFamily="50" charset="-128"/>
              <a:buChar char="∗"/>
              <a:defRPr sz="1600">
                <a:latin typeface="+mj-ea"/>
                <a:ea typeface="+mj-ea"/>
                <a:cs typeface="Meiryo UI" panose="020B0604030504040204" pitchFamily="50" charset="-128"/>
              </a:defRPr>
            </a:lvl4pPr>
            <a:lvl5pPr marL="1527213" indent="-228606" defTabSz="914423">
              <a:spcBef>
                <a:spcPct val="20000"/>
              </a:spcBef>
              <a:buFont typeface="Arial" pitchFamily="34" charset="0"/>
              <a:buChar char="»"/>
              <a:defRPr sz="1600">
                <a:latin typeface="+mj-ea"/>
                <a:ea typeface="+mj-ea"/>
                <a:cs typeface="Meiryo UI" panose="020B0604030504040204" pitchFamily="50" charset="-128"/>
              </a:defRPr>
            </a:lvl5pPr>
            <a:lvl6pPr marL="2514663" indent="-228606" defTabSz="914423">
              <a:spcBef>
                <a:spcPct val="20000"/>
              </a:spcBef>
              <a:buFont typeface="Arial" pitchFamily="34" charset="0"/>
              <a:buChar char="•"/>
              <a:defRPr sz="2000"/>
            </a:lvl6pPr>
            <a:lvl7pPr marL="2971874" indent="-228606" defTabSz="914423">
              <a:spcBef>
                <a:spcPct val="20000"/>
              </a:spcBef>
              <a:buFont typeface="Arial" pitchFamily="34" charset="0"/>
              <a:buChar char="•"/>
              <a:defRPr sz="2000"/>
            </a:lvl7pPr>
            <a:lvl8pPr marL="3429086" indent="-228606" defTabSz="914423">
              <a:spcBef>
                <a:spcPct val="20000"/>
              </a:spcBef>
              <a:buFont typeface="Arial" pitchFamily="34" charset="0"/>
              <a:buChar char="•"/>
              <a:defRPr sz="2000"/>
            </a:lvl8pPr>
            <a:lvl9pPr marL="3886297" indent="-228606" defTabSz="914423">
              <a:spcBef>
                <a:spcPct val="20000"/>
              </a:spcBef>
              <a:buFont typeface="Arial" pitchFamily="34" charset="0"/>
              <a:buChar char="•"/>
              <a:defRPr sz="2000"/>
            </a:lvl9pPr>
          </a:lstStyle>
          <a:p>
            <a:pPr>
              <a:tabLst>
                <a:tab pos="92075" algn="l"/>
              </a:tabLst>
            </a:pPr>
            <a:r>
              <a:rPr lang="ja-JP" altLang="en-US" b="0">
                <a:sym typeface="メイリオ" panose="020B0604030504040204" pitchFamily="50" charset="-128"/>
              </a:rPr>
              <a:t>高い設定温度で従来と同程度の快適性を提供する空調技術について、当技術の</a:t>
            </a:r>
            <a:r>
              <a:rPr lang="en-US" altLang="ja-JP" b="0">
                <a:sym typeface="メイリオ" panose="020B0604030504040204" pitchFamily="50" charset="-128"/>
              </a:rPr>
              <a:t>ASEAN</a:t>
            </a:r>
            <a:r>
              <a:rPr lang="ja-JP" altLang="en-US" b="0">
                <a:sym typeface="メイリオ" panose="020B0604030504040204" pitchFamily="50" charset="-128"/>
              </a:rPr>
              <a:t>における認知度を向上するためにウェビナー等を実施予定。</a:t>
            </a:r>
            <a:endParaRPr lang="ja-JP" altLang="ja-JP" b="0">
              <a:sym typeface="メイリオ" panose="020B0604030504040204" pitchFamily="50" charset="-128"/>
            </a:endParaRPr>
          </a:p>
        </p:txBody>
      </p:sp>
      <p:pic>
        <p:nvPicPr>
          <p:cNvPr id="27" name="図 1">
            <a:extLst>
              <a:ext uri="{FF2B5EF4-FFF2-40B4-BE49-F238E27FC236}">
                <a16:creationId xmlns:a16="http://schemas.microsoft.com/office/drawing/2014/main" id="{7A42DBC9-BE48-D094-7FFE-090EE6E47CA1}"/>
              </a:ext>
            </a:extLst>
          </p:cNvPr>
          <p:cNvPicPr>
            <a:picLocks noChangeAspect="1"/>
          </p:cNvPicPr>
          <p:nvPr/>
        </p:nvPicPr>
        <p:blipFill>
          <a:blip r:embed="rId5"/>
          <a:stretch>
            <a:fillRect/>
          </a:stretch>
        </p:blipFill>
        <p:spPr>
          <a:xfrm>
            <a:off x="7608167" y="3551562"/>
            <a:ext cx="4107939" cy="2656386"/>
          </a:xfrm>
          <a:prstGeom prst="rect">
            <a:avLst/>
          </a:prstGeom>
        </p:spPr>
      </p:pic>
    </p:spTree>
    <p:extLst>
      <p:ext uri="{BB962C8B-B14F-4D97-AF65-F5344CB8AC3E}">
        <p14:creationId xmlns:p14="http://schemas.microsoft.com/office/powerpoint/2010/main" val="16144285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hink-cell data - do not delete" hidden="1">
            <a:extLst>
              <a:ext uri="{FF2B5EF4-FFF2-40B4-BE49-F238E27FC236}">
                <a16:creationId xmlns:a16="http://schemas.microsoft.com/office/drawing/2014/main" id="{FD79D099-0C75-C875-414C-EC6E3736758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4" imgH="486" progId="TCLayout.ActiveDocument.1">
                  <p:embed/>
                </p:oleObj>
              </mc:Choice>
              <mc:Fallback>
                <p:oleObj name="think-cell Slide" r:id="rId4" imgW="484" imgH="486" progId="TCLayout.ActiveDocument.1">
                  <p:embed/>
                  <p:pic>
                    <p:nvPicPr>
                      <p:cNvPr id="15" name="think-cell data - do not delete" hidden="1">
                        <a:extLst>
                          <a:ext uri="{FF2B5EF4-FFF2-40B4-BE49-F238E27FC236}">
                            <a16:creationId xmlns:a16="http://schemas.microsoft.com/office/drawing/2014/main" id="{FD79D099-0C75-C875-414C-EC6E3736758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スライド番号プレースホルダー 1">
            <a:extLst>
              <a:ext uri="{FF2B5EF4-FFF2-40B4-BE49-F238E27FC236}">
                <a16:creationId xmlns:a16="http://schemas.microsoft.com/office/drawing/2014/main" id="{8909A432-E1B1-458F-91F1-B34B5D6FB9F2}"/>
              </a:ext>
            </a:extLst>
          </p:cNvPr>
          <p:cNvSpPr>
            <a:spLocks noGrp="1"/>
          </p:cNvSpPr>
          <p:nvPr>
            <p:ph type="sldNum" sz="quarter" idx="12"/>
          </p:nvPr>
        </p:nvSpPr>
        <p:spPr/>
        <p:txBody>
          <a:bodyPr/>
          <a:lstStyle/>
          <a:p>
            <a:pPr>
              <a:defRPr/>
            </a:pPr>
            <a:fld id="{7F8C0C5E-AAE4-42C2-9A4F-7A6A5CECAA1C}" type="slidenum">
              <a:rPr lang="ja-JP" altLang="en-US" smtClean="0">
                <a:sym typeface="メイリオ" panose="020B0604030504040204" pitchFamily="50" charset="-128"/>
              </a:rPr>
              <a:pPr>
                <a:defRPr/>
              </a:pPr>
              <a:t>13</a:t>
            </a:fld>
            <a:endParaRPr lang="ja-JP" altLang="en-US">
              <a:sym typeface="メイリオ" panose="020B0604030504040204" pitchFamily="50" charset="-128"/>
            </a:endParaRPr>
          </a:p>
        </p:txBody>
      </p:sp>
      <p:sp>
        <p:nvSpPr>
          <p:cNvPr id="4" name="タイトル 3">
            <a:extLst>
              <a:ext uri="{FF2B5EF4-FFF2-40B4-BE49-F238E27FC236}">
                <a16:creationId xmlns:a16="http://schemas.microsoft.com/office/drawing/2014/main" id="{B2C8DE16-78A4-CB6D-ECA7-FE7A4546B006}"/>
              </a:ext>
            </a:extLst>
          </p:cNvPr>
          <p:cNvSpPr>
            <a:spLocks noGrp="1"/>
          </p:cNvSpPr>
          <p:nvPr>
            <p:ph type="title"/>
          </p:nvPr>
        </p:nvSpPr>
        <p:spPr>
          <a:xfrm>
            <a:off x="443074" y="366716"/>
            <a:ext cx="11305842" cy="1077218"/>
          </a:xfrm>
        </p:spPr>
        <p:txBody>
          <a:bodyPr vert="horz" wrap="square" lIns="91440" tIns="45720" rIns="91440" bIns="45720" rtlCol="0" anchor="ctr">
            <a:spAutoFit/>
          </a:bodyPr>
          <a:lstStyle/>
          <a:p>
            <a:r>
              <a:rPr lang="en-US" altLang="ja-JP">
                <a:sym typeface="メイリオ" panose="020B0604030504040204" pitchFamily="50" charset="-128"/>
              </a:rPr>
              <a:t>CEFIA</a:t>
            </a:r>
            <a:r>
              <a:rPr lang="ja-JP" altLang="en-US" dirty="0">
                <a:sym typeface="メイリオ" panose="020B0604030504040204" pitchFamily="50" charset="-128"/>
              </a:rPr>
              <a:t>フラッグシップ・</a:t>
            </a:r>
            <a:r>
              <a:rPr lang="ja-JP" altLang="en-US">
                <a:sym typeface="メイリオ" panose="020B0604030504040204" pitchFamily="50" charset="-128"/>
              </a:rPr>
              <a:t>プロジェクト </a:t>
            </a:r>
            <a:r>
              <a:rPr lang="ja-JP" altLang="en-US">
                <a:solidFill>
                  <a:schemeClr val="accent3"/>
                </a:solidFill>
                <a:sym typeface="メイリオ" panose="020B0604030504040204" pitchFamily="50" charset="-128"/>
              </a:rPr>
              <a:t>ファイナンス</a:t>
            </a:r>
            <a:r>
              <a:rPr lang="ja-JP" altLang="en-US">
                <a:sym typeface="メイリオ" panose="020B0604030504040204" pitchFamily="50" charset="-128"/>
              </a:rPr>
              <a:t>　</a:t>
            </a:r>
            <a:br>
              <a:rPr lang="en-US" altLang="ja-JP" dirty="0">
                <a:sym typeface="メイリオ" panose="020B0604030504040204" pitchFamily="50" charset="-128"/>
              </a:rPr>
            </a:br>
            <a:r>
              <a:rPr lang="ja-JP" altLang="en-US" dirty="0">
                <a:sym typeface="メイリオ" panose="020B0604030504040204" pitchFamily="50" charset="-128"/>
              </a:rPr>
              <a:t>取り組み概要</a:t>
            </a:r>
            <a:endParaRPr lang="en-US" dirty="0">
              <a:sym typeface="メイリオ" panose="020B0604030504040204" pitchFamily="50" charset="-128"/>
            </a:endParaRPr>
          </a:p>
        </p:txBody>
      </p:sp>
      <p:sp>
        <p:nvSpPr>
          <p:cNvPr id="7" name="正方形/長方形 6">
            <a:extLst>
              <a:ext uri="{FF2B5EF4-FFF2-40B4-BE49-F238E27FC236}">
                <a16:creationId xmlns:a16="http://schemas.microsoft.com/office/drawing/2014/main" id="{0A6C3743-C76D-4E12-AB5C-7A4C52C15330}"/>
              </a:ext>
            </a:extLst>
          </p:cNvPr>
          <p:cNvSpPr/>
          <p:nvPr/>
        </p:nvSpPr>
        <p:spPr>
          <a:xfrm>
            <a:off x="444630" y="1938796"/>
            <a:ext cx="11304286" cy="1569660"/>
          </a:xfrm>
          <a:prstGeom prst="rect">
            <a:avLst/>
          </a:prstGeom>
          <a:ln w="19050">
            <a:solidFill>
              <a:schemeClr val="accent1"/>
            </a:solidFill>
          </a:ln>
        </p:spPr>
        <p:style>
          <a:lnRef idx="2">
            <a:schemeClr val="accent2"/>
          </a:lnRef>
          <a:fillRef idx="1">
            <a:schemeClr val="lt1"/>
          </a:fillRef>
          <a:effectRef idx="0">
            <a:schemeClr val="accent2"/>
          </a:effectRef>
          <a:fontRef idx="minor">
            <a:schemeClr val="dk1"/>
          </a:fontRef>
        </p:style>
        <p:txBody>
          <a:bodyPr wrap="square">
            <a:spAutoFit/>
          </a:bodyPr>
          <a:lstStyle/>
          <a:p>
            <a:pPr>
              <a:buFont typeface="Wingdings" panose="05000000000000000000" pitchFamily="2" charset="2"/>
              <a:buChar char="u"/>
            </a:pPr>
            <a:r>
              <a:rPr lang="ja-JP" altLang="en-US" sz="1600" dirty="0">
                <a:solidFill>
                  <a:srgbClr val="FF0000"/>
                </a:solidFill>
                <a:latin typeface="メイリオ" panose="020B0604030504040204" pitchFamily="50" charset="-128"/>
                <a:ea typeface="メイリオ" panose="020B0604030504040204" pitchFamily="50" charset="-128"/>
                <a:sym typeface="メイリオ" panose="020B0604030504040204" pitchFamily="50" charset="-128"/>
              </a:rPr>
              <a:t> 活動体制</a:t>
            </a:r>
            <a:endParaRPr lang="en-US" altLang="ja-JP" sz="1600" dirty="0">
              <a:solidFill>
                <a:srgbClr val="FF0000"/>
              </a:solidFill>
              <a:latin typeface="メイリオ" panose="020B0604030504040204" pitchFamily="50" charset="-128"/>
              <a:ea typeface="メイリオ" panose="020B0604030504040204" pitchFamily="50" charset="-128"/>
              <a:sym typeface="メイリオ" panose="020B0604030504040204" pitchFamily="50" charset="-128"/>
            </a:endParaRPr>
          </a:p>
          <a:p>
            <a:pPr marL="266700"/>
            <a:r>
              <a:rPr lang="en-US" altLang="ja-JP" sz="1600" dirty="0">
                <a:latin typeface="メイリオ" panose="020B0604030504040204" pitchFamily="50" charset="-128"/>
                <a:ea typeface="メイリオ" panose="020B0604030504040204" pitchFamily="50" charset="-128"/>
                <a:sym typeface="メイリオ" panose="020B0604030504040204" pitchFamily="50" charset="-128"/>
              </a:rPr>
              <a:t>ASEAN</a:t>
            </a:r>
            <a:r>
              <a:rPr lang="ja-JP" altLang="en-US" sz="1600" dirty="0">
                <a:latin typeface="メイリオ" panose="020B0604030504040204" pitchFamily="50" charset="-128"/>
                <a:ea typeface="メイリオ" panose="020B0604030504040204" pitchFamily="50" charset="-128"/>
                <a:sym typeface="メイリオ" panose="020B0604030504040204" pitchFamily="50" charset="-128"/>
              </a:rPr>
              <a:t>内の開発銀行とのネットワークを有するアジア太平洋開発金融機関協会（</a:t>
            </a:r>
            <a:r>
              <a:rPr lang="en-US" altLang="ja-JP" sz="1600" dirty="0" err="1">
                <a:latin typeface="メイリオ" panose="020B0604030504040204" pitchFamily="50" charset="-128"/>
                <a:ea typeface="メイリオ" panose="020B0604030504040204" pitchFamily="50" charset="-128"/>
                <a:sym typeface="メイリオ" panose="020B0604030504040204" pitchFamily="50" charset="-128"/>
              </a:rPr>
              <a:t>ADFIAP</a:t>
            </a:r>
            <a:r>
              <a:rPr lang="ja-JP" altLang="en-US" sz="1600" dirty="0">
                <a:latin typeface="メイリオ" panose="020B0604030504040204" pitchFamily="50" charset="-128"/>
                <a:ea typeface="メイリオ" panose="020B0604030504040204" pitchFamily="50" charset="-128"/>
                <a:sym typeface="メイリオ" panose="020B0604030504040204" pitchFamily="50" charset="-128"/>
              </a:rPr>
              <a:t>）が中心となり実施。</a:t>
            </a:r>
            <a:endParaRPr lang="en-US" altLang="ja-JP" sz="1600" dirty="0">
              <a:latin typeface="メイリオ" panose="020B0604030504040204" pitchFamily="50" charset="-128"/>
              <a:ea typeface="メイリオ" panose="020B0604030504040204" pitchFamily="50" charset="-128"/>
              <a:sym typeface="メイリオ" panose="020B0604030504040204" pitchFamily="50" charset="-128"/>
            </a:endParaRPr>
          </a:p>
          <a:p>
            <a:pPr marL="266700"/>
            <a:r>
              <a:rPr lang="en-US" altLang="ja-JP" sz="1600" dirty="0">
                <a:latin typeface="メイリオ" panose="020B0604030504040204" pitchFamily="50" charset="-128"/>
                <a:ea typeface="メイリオ" panose="020B0604030504040204" pitchFamily="50" charset="-128"/>
                <a:sym typeface="メイリオ" panose="020B0604030504040204" pitchFamily="50" charset="-128"/>
              </a:rPr>
              <a:t>ASEAN</a:t>
            </a:r>
            <a:r>
              <a:rPr lang="ja-JP" altLang="en-US" sz="1600" dirty="0">
                <a:latin typeface="メイリオ" panose="020B0604030504040204" pitchFamily="50" charset="-128"/>
                <a:ea typeface="メイリオ" panose="020B0604030504040204" pitchFamily="50" charset="-128"/>
                <a:sym typeface="メイリオ" panose="020B0604030504040204" pitchFamily="50" charset="-128"/>
              </a:rPr>
              <a:t>における金融分野の専門家とも連携。</a:t>
            </a:r>
            <a:endParaRPr lang="en-US" altLang="ja-JP" sz="1600" dirty="0">
              <a:latin typeface="メイリオ" panose="020B0604030504040204" pitchFamily="50" charset="-128"/>
              <a:ea typeface="メイリオ" panose="020B0604030504040204" pitchFamily="50" charset="-128"/>
              <a:sym typeface="メイリオ" panose="020B0604030504040204" pitchFamily="50" charset="-128"/>
            </a:endParaRPr>
          </a:p>
          <a:p>
            <a:pPr indent="-285750">
              <a:buFont typeface="Wingdings" panose="05000000000000000000" pitchFamily="2" charset="2"/>
              <a:buChar char="u"/>
            </a:pPr>
            <a:r>
              <a:rPr lang="ja-JP" altLang="en-US" sz="1600" dirty="0">
                <a:solidFill>
                  <a:srgbClr val="FF0000"/>
                </a:solidFill>
                <a:latin typeface="メイリオ" panose="020B0604030504040204" pitchFamily="50" charset="-128"/>
                <a:ea typeface="メイリオ" panose="020B0604030504040204" pitchFamily="50" charset="-128"/>
                <a:sym typeface="メイリオ" panose="020B0604030504040204" pitchFamily="50" charset="-128"/>
              </a:rPr>
              <a:t>期待される効果</a:t>
            </a:r>
            <a:endParaRPr lang="en-US" altLang="ja-JP" sz="1600" dirty="0">
              <a:solidFill>
                <a:srgbClr val="FF0000"/>
              </a:solidFill>
              <a:latin typeface="メイリオ" panose="020B0604030504040204" pitchFamily="50" charset="-128"/>
              <a:ea typeface="メイリオ" panose="020B0604030504040204" pitchFamily="50" charset="-128"/>
              <a:sym typeface="メイリオ" panose="020B0604030504040204" pitchFamily="50" charset="-128"/>
            </a:endParaRPr>
          </a:p>
          <a:p>
            <a:pPr marL="468000" lvl="1" indent="-216000">
              <a:buClr>
                <a:schemeClr val="tx2"/>
              </a:buClr>
              <a:buFont typeface="Trebuchet MS" panose="020B0603020202020204" pitchFamily="34" charset="0"/>
              <a:buChar char="•"/>
            </a:pPr>
            <a:r>
              <a:rPr lang="ja-JP" altLang="en-US" sz="1600" dirty="0">
                <a:solidFill>
                  <a:schemeClr val="tx1"/>
                </a:solidFill>
                <a:latin typeface="メイリオ" panose="020B0604030504040204" pitchFamily="50" charset="-128"/>
                <a:ea typeface="メイリオ" panose="020B0604030504040204" pitchFamily="50" charset="-128"/>
                <a:cs typeface="Arial" panose="020B0604020202020204" pitchFamily="34" charset="0"/>
                <a:sym typeface="メイリオ" panose="020B0604030504040204" pitchFamily="50" charset="-128"/>
              </a:rPr>
              <a:t>フラッグシップ分野への資金動員の加速化</a:t>
            </a:r>
            <a:endParaRPr lang="en-US" altLang="ja-JP" sz="1600" dirty="0">
              <a:solidFill>
                <a:schemeClr val="tx1"/>
              </a:solidFill>
              <a:latin typeface="メイリオ" panose="020B0604030504040204" pitchFamily="50" charset="-128"/>
              <a:ea typeface="メイリオ" panose="020B0604030504040204" pitchFamily="50" charset="-128"/>
              <a:cs typeface="Arial" panose="020B0604020202020204" pitchFamily="34" charset="0"/>
              <a:sym typeface="メイリオ" panose="020B0604030504040204" pitchFamily="50" charset="-128"/>
            </a:endParaRPr>
          </a:p>
          <a:p>
            <a:pPr marL="468000" lvl="1" indent="-216000">
              <a:buClr>
                <a:schemeClr val="tx2"/>
              </a:buClr>
              <a:buFont typeface="Trebuchet MS" panose="020B0603020202020204" pitchFamily="34" charset="0"/>
              <a:buChar char="•"/>
            </a:pPr>
            <a:r>
              <a:rPr lang="ja-JP" altLang="en-US" sz="1600" dirty="0">
                <a:solidFill>
                  <a:schemeClr val="tx1"/>
                </a:solidFill>
                <a:latin typeface="メイリオ" panose="020B0604030504040204" pitchFamily="50" charset="-128"/>
                <a:ea typeface="メイリオ" panose="020B0604030504040204" pitchFamily="50" charset="-128"/>
                <a:cs typeface="Arial" panose="020B0604020202020204" pitchFamily="34" charset="0"/>
                <a:sym typeface="メイリオ" panose="020B0604030504040204" pitchFamily="50" charset="-128"/>
              </a:rPr>
              <a:t>エネルギー・トランジション分野での金融機関の取り組みの拡大</a:t>
            </a:r>
            <a:endParaRPr lang="en-US" altLang="ja-JP" sz="1600" dirty="0">
              <a:solidFill>
                <a:schemeClr val="tx1"/>
              </a:solidFill>
              <a:latin typeface="メイリオ" panose="020B0604030504040204" pitchFamily="50" charset="-128"/>
              <a:ea typeface="メイリオ" panose="020B0604030504040204" pitchFamily="50" charset="-128"/>
              <a:cs typeface="Arial" panose="020B0604020202020204" pitchFamily="34" charset="0"/>
              <a:sym typeface="メイリオ" panose="020B0604030504040204" pitchFamily="50" charset="-128"/>
            </a:endParaRPr>
          </a:p>
        </p:txBody>
      </p:sp>
      <p:sp>
        <p:nvSpPr>
          <p:cNvPr id="9" name="正方形/長方形 8">
            <a:extLst>
              <a:ext uri="{FF2B5EF4-FFF2-40B4-BE49-F238E27FC236}">
                <a16:creationId xmlns:a16="http://schemas.microsoft.com/office/drawing/2014/main" id="{1914142E-4A9A-4E3B-8599-BF58FB0F19C0}"/>
              </a:ext>
            </a:extLst>
          </p:cNvPr>
          <p:cNvSpPr/>
          <p:nvPr/>
        </p:nvSpPr>
        <p:spPr>
          <a:xfrm>
            <a:off x="443074" y="3585691"/>
            <a:ext cx="11304286" cy="3076584"/>
          </a:xfrm>
          <a:prstGeom prst="rect">
            <a:avLst/>
          </a:prstGeom>
          <a:noFill/>
          <a:ln w="19050">
            <a:solidFill>
              <a:schemeClr val="accent1"/>
            </a:solidFill>
          </a:ln>
        </p:spPr>
        <p:style>
          <a:lnRef idx="2">
            <a:schemeClr val="accent2"/>
          </a:lnRef>
          <a:fillRef idx="1">
            <a:schemeClr val="lt1"/>
          </a:fillRef>
          <a:effectRef idx="0">
            <a:schemeClr val="accent2"/>
          </a:effectRef>
          <a:fontRef idx="minor">
            <a:schemeClr val="dk1"/>
          </a:fontRef>
        </p:style>
        <p:txBody>
          <a:bodyPr wrap="square">
            <a:noAutofit/>
          </a:bodyPr>
          <a:lstStyle/>
          <a:p>
            <a:pPr>
              <a:buFont typeface="Wingdings" panose="05000000000000000000" pitchFamily="2" charset="2"/>
              <a:buChar char="u"/>
            </a:pPr>
            <a:r>
              <a:rPr lang="ja-JP" altLang="en-US" sz="1400">
                <a:solidFill>
                  <a:srgbClr val="FF0000"/>
                </a:solidFill>
                <a:latin typeface="メイリオ" panose="020B0604030504040204" pitchFamily="50" charset="-128"/>
                <a:ea typeface="メイリオ" panose="020B0604030504040204" pitchFamily="50" charset="-128"/>
                <a:sym typeface="メイリオ" panose="020B0604030504040204" pitchFamily="50" charset="-128"/>
              </a:rPr>
              <a:t> </a:t>
            </a:r>
            <a:r>
              <a:rPr lang="ja-JP" altLang="en-US" sz="1600">
                <a:solidFill>
                  <a:srgbClr val="FF0000"/>
                </a:solidFill>
                <a:latin typeface="メイリオ" panose="020B0604030504040204" pitchFamily="50" charset="-128"/>
                <a:ea typeface="メイリオ" panose="020B0604030504040204" pitchFamily="50" charset="-128"/>
                <a:sym typeface="メイリオ" panose="020B0604030504040204" pitchFamily="50" charset="-128"/>
              </a:rPr>
              <a:t>主な活動状況</a:t>
            </a:r>
            <a:endParaRPr lang="en-US" altLang="ja-JP" sz="1600">
              <a:solidFill>
                <a:srgbClr val="FF0000"/>
              </a:solidFill>
              <a:latin typeface="メイリオ" panose="020B0604030504040204" pitchFamily="50" charset="-128"/>
              <a:ea typeface="メイリオ" panose="020B0604030504040204" pitchFamily="50" charset="-128"/>
              <a:sym typeface="メイリオ" panose="020B0604030504040204" pitchFamily="50" charset="-128"/>
            </a:endParaRPr>
          </a:p>
          <a:p>
            <a:pPr marL="266700"/>
            <a:r>
              <a:rPr lang="en-US" altLang="ja-JP" sz="1600">
                <a:latin typeface="メイリオ" panose="020B0604030504040204" pitchFamily="50" charset="-128"/>
                <a:ea typeface="メイリオ" panose="020B0604030504040204" pitchFamily="50" charset="-128"/>
                <a:sym typeface="メイリオ" panose="020B0604030504040204" pitchFamily="50" charset="-128"/>
              </a:rPr>
              <a:t>ASEAN</a:t>
            </a:r>
            <a:r>
              <a:rPr lang="ja-JP" altLang="en-US" sz="1600">
                <a:latin typeface="メイリオ" panose="020B0604030504040204" pitchFamily="50" charset="-128"/>
                <a:ea typeface="メイリオ" panose="020B0604030504040204" pitchFamily="50" charset="-128"/>
                <a:sym typeface="メイリオ" panose="020B0604030504040204" pitchFamily="50" charset="-128"/>
              </a:rPr>
              <a:t>域内で脱炭素技術の導入を行う上での課題の分析、地場金融機関</a:t>
            </a:r>
            <a:br>
              <a:rPr lang="en-US" altLang="ja-JP" sz="1600">
                <a:latin typeface="メイリオ" panose="020B0604030504040204" pitchFamily="50" charset="-128"/>
                <a:ea typeface="メイリオ" panose="020B0604030504040204" pitchFamily="50" charset="-128"/>
                <a:sym typeface="メイリオ" panose="020B0604030504040204" pitchFamily="50" charset="-128"/>
              </a:rPr>
            </a:br>
            <a:r>
              <a:rPr lang="ja-JP" altLang="en-US" sz="1600">
                <a:latin typeface="メイリオ" panose="020B0604030504040204" pitchFamily="50" charset="-128"/>
                <a:ea typeface="メイリオ" panose="020B0604030504040204" pitchFamily="50" charset="-128"/>
                <a:sym typeface="メイリオ" panose="020B0604030504040204" pitchFamily="50" charset="-128"/>
              </a:rPr>
              <a:t>のニーズの把握、ファイナンス動員に向けたセミナーの開催等を実施。</a:t>
            </a:r>
            <a:endParaRPr lang="en-US" altLang="ja-JP" sz="1600">
              <a:latin typeface="メイリオ" panose="020B0604030504040204" pitchFamily="50" charset="-128"/>
              <a:ea typeface="メイリオ" panose="020B0604030504040204" pitchFamily="50" charset="-128"/>
              <a:sym typeface="メイリオ" panose="020B0604030504040204" pitchFamily="50" charset="-128"/>
            </a:endParaRPr>
          </a:p>
          <a:p>
            <a:pPr>
              <a:buFont typeface="Wingdings" panose="05000000000000000000" pitchFamily="2" charset="2"/>
              <a:buChar char="u"/>
            </a:pPr>
            <a:endParaRPr lang="en-US" altLang="ja-JP" sz="1600">
              <a:solidFill>
                <a:srgbClr val="FF0000"/>
              </a:solidFill>
              <a:latin typeface="メイリオ" panose="020B0604030504040204" pitchFamily="50" charset="-128"/>
              <a:ea typeface="メイリオ" panose="020B0604030504040204" pitchFamily="50" charset="-128"/>
              <a:sym typeface="メイリオ" panose="020B0604030504040204" pitchFamily="50" charset="-128"/>
            </a:endParaRPr>
          </a:p>
          <a:p>
            <a:r>
              <a:rPr lang="ja-JP" altLang="en-US" sz="1400">
                <a:latin typeface="メイリオ" panose="020B0604030504040204" pitchFamily="50" charset="-128"/>
                <a:ea typeface="メイリオ" panose="020B0604030504040204" pitchFamily="50" charset="-128"/>
                <a:sym typeface="メイリオ" panose="020B0604030504040204" pitchFamily="50" charset="-128"/>
              </a:rPr>
              <a:t>　　　　</a:t>
            </a:r>
            <a:endParaRPr lang="en-US" altLang="ja-JP" sz="1400">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10" name="テキスト ボックス 9">
            <a:extLst>
              <a:ext uri="{FF2B5EF4-FFF2-40B4-BE49-F238E27FC236}">
                <a16:creationId xmlns:a16="http://schemas.microsoft.com/office/drawing/2014/main" id="{496D5601-22FB-4BA5-9C56-F5909879931F}"/>
              </a:ext>
            </a:extLst>
          </p:cNvPr>
          <p:cNvSpPr txBox="1"/>
          <p:nvPr/>
        </p:nvSpPr>
        <p:spPr>
          <a:xfrm>
            <a:off x="624431" y="4387003"/>
            <a:ext cx="6638232" cy="2314480"/>
          </a:xfrm>
          <a:prstGeom prst="rect">
            <a:avLst/>
          </a:prstGeom>
          <a:noFill/>
        </p:spPr>
        <p:txBody>
          <a:bodyPr wrap="square" rtlCol="0">
            <a:spAutoFit/>
          </a:bodyPr>
          <a:lstStyle/>
          <a:p>
            <a:pPr marL="447675" indent="-447675">
              <a:lnSpc>
                <a:spcPct val="95000"/>
              </a:lnSpc>
              <a:spcBef>
                <a:spcPts val="600"/>
              </a:spcBef>
            </a:pPr>
            <a:r>
              <a:rPr lang="ja-JP" altLang="en-US" sz="1500" b="1">
                <a:solidFill>
                  <a:srgbClr val="0070C0"/>
                </a:solidFill>
                <a:latin typeface="メイリオ" panose="020B0604030504040204" pitchFamily="50" charset="-128"/>
                <a:ea typeface="メイリオ" panose="020B0604030504040204" pitchFamily="50" charset="-128"/>
                <a:sym typeface="メイリオ" panose="020B0604030504040204" pitchFamily="50" charset="-128"/>
              </a:rPr>
              <a:t>活動例</a:t>
            </a:r>
            <a:endParaRPr lang="en-US" altLang="ja-JP" sz="1500" b="1">
              <a:solidFill>
                <a:srgbClr val="0070C0"/>
              </a:solidFill>
              <a:latin typeface="メイリオ" panose="020B0604030504040204" pitchFamily="50" charset="-128"/>
              <a:ea typeface="メイリオ" panose="020B0604030504040204" pitchFamily="50" charset="-128"/>
              <a:sym typeface="メイリオ" panose="020B0604030504040204" pitchFamily="50" charset="-128"/>
            </a:endParaRPr>
          </a:p>
          <a:p>
            <a:pPr marL="90488" indent="-90488">
              <a:lnSpc>
                <a:spcPct val="95000"/>
              </a:lnSpc>
              <a:spcBef>
                <a:spcPts val="600"/>
              </a:spcBef>
            </a:pPr>
            <a:r>
              <a:rPr lang="ja-JP" altLang="en-US" sz="1500">
                <a:solidFill>
                  <a:srgbClr val="002060"/>
                </a:solidFill>
                <a:latin typeface="メイリオ" panose="020B0604030504040204" pitchFamily="50" charset="-128"/>
                <a:ea typeface="メイリオ" panose="020B0604030504040204" pitchFamily="50" charset="-128"/>
                <a:sym typeface="メイリオ" panose="020B0604030504040204" pitchFamily="50" charset="-128"/>
              </a:rPr>
              <a:t>・</a:t>
            </a:r>
            <a:r>
              <a:rPr lang="en-US" altLang="ja-JP" sz="1500">
                <a:solidFill>
                  <a:srgbClr val="002060"/>
                </a:solidFill>
                <a:latin typeface="メイリオ" panose="020B0604030504040204" pitchFamily="50" charset="-128"/>
                <a:ea typeface="メイリオ" panose="020B0604030504040204" pitchFamily="50" charset="-128"/>
                <a:sym typeface="メイリオ" panose="020B0604030504040204" pitchFamily="50" charset="-128"/>
              </a:rPr>
              <a:t>ASEAN</a:t>
            </a:r>
            <a:r>
              <a:rPr lang="ja-JP" altLang="en-US" sz="1500">
                <a:solidFill>
                  <a:srgbClr val="002060"/>
                </a:solidFill>
                <a:latin typeface="メイリオ" panose="020B0604030504040204" pitchFamily="50" charset="-128"/>
                <a:ea typeface="メイリオ" panose="020B0604030504040204" pitchFamily="50" charset="-128"/>
                <a:sym typeface="メイリオ" panose="020B0604030504040204" pitchFamily="50" charset="-128"/>
              </a:rPr>
              <a:t>地場銀行関係者へのインタビュー、アンケート調査の実施</a:t>
            </a:r>
            <a:br>
              <a:rPr lang="en-US" altLang="ja-JP" sz="1500">
                <a:solidFill>
                  <a:srgbClr val="002060"/>
                </a:solidFill>
                <a:latin typeface="メイリオ" panose="020B0604030504040204" pitchFamily="50" charset="-128"/>
                <a:ea typeface="メイリオ" panose="020B0604030504040204" pitchFamily="50" charset="-128"/>
                <a:sym typeface="メイリオ" panose="020B0604030504040204" pitchFamily="50" charset="-128"/>
              </a:rPr>
            </a:br>
            <a:r>
              <a:rPr lang="ja-JP" altLang="en-US" sz="1500">
                <a:solidFill>
                  <a:srgbClr val="002060"/>
                </a:solidFill>
                <a:latin typeface="メイリオ" panose="020B0604030504040204" pitchFamily="50" charset="-128"/>
                <a:ea typeface="メイリオ" panose="020B0604030504040204" pitchFamily="50" charset="-128"/>
                <a:sym typeface="メイリオ" panose="020B0604030504040204" pitchFamily="50" charset="-128"/>
              </a:rPr>
              <a:t>（課題・ニーズの把握）</a:t>
            </a:r>
            <a:endParaRPr lang="en-US" altLang="ja-JP" sz="1500">
              <a:solidFill>
                <a:srgbClr val="002060"/>
              </a:solidFill>
              <a:latin typeface="メイリオ" panose="020B0604030504040204" pitchFamily="50" charset="-128"/>
              <a:ea typeface="メイリオ" panose="020B0604030504040204" pitchFamily="50" charset="-128"/>
              <a:sym typeface="メイリオ" panose="020B0604030504040204" pitchFamily="50" charset="-128"/>
            </a:endParaRPr>
          </a:p>
          <a:p>
            <a:pPr marL="90488" indent="-90488">
              <a:lnSpc>
                <a:spcPct val="95000"/>
              </a:lnSpc>
              <a:spcBef>
                <a:spcPts val="600"/>
              </a:spcBef>
            </a:pPr>
            <a:r>
              <a:rPr lang="ja-JP" altLang="en-US" sz="1500">
                <a:solidFill>
                  <a:srgbClr val="002060"/>
                </a:solidFill>
                <a:latin typeface="メイリオ" panose="020B0604030504040204" pitchFamily="50" charset="-128"/>
                <a:ea typeface="メイリオ" panose="020B0604030504040204" pitchFamily="50" charset="-128"/>
                <a:sym typeface="メイリオ" panose="020B0604030504040204" pitchFamily="50" charset="-128"/>
              </a:rPr>
              <a:t>・金融機関での「見える化」の取り組み事例の分析</a:t>
            </a:r>
            <a:endParaRPr lang="en-US" altLang="ja-JP" sz="1500">
              <a:solidFill>
                <a:srgbClr val="002060"/>
              </a:solidFill>
              <a:latin typeface="メイリオ" panose="020B0604030504040204" pitchFamily="50" charset="-128"/>
              <a:ea typeface="メイリオ" panose="020B0604030504040204" pitchFamily="50" charset="-128"/>
              <a:sym typeface="メイリオ" panose="020B0604030504040204" pitchFamily="50" charset="-128"/>
            </a:endParaRPr>
          </a:p>
          <a:p>
            <a:pPr marL="90488" indent="-90488">
              <a:lnSpc>
                <a:spcPct val="95000"/>
              </a:lnSpc>
              <a:spcBef>
                <a:spcPts val="600"/>
              </a:spcBef>
            </a:pPr>
            <a:r>
              <a:rPr lang="ja-JP" altLang="en-US" sz="1500">
                <a:solidFill>
                  <a:srgbClr val="002060"/>
                </a:solidFill>
                <a:latin typeface="メイリオ" panose="020B0604030504040204" pitchFamily="50" charset="-128"/>
                <a:ea typeface="メイリオ" panose="020B0604030504040204" pitchFamily="50" charset="-128"/>
                <a:sym typeface="メイリオ" panose="020B0604030504040204" pitchFamily="50" charset="-128"/>
              </a:rPr>
              <a:t>・金融機関関係者との意見交換の実施（</a:t>
            </a:r>
            <a:r>
              <a:rPr lang="en-US" altLang="ja-JP" sz="1500">
                <a:solidFill>
                  <a:srgbClr val="002060"/>
                </a:solidFill>
                <a:latin typeface="メイリオ" panose="020B0604030504040204" pitchFamily="50" charset="-128"/>
                <a:ea typeface="メイリオ" panose="020B0604030504040204" pitchFamily="50" charset="-128"/>
                <a:sym typeface="メイリオ" panose="020B0604030504040204" pitchFamily="50" charset="-128"/>
              </a:rPr>
              <a:t>CEFIA</a:t>
            </a:r>
            <a:r>
              <a:rPr lang="ja-JP" altLang="en-US" sz="1500">
                <a:solidFill>
                  <a:srgbClr val="002060"/>
                </a:solidFill>
                <a:latin typeface="メイリオ" panose="020B0604030504040204" pitchFamily="50" charset="-128"/>
                <a:ea typeface="メイリオ" panose="020B0604030504040204" pitchFamily="50" charset="-128"/>
                <a:sym typeface="メイリオ" panose="020B0604030504040204" pitchFamily="50" charset="-128"/>
              </a:rPr>
              <a:t>の場を活用した連携強化策等を議論）</a:t>
            </a:r>
            <a:endParaRPr lang="en-US" altLang="ja-JP" sz="1500">
              <a:solidFill>
                <a:srgbClr val="002060"/>
              </a:solidFill>
              <a:latin typeface="メイリオ" panose="020B0604030504040204" pitchFamily="50" charset="-128"/>
              <a:ea typeface="メイリオ" panose="020B0604030504040204" pitchFamily="50" charset="-128"/>
              <a:sym typeface="メイリオ" panose="020B0604030504040204" pitchFamily="50" charset="-128"/>
            </a:endParaRPr>
          </a:p>
          <a:p>
            <a:pPr marL="447675" indent="-87313">
              <a:lnSpc>
                <a:spcPct val="95000"/>
              </a:lnSpc>
            </a:pPr>
            <a:endParaRPr lang="en-US" altLang="ja-JP" sz="1400">
              <a:latin typeface="メイリオ" panose="020B0604030504040204" pitchFamily="50" charset="-128"/>
              <a:ea typeface="メイリオ" panose="020B0604030504040204" pitchFamily="50" charset="-128"/>
              <a:sym typeface="メイリオ" panose="020B0604030504040204" pitchFamily="50" charset="-128"/>
            </a:endParaRPr>
          </a:p>
          <a:p>
            <a:pPr>
              <a:lnSpc>
                <a:spcPct val="95000"/>
              </a:lnSpc>
            </a:pPr>
            <a:r>
              <a:rPr lang="ja-JP" altLang="en-US" sz="1600">
                <a:latin typeface="メイリオ" panose="020B0604030504040204" pitchFamily="50" charset="-128"/>
                <a:ea typeface="メイリオ" panose="020B0604030504040204" pitchFamily="50" charset="-128"/>
                <a:sym typeface="メイリオ" panose="020B0604030504040204" pitchFamily="50" charset="-128"/>
              </a:rPr>
              <a:t>また、フラッグシップ・プロジェクト（技術テーマ）起点での</a:t>
            </a:r>
            <a:br>
              <a:rPr lang="en-US" altLang="ja-JP" sz="1600">
                <a:latin typeface="メイリオ" panose="020B0604030504040204" pitchFamily="50" charset="-128"/>
                <a:ea typeface="メイリオ" panose="020B0604030504040204" pitchFamily="50" charset="-128"/>
                <a:sym typeface="メイリオ" panose="020B0604030504040204" pitchFamily="50" charset="-128"/>
              </a:rPr>
            </a:br>
            <a:r>
              <a:rPr lang="ja-JP" altLang="en-US" sz="1600">
                <a:latin typeface="メイリオ" panose="020B0604030504040204" pitchFamily="50" charset="-128"/>
                <a:ea typeface="メイリオ" panose="020B0604030504040204" pitchFamily="50" charset="-128"/>
                <a:sym typeface="メイリオ" panose="020B0604030504040204" pitchFamily="50" charset="-128"/>
              </a:rPr>
              <a:t>プロジェクト組成の加速化のための活動を実施。</a:t>
            </a:r>
            <a:endParaRPr lang="en-US" altLang="ja-JP" sz="1600">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16" name="テキスト ボックス 15">
            <a:extLst>
              <a:ext uri="{FF2B5EF4-FFF2-40B4-BE49-F238E27FC236}">
                <a16:creationId xmlns:a16="http://schemas.microsoft.com/office/drawing/2014/main" id="{C23A10B5-3669-4661-81AA-095249C4CB8A}"/>
              </a:ext>
            </a:extLst>
          </p:cNvPr>
          <p:cNvSpPr txBox="1"/>
          <p:nvPr/>
        </p:nvSpPr>
        <p:spPr>
          <a:xfrm>
            <a:off x="7444020" y="3636491"/>
            <a:ext cx="4237194" cy="1554272"/>
          </a:xfrm>
          <a:prstGeom prst="rect">
            <a:avLst/>
          </a:prstGeom>
          <a:noFill/>
        </p:spPr>
        <p:txBody>
          <a:bodyPr wrap="square" lIns="0" tIns="0" rIns="0" bIns="0">
            <a:spAutoFit/>
          </a:bodyPr>
          <a:lstStyle/>
          <a:p>
            <a:r>
              <a:rPr lang="ja-JP" altLang="en-US" sz="1200" b="1" u="sng">
                <a:latin typeface="メイリオ" panose="020B0604030504040204" pitchFamily="50" charset="-128"/>
                <a:ea typeface="メイリオ" panose="020B0604030504040204" pitchFamily="50" charset="-128"/>
                <a:sym typeface="メイリオ" panose="020B0604030504040204" pitchFamily="50" charset="-128"/>
              </a:rPr>
              <a:t>ウェビナー等の開催状況</a:t>
            </a:r>
            <a:endParaRPr lang="en-US" altLang="ja-JP" sz="1200" b="1" u="sng">
              <a:latin typeface="メイリオ" panose="020B0604030504040204" pitchFamily="50" charset="-128"/>
              <a:ea typeface="メイリオ" panose="020B0604030504040204" pitchFamily="50" charset="-128"/>
              <a:sym typeface="メイリオ" panose="020B0604030504040204" pitchFamily="50" charset="-128"/>
            </a:endParaRPr>
          </a:p>
          <a:p>
            <a:pPr marL="88900" indent="-88900">
              <a:spcBef>
                <a:spcPts val="600"/>
              </a:spcBef>
              <a:buFont typeface="Arial" panose="020B0604020202020204" pitchFamily="34" charset="0"/>
              <a:buChar char="•"/>
            </a:pPr>
            <a:r>
              <a:rPr lang="ja-JP" altLang="en-US" sz="1200">
                <a:latin typeface="メイリオ" panose="020B0604030504040204" pitchFamily="50" charset="-128"/>
                <a:ea typeface="メイリオ" panose="020B0604030504040204" pitchFamily="50" charset="-128"/>
                <a:sym typeface="メイリオ" panose="020B0604030504040204" pitchFamily="50" charset="-128"/>
              </a:rPr>
              <a:t>ウェビナー「</a:t>
            </a:r>
            <a:r>
              <a:rPr lang="en-US" altLang="ja-JP" sz="1200">
                <a:latin typeface="メイリオ" panose="020B0604030504040204" pitchFamily="50" charset="-128"/>
                <a:ea typeface="メイリオ" panose="020B0604030504040204" pitchFamily="50" charset="-128"/>
                <a:sym typeface="メイリオ" panose="020B0604030504040204" pitchFamily="50" charset="-128"/>
              </a:rPr>
              <a:t>Fostering mutual understandings of bottleneck and opportunities for accelerating cleaner energy finance</a:t>
            </a:r>
            <a:r>
              <a:rPr lang="ja-JP" altLang="en-US" sz="1200">
                <a:latin typeface="メイリオ" panose="020B0604030504040204" pitchFamily="50" charset="-128"/>
                <a:ea typeface="メイリオ" panose="020B0604030504040204" pitchFamily="50" charset="-128"/>
                <a:sym typeface="メイリオ" panose="020B0604030504040204" pitchFamily="50" charset="-128"/>
              </a:rPr>
              <a:t>」（</a:t>
            </a:r>
            <a:r>
              <a:rPr lang="en-US" altLang="ja-JP" sz="1200">
                <a:latin typeface="メイリオ" panose="020B0604030504040204" pitchFamily="50" charset="-128"/>
                <a:ea typeface="メイリオ" panose="020B0604030504040204" pitchFamily="50" charset="-128"/>
                <a:sym typeface="メイリオ" panose="020B0604030504040204" pitchFamily="50" charset="-128"/>
              </a:rPr>
              <a:t>2021</a:t>
            </a:r>
            <a:r>
              <a:rPr lang="ja-JP" altLang="en-US" sz="1200">
                <a:latin typeface="メイリオ" panose="020B0604030504040204" pitchFamily="50" charset="-128"/>
                <a:ea typeface="メイリオ" panose="020B0604030504040204" pitchFamily="50" charset="-128"/>
                <a:sym typeface="メイリオ" panose="020B0604030504040204" pitchFamily="50" charset="-128"/>
              </a:rPr>
              <a:t>年</a:t>
            </a:r>
            <a:r>
              <a:rPr lang="en-US" altLang="ja-JP" sz="1200">
                <a:latin typeface="メイリオ" panose="020B0604030504040204" pitchFamily="50" charset="-128"/>
                <a:ea typeface="メイリオ" panose="020B0604030504040204" pitchFamily="50" charset="-128"/>
                <a:sym typeface="メイリオ" panose="020B0604030504040204" pitchFamily="50" charset="-128"/>
              </a:rPr>
              <a:t>3</a:t>
            </a:r>
            <a:r>
              <a:rPr lang="ja-JP" altLang="en-US" sz="1200">
                <a:latin typeface="メイリオ" panose="020B0604030504040204" pitchFamily="50" charset="-128"/>
                <a:ea typeface="メイリオ" panose="020B0604030504040204" pitchFamily="50" charset="-128"/>
                <a:sym typeface="メイリオ" panose="020B0604030504040204" pitchFamily="50" charset="-128"/>
              </a:rPr>
              <a:t>月開催）</a:t>
            </a:r>
            <a:endParaRPr lang="en-US" altLang="ja-JP" sz="1200">
              <a:latin typeface="メイリオ" panose="020B0604030504040204" pitchFamily="50" charset="-128"/>
              <a:ea typeface="メイリオ" panose="020B0604030504040204" pitchFamily="50" charset="-128"/>
              <a:sym typeface="メイリオ" panose="020B0604030504040204" pitchFamily="50" charset="-128"/>
            </a:endParaRPr>
          </a:p>
          <a:p>
            <a:pPr marL="88900" indent="-88900">
              <a:buFont typeface="Arial" panose="020B0604020202020204" pitchFamily="34" charset="0"/>
              <a:buChar char="•"/>
            </a:pPr>
            <a:r>
              <a:rPr lang="ja-JP" altLang="en-US" sz="1200">
                <a:latin typeface="メイリオ" panose="020B0604030504040204" pitchFamily="50" charset="-128"/>
                <a:ea typeface="メイリオ" panose="020B0604030504040204" pitchFamily="50" charset="-128"/>
                <a:sym typeface="メイリオ" panose="020B0604030504040204" pitchFamily="50" charset="-128"/>
              </a:rPr>
              <a:t>ワークショップ「</a:t>
            </a:r>
            <a:r>
              <a:rPr lang="en-US" altLang="ja-JP" sz="1200">
                <a:latin typeface="メイリオ" panose="020B0604030504040204" pitchFamily="50" charset="-128"/>
                <a:ea typeface="メイリオ" panose="020B0604030504040204" pitchFamily="50" charset="-128"/>
                <a:sym typeface="メイリオ" panose="020B0604030504040204" pitchFamily="50" charset="-128"/>
              </a:rPr>
              <a:t>Visualization of carbon footprint reductions by financial institutions</a:t>
            </a:r>
            <a:r>
              <a:rPr lang="ja-JP" altLang="en-US" sz="1200">
                <a:latin typeface="メイリオ" panose="020B0604030504040204" pitchFamily="50" charset="-128"/>
                <a:ea typeface="メイリオ" panose="020B0604030504040204" pitchFamily="50" charset="-128"/>
                <a:sym typeface="メイリオ" panose="020B0604030504040204" pitchFamily="50" charset="-128"/>
              </a:rPr>
              <a:t>」（</a:t>
            </a:r>
            <a:r>
              <a:rPr lang="en-US" altLang="ja-JP" sz="1200">
                <a:latin typeface="メイリオ" panose="020B0604030504040204" pitchFamily="50" charset="-128"/>
                <a:ea typeface="メイリオ" panose="020B0604030504040204" pitchFamily="50" charset="-128"/>
                <a:sym typeface="メイリオ" panose="020B0604030504040204" pitchFamily="50" charset="-128"/>
              </a:rPr>
              <a:t>2021</a:t>
            </a:r>
            <a:r>
              <a:rPr lang="ja-JP" altLang="en-US" sz="1200">
                <a:latin typeface="メイリオ" panose="020B0604030504040204" pitchFamily="50" charset="-128"/>
                <a:ea typeface="メイリオ" panose="020B0604030504040204" pitchFamily="50" charset="-128"/>
                <a:sym typeface="メイリオ" panose="020B0604030504040204" pitchFamily="50" charset="-128"/>
              </a:rPr>
              <a:t>年</a:t>
            </a:r>
            <a:r>
              <a:rPr lang="en-US" altLang="ja-JP" sz="1200">
                <a:latin typeface="メイリオ" panose="020B0604030504040204" pitchFamily="50" charset="-128"/>
                <a:ea typeface="メイリオ" panose="020B0604030504040204" pitchFamily="50" charset="-128"/>
                <a:sym typeface="メイリオ" panose="020B0604030504040204" pitchFamily="50" charset="-128"/>
              </a:rPr>
              <a:t>3</a:t>
            </a:r>
            <a:r>
              <a:rPr lang="ja-JP" altLang="en-US" sz="1200">
                <a:latin typeface="メイリオ" panose="020B0604030504040204" pitchFamily="50" charset="-128"/>
                <a:ea typeface="メイリオ" panose="020B0604030504040204" pitchFamily="50" charset="-128"/>
                <a:sym typeface="メイリオ" panose="020B0604030504040204" pitchFamily="50" charset="-128"/>
              </a:rPr>
              <a:t>月開催）</a:t>
            </a:r>
            <a:endParaRPr lang="en-US" altLang="ja-JP" sz="1200">
              <a:latin typeface="メイリオ" panose="020B0604030504040204" pitchFamily="50" charset="-128"/>
              <a:ea typeface="メイリオ" panose="020B0604030504040204" pitchFamily="50" charset="-128"/>
              <a:sym typeface="メイリオ" panose="020B0604030504040204" pitchFamily="50" charset="-128"/>
            </a:endParaRPr>
          </a:p>
          <a:p>
            <a:pPr marL="88900" indent="-88900">
              <a:buFont typeface="Arial" panose="020B0604020202020204" pitchFamily="34" charset="0"/>
              <a:buChar char="•"/>
            </a:pPr>
            <a:r>
              <a:rPr lang="ja-JP" altLang="en-US" sz="1200">
                <a:latin typeface="メイリオ" panose="020B0604030504040204" pitchFamily="50" charset="-128"/>
                <a:ea typeface="メイリオ" panose="020B0604030504040204" pitchFamily="50" charset="-128"/>
                <a:sym typeface="メイリオ" panose="020B0604030504040204" pitchFamily="50" charset="-128"/>
              </a:rPr>
              <a:t>ウェビナー「</a:t>
            </a:r>
            <a:r>
              <a:rPr lang="en-US" altLang="ja-JP" sz="1200">
                <a:latin typeface="メイリオ" panose="020B0604030504040204" pitchFamily="50" charset="-128"/>
                <a:ea typeface="メイリオ" panose="020B0604030504040204" pitchFamily="50" charset="-128"/>
                <a:sym typeface="メイリオ" panose="020B0604030504040204" pitchFamily="50" charset="-128"/>
              </a:rPr>
              <a:t>Financing Energy Transition Pathways under the CEFIA</a:t>
            </a:r>
            <a:r>
              <a:rPr lang="ja-JP" altLang="en-US" sz="1200">
                <a:latin typeface="メイリオ" panose="020B0604030504040204" pitchFamily="50" charset="-128"/>
                <a:ea typeface="メイリオ" panose="020B0604030504040204" pitchFamily="50" charset="-128"/>
                <a:sym typeface="メイリオ" panose="020B0604030504040204" pitchFamily="50" charset="-128"/>
              </a:rPr>
              <a:t>」（</a:t>
            </a:r>
            <a:r>
              <a:rPr lang="en-US" altLang="ja-JP" sz="1200">
                <a:latin typeface="メイリオ" panose="020B0604030504040204" pitchFamily="50" charset="-128"/>
                <a:ea typeface="メイリオ" panose="020B0604030504040204" pitchFamily="50" charset="-128"/>
                <a:sym typeface="メイリオ" panose="020B0604030504040204" pitchFamily="50" charset="-128"/>
              </a:rPr>
              <a:t>2022</a:t>
            </a:r>
            <a:r>
              <a:rPr lang="ja-JP" altLang="en-US" sz="1200">
                <a:latin typeface="メイリオ" panose="020B0604030504040204" pitchFamily="50" charset="-128"/>
                <a:ea typeface="メイリオ" panose="020B0604030504040204" pitchFamily="50" charset="-128"/>
                <a:sym typeface="メイリオ" panose="020B0604030504040204" pitchFamily="50" charset="-128"/>
              </a:rPr>
              <a:t>年</a:t>
            </a:r>
            <a:r>
              <a:rPr lang="en-US" altLang="ja-JP" sz="1200">
                <a:latin typeface="メイリオ" panose="020B0604030504040204" pitchFamily="50" charset="-128"/>
                <a:ea typeface="メイリオ" panose="020B0604030504040204" pitchFamily="50" charset="-128"/>
                <a:sym typeface="メイリオ" panose="020B0604030504040204" pitchFamily="50" charset="-128"/>
              </a:rPr>
              <a:t>3</a:t>
            </a:r>
            <a:r>
              <a:rPr lang="ja-JP" altLang="en-US" sz="1200">
                <a:latin typeface="メイリオ" panose="020B0604030504040204" pitchFamily="50" charset="-128"/>
                <a:ea typeface="メイリオ" panose="020B0604030504040204" pitchFamily="50" charset="-128"/>
                <a:sym typeface="メイリオ" panose="020B0604030504040204" pitchFamily="50" charset="-128"/>
              </a:rPr>
              <a:t>月開催）</a:t>
            </a:r>
          </a:p>
        </p:txBody>
      </p:sp>
      <p:sp>
        <p:nvSpPr>
          <p:cNvPr id="18" name="テキスト ボックス 17">
            <a:extLst>
              <a:ext uri="{FF2B5EF4-FFF2-40B4-BE49-F238E27FC236}">
                <a16:creationId xmlns:a16="http://schemas.microsoft.com/office/drawing/2014/main" id="{31D910FF-AE93-47E5-B245-6DB0E34B78EE}"/>
              </a:ext>
            </a:extLst>
          </p:cNvPr>
          <p:cNvSpPr txBox="1"/>
          <p:nvPr/>
        </p:nvSpPr>
        <p:spPr>
          <a:xfrm>
            <a:off x="10592957" y="6131190"/>
            <a:ext cx="1154404" cy="261610"/>
          </a:xfrm>
          <a:prstGeom prst="rect">
            <a:avLst/>
          </a:prstGeom>
          <a:noFill/>
        </p:spPr>
        <p:txBody>
          <a:bodyPr wrap="square" rtlCol="0">
            <a:spAutoFit/>
          </a:bodyPr>
          <a:lstStyle/>
          <a:p>
            <a:pPr algn="ctr"/>
            <a:r>
              <a:rPr lang="ja-JP" altLang="en-US" sz="1100">
                <a:latin typeface="メイリオ" panose="020B0604030504040204" pitchFamily="50" charset="-128"/>
                <a:ea typeface="メイリオ" panose="020B0604030504040204" pitchFamily="50" charset="-128"/>
                <a:cs typeface="Meiryo UI" panose="020B0604030504040204" pitchFamily="50" charset="-128"/>
                <a:sym typeface="メイリオ" panose="020B0604030504040204" pitchFamily="50" charset="-128"/>
              </a:rPr>
              <a:t>当日の様子</a:t>
            </a:r>
          </a:p>
        </p:txBody>
      </p:sp>
      <p:sp>
        <p:nvSpPr>
          <p:cNvPr id="25" name="テキスト プレースホルダー 7">
            <a:extLst>
              <a:ext uri="{FF2B5EF4-FFF2-40B4-BE49-F238E27FC236}">
                <a16:creationId xmlns:a16="http://schemas.microsoft.com/office/drawing/2014/main" id="{0390EE77-2546-E98E-D8D7-A8E644B76470}"/>
              </a:ext>
            </a:extLst>
          </p:cNvPr>
          <p:cNvSpPr txBox="1">
            <a:spLocks/>
          </p:cNvSpPr>
          <p:nvPr/>
        </p:nvSpPr>
        <p:spPr>
          <a:xfrm>
            <a:off x="443074" y="1401874"/>
            <a:ext cx="11305842" cy="492443"/>
          </a:xfrm>
          <a:prstGeom prst="rect">
            <a:avLst/>
          </a:prstGeom>
          <a:noFill/>
          <a:ln>
            <a:noFill/>
          </a:ln>
          <a:extLst>
            <a:ext uri="{909E8E84-426E-40DD-AFC4-6F175D3DCCD1}">
              <a14:hiddenFill xmlns:a14="http://schemas.microsoft.com/office/drawing/2010/main">
                <a:solidFill>
                  <a:srgbClr val="99D6EC"/>
                </a:solidFill>
              </a14:hiddenFill>
            </a:ext>
          </a:extLst>
        </p:spPr>
        <p:txBody>
          <a:bodyPr vert="horz" wrap="square" lIns="0" tIns="0" rIns="0" bIns="0" rtlCol="0" anchor="t" anchorCtr="0">
            <a:spAutoFit/>
          </a:bodyPr>
          <a:lstStyle>
            <a:defPPr>
              <a:defRPr lang="ja-JP"/>
            </a:defPPr>
            <a:lvl1pPr marL="263776" indent="-263776" defTabSz="914423">
              <a:spcBef>
                <a:spcPts val="0"/>
              </a:spcBef>
              <a:spcAft>
                <a:spcPts val="0"/>
              </a:spcAft>
              <a:buClr>
                <a:srgbClr val="002060"/>
              </a:buClr>
              <a:buFont typeface="Arial" panose="020B0604020202020204" pitchFamily="34" charset="0"/>
              <a:buChar char="•"/>
              <a:defRPr sz="1600" b="1" i="0">
                <a:latin typeface="メイリオ" panose="020B0604030504040204" pitchFamily="50" charset="-128"/>
                <a:ea typeface="メイリオ" panose="020B0604030504040204" pitchFamily="50" charset="-128"/>
              </a:defRPr>
            </a:lvl1pPr>
            <a:lvl2pPr marL="324000" lvl="1" indent="-216000">
              <a:spcBef>
                <a:spcPts val="0"/>
              </a:spcBef>
              <a:spcAft>
                <a:spcPts val="0"/>
              </a:spcAft>
              <a:buClr>
                <a:schemeClr val="tx2"/>
              </a:buClr>
              <a:buFont typeface="Trebuchet MS" panose="020B0603020202020204" pitchFamily="34" charset="0"/>
              <a:buChar char="•"/>
              <a:defRPr sz="1600" b="0" i="0">
                <a:latin typeface="Trebuchet MS" panose="020B0603020202020204" pitchFamily="34" charset="0"/>
                <a:ea typeface="メイリオ" panose="020B0604030504040204" pitchFamily="50" charset="-128"/>
              </a:defRPr>
            </a:lvl2pPr>
            <a:lvl3pPr marL="896960" indent="-228606" defTabSz="914423">
              <a:spcBef>
                <a:spcPts val="600"/>
              </a:spcBef>
              <a:spcAft>
                <a:spcPts val="600"/>
              </a:spcAft>
              <a:buFont typeface="メイリオ" panose="020B0604030504040204" pitchFamily="50" charset="-128"/>
              <a:buChar char="‒"/>
              <a:defRPr sz="1600" b="0" i="0">
                <a:latin typeface="+mj-ea"/>
                <a:ea typeface="+mj-ea"/>
                <a:cs typeface="メイリオ" panose="020B0604030504040204" pitchFamily="50" charset="-128"/>
              </a:defRPr>
            </a:lvl3pPr>
            <a:lvl4pPr marL="1165254" indent="-228606" defTabSz="914423">
              <a:spcBef>
                <a:spcPct val="20000"/>
              </a:spcBef>
              <a:buFont typeface="Meiryo UI" panose="020B0604030504040204" pitchFamily="50" charset="-128"/>
              <a:buChar char="∗"/>
              <a:defRPr sz="1600">
                <a:latin typeface="+mj-ea"/>
                <a:ea typeface="+mj-ea"/>
                <a:cs typeface="Meiryo UI" panose="020B0604030504040204" pitchFamily="50" charset="-128"/>
              </a:defRPr>
            </a:lvl4pPr>
            <a:lvl5pPr marL="1527213" indent="-228606" defTabSz="914423">
              <a:spcBef>
                <a:spcPct val="20000"/>
              </a:spcBef>
              <a:buFont typeface="Arial" pitchFamily="34" charset="0"/>
              <a:buChar char="»"/>
              <a:defRPr sz="1600">
                <a:latin typeface="+mj-ea"/>
                <a:ea typeface="+mj-ea"/>
                <a:cs typeface="Meiryo UI" panose="020B0604030504040204" pitchFamily="50" charset="-128"/>
              </a:defRPr>
            </a:lvl5pPr>
            <a:lvl6pPr marL="2514663" indent="-228606" defTabSz="914423">
              <a:spcBef>
                <a:spcPct val="20000"/>
              </a:spcBef>
              <a:buFont typeface="Arial" pitchFamily="34" charset="0"/>
              <a:buChar char="•"/>
              <a:defRPr sz="2000"/>
            </a:lvl6pPr>
            <a:lvl7pPr marL="2971874" indent="-228606" defTabSz="914423">
              <a:spcBef>
                <a:spcPct val="20000"/>
              </a:spcBef>
              <a:buFont typeface="Arial" pitchFamily="34" charset="0"/>
              <a:buChar char="•"/>
              <a:defRPr sz="2000"/>
            </a:lvl7pPr>
            <a:lvl8pPr marL="3429086" indent="-228606" defTabSz="914423">
              <a:spcBef>
                <a:spcPct val="20000"/>
              </a:spcBef>
              <a:buFont typeface="Arial" pitchFamily="34" charset="0"/>
              <a:buChar char="•"/>
              <a:defRPr sz="2000"/>
            </a:lvl8pPr>
            <a:lvl9pPr marL="3886297" indent="-228606" defTabSz="914423">
              <a:spcBef>
                <a:spcPct val="20000"/>
              </a:spcBef>
              <a:buFont typeface="Arial" pitchFamily="34" charset="0"/>
              <a:buChar char="•"/>
              <a:defRPr sz="2000"/>
            </a:lvl9pPr>
          </a:lstStyle>
          <a:p>
            <a:pPr>
              <a:tabLst>
                <a:tab pos="92075" algn="l"/>
              </a:tabLst>
            </a:pPr>
            <a:r>
              <a:rPr lang="en-US" altLang="ja-JP" b="0">
                <a:sym typeface="メイリオ" panose="020B0604030504040204" pitchFamily="50" charset="-128"/>
              </a:rPr>
              <a:t>ASEAN</a:t>
            </a:r>
            <a:r>
              <a:rPr lang="ja-JP" altLang="en-US" b="0">
                <a:sym typeface="メイリオ" panose="020B0604030504040204" pitchFamily="50" charset="-128"/>
              </a:rPr>
              <a:t>域内で脱炭素技術の導入を行う上での課題の分析、地場金融機関のニーズの把握、ファイナンス動員に向けた</a:t>
            </a:r>
            <a:br>
              <a:rPr lang="en-US" altLang="ja-JP" b="0">
                <a:sym typeface="メイリオ" panose="020B0604030504040204" pitchFamily="50" charset="-128"/>
              </a:rPr>
            </a:br>
            <a:r>
              <a:rPr lang="ja-JP" altLang="en-US" b="0">
                <a:sym typeface="メイリオ" panose="020B0604030504040204" pitchFamily="50" charset="-128"/>
              </a:rPr>
              <a:t>セミナーの開催等を実施。</a:t>
            </a:r>
            <a:endParaRPr lang="en-US" altLang="ja-JP" b="0">
              <a:sym typeface="メイリオ" panose="020B0604030504040204" pitchFamily="50" charset="-128"/>
            </a:endParaRPr>
          </a:p>
        </p:txBody>
      </p:sp>
      <p:pic>
        <p:nvPicPr>
          <p:cNvPr id="27" name="図 26">
            <a:extLst>
              <a:ext uri="{FF2B5EF4-FFF2-40B4-BE49-F238E27FC236}">
                <a16:creationId xmlns:a16="http://schemas.microsoft.com/office/drawing/2014/main" id="{7168A558-336C-52CD-91B3-DFDACF65F3A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671890" y="5277709"/>
            <a:ext cx="3064188" cy="1179470"/>
          </a:xfrm>
          <a:prstGeom prst="rect">
            <a:avLst/>
          </a:prstGeom>
        </p:spPr>
      </p:pic>
    </p:spTree>
    <p:extLst>
      <p:ext uri="{BB962C8B-B14F-4D97-AF65-F5344CB8AC3E}">
        <p14:creationId xmlns:p14="http://schemas.microsoft.com/office/powerpoint/2010/main" val="40859188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hink-cell data - do not delete" hidden="1">
            <a:extLst>
              <a:ext uri="{FF2B5EF4-FFF2-40B4-BE49-F238E27FC236}">
                <a16:creationId xmlns:a16="http://schemas.microsoft.com/office/drawing/2014/main" id="{F7F7E3E3-453B-66C7-15EF-CB0161B8EF7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4" imgH="486" progId="TCLayout.ActiveDocument.1">
                  <p:embed/>
                </p:oleObj>
              </mc:Choice>
              <mc:Fallback>
                <p:oleObj name="think-cell Slide" r:id="rId4" imgW="484" imgH="486" progId="TCLayout.ActiveDocument.1">
                  <p:embed/>
                  <p:pic>
                    <p:nvPicPr>
                      <p:cNvPr id="13" name="think-cell data - do not delete" hidden="1">
                        <a:extLst>
                          <a:ext uri="{FF2B5EF4-FFF2-40B4-BE49-F238E27FC236}">
                            <a16:creationId xmlns:a16="http://schemas.microsoft.com/office/drawing/2014/main" id="{F7F7E3E3-453B-66C7-15EF-CB0161B8EF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cxnSp>
        <p:nvCxnSpPr>
          <p:cNvPr id="3" name="直線コネクタ 2"/>
          <p:cNvCxnSpPr/>
          <p:nvPr/>
        </p:nvCxnSpPr>
        <p:spPr>
          <a:xfrm>
            <a:off x="1143005" y="2220221"/>
            <a:ext cx="914401"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6" name="角丸四角形 5"/>
          <p:cNvSpPr/>
          <p:nvPr/>
        </p:nvSpPr>
        <p:spPr>
          <a:xfrm>
            <a:off x="443074" y="2728527"/>
            <a:ext cx="2490626" cy="360000"/>
          </a:xfrm>
          <a:prstGeom prst="roundRect">
            <a:avLst/>
          </a:prstGeom>
          <a:solidFill>
            <a:schemeClr val="accent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dirty="0">
                <a:solidFill>
                  <a:schemeClr val="bg1"/>
                </a:solidFill>
                <a:latin typeface="メイリオ" panose="020B0604030504040204" pitchFamily="50" charset="-128"/>
                <a:ea typeface="メイリオ" panose="020B0604030504040204" pitchFamily="50" charset="-128"/>
                <a:sym typeface="メイリオ" panose="020B0604030504040204" pitchFamily="50" charset="-128"/>
              </a:rPr>
              <a:t>１．日程・場所</a:t>
            </a:r>
          </a:p>
        </p:txBody>
      </p:sp>
      <p:sp>
        <p:nvSpPr>
          <p:cNvPr id="8" name="テキスト ボックス 7"/>
          <p:cNvSpPr txBox="1"/>
          <p:nvPr/>
        </p:nvSpPr>
        <p:spPr>
          <a:xfrm>
            <a:off x="443074" y="3094441"/>
            <a:ext cx="7810657" cy="1323439"/>
          </a:xfrm>
          <a:prstGeom prst="rect">
            <a:avLst/>
          </a:prstGeom>
          <a:noFill/>
        </p:spPr>
        <p:txBody>
          <a:bodyPr wrap="square" rtlCol="0">
            <a:spAutoFit/>
          </a:bodyPr>
          <a:lstStyle/>
          <a:p>
            <a:pPr marL="324000" lvl="1" indent="-216000">
              <a:buClr>
                <a:schemeClr val="tx2"/>
              </a:buClr>
              <a:buFont typeface="Trebuchet MS" panose="020B0603020202020204" pitchFamily="34" charset="0"/>
              <a:buChar char="•"/>
            </a:pPr>
            <a:r>
              <a:rPr lang="ja-JP" altLang="en-US" sz="1600">
                <a:latin typeface="メイリオ" panose="020B0604030504040204" pitchFamily="50" charset="-128"/>
                <a:ea typeface="メイリオ" panose="020B0604030504040204" pitchFamily="50" charset="-128"/>
                <a:sym typeface="メイリオ" panose="020B0604030504040204" pitchFamily="50" charset="-128"/>
              </a:rPr>
              <a:t>新再生可能・省エネルギーフォーラム・</a:t>
            </a:r>
            <a:r>
              <a:rPr lang="en-US" altLang="ja-JP" sz="1600">
                <a:latin typeface="メイリオ" panose="020B0604030504040204" pitchFamily="50" charset="-128"/>
                <a:ea typeface="メイリオ" panose="020B0604030504040204" pitchFamily="50" charset="-128"/>
                <a:sym typeface="メイリオ" panose="020B0604030504040204" pitchFamily="50" charset="-128"/>
              </a:rPr>
              <a:t>CEFIA</a:t>
            </a:r>
            <a:r>
              <a:rPr lang="ja-JP" altLang="en-US" sz="1600">
                <a:latin typeface="メイリオ" panose="020B0604030504040204" pitchFamily="50" charset="-128"/>
                <a:ea typeface="メイリオ" panose="020B0604030504040204" pitchFamily="50" charset="-128"/>
                <a:sym typeface="メイリオ" panose="020B0604030504040204" pitchFamily="50" charset="-128"/>
              </a:rPr>
              <a:t>合同オープニングセレモニー</a:t>
            </a:r>
            <a:br>
              <a:rPr lang="en-US" altLang="ja-JP" sz="1600">
                <a:latin typeface="メイリオ" panose="020B0604030504040204" pitchFamily="50" charset="-128"/>
                <a:ea typeface="メイリオ" panose="020B0604030504040204" pitchFamily="50" charset="-128"/>
                <a:sym typeface="メイリオ" panose="020B0604030504040204" pitchFamily="50" charset="-128"/>
              </a:rPr>
            </a:br>
            <a:r>
              <a:rPr lang="ja-JP" altLang="en-US" sz="1600">
                <a:latin typeface="メイリオ" panose="020B0604030504040204" pitchFamily="50" charset="-128"/>
                <a:ea typeface="メイリオ" panose="020B0604030504040204" pitchFamily="50" charset="-128"/>
                <a:sym typeface="メイリオ" panose="020B0604030504040204" pitchFamily="50" charset="-128"/>
              </a:rPr>
              <a:t>日時：</a:t>
            </a:r>
            <a:r>
              <a:rPr lang="en-US" altLang="ja-JP" sz="1600">
                <a:latin typeface="メイリオ" panose="020B0604030504040204" pitchFamily="50" charset="-128"/>
                <a:ea typeface="メイリオ" panose="020B0604030504040204" pitchFamily="50" charset="-128"/>
                <a:sym typeface="メイリオ" panose="020B0604030504040204" pitchFamily="50" charset="-128"/>
              </a:rPr>
              <a:t>2019</a:t>
            </a:r>
            <a:r>
              <a:rPr lang="ja-JP" altLang="en-US" sz="1600">
                <a:latin typeface="メイリオ" panose="020B0604030504040204" pitchFamily="50" charset="-128"/>
                <a:ea typeface="メイリオ" panose="020B0604030504040204" pitchFamily="50" charset="-128"/>
                <a:sym typeface="メイリオ" panose="020B0604030504040204" pitchFamily="50" charset="-128"/>
              </a:rPr>
              <a:t>年</a:t>
            </a:r>
            <a:r>
              <a:rPr lang="en-US" altLang="ja-JP" sz="1600">
                <a:latin typeface="メイリオ" panose="020B0604030504040204" pitchFamily="50" charset="-128"/>
                <a:ea typeface="メイリオ" panose="020B0604030504040204" pitchFamily="50" charset="-128"/>
                <a:sym typeface="メイリオ" panose="020B0604030504040204" pitchFamily="50" charset="-128"/>
              </a:rPr>
              <a:t>11</a:t>
            </a:r>
            <a:r>
              <a:rPr lang="ja-JP" altLang="en-US" sz="1600">
                <a:latin typeface="メイリオ" panose="020B0604030504040204" pitchFamily="50" charset="-128"/>
                <a:ea typeface="メイリオ" panose="020B0604030504040204" pitchFamily="50" charset="-128"/>
                <a:sym typeface="メイリオ" panose="020B0604030504040204" pitchFamily="50" charset="-128"/>
              </a:rPr>
              <a:t>月</a:t>
            </a:r>
            <a:r>
              <a:rPr lang="en-US" altLang="ja-JP" sz="1600">
                <a:latin typeface="メイリオ" panose="020B0604030504040204" pitchFamily="50" charset="-128"/>
                <a:ea typeface="メイリオ" panose="020B0604030504040204" pitchFamily="50" charset="-128"/>
                <a:sym typeface="メイリオ" panose="020B0604030504040204" pitchFamily="50" charset="-128"/>
              </a:rPr>
              <a:t>27</a:t>
            </a:r>
            <a:r>
              <a:rPr lang="ja-JP" altLang="en-US" sz="1600">
                <a:latin typeface="メイリオ" panose="020B0604030504040204" pitchFamily="50" charset="-128"/>
                <a:ea typeface="メイリオ" panose="020B0604030504040204" pitchFamily="50" charset="-128"/>
                <a:sym typeface="メイリオ" panose="020B0604030504040204" pitchFamily="50" charset="-128"/>
              </a:rPr>
              <a:t>日（水）</a:t>
            </a:r>
            <a:r>
              <a:rPr lang="en-US" altLang="ja-JP" sz="1600">
                <a:latin typeface="メイリオ" panose="020B0604030504040204" pitchFamily="50" charset="-128"/>
                <a:ea typeface="メイリオ" panose="020B0604030504040204" pitchFamily="50" charset="-128"/>
                <a:sym typeface="メイリオ" panose="020B0604030504040204" pitchFamily="50" charset="-128"/>
              </a:rPr>
              <a:t>9</a:t>
            </a:r>
            <a:r>
              <a:rPr lang="ja-JP" altLang="en-US" sz="1600">
                <a:latin typeface="メイリオ" panose="020B0604030504040204" pitchFamily="50" charset="-128"/>
                <a:ea typeface="メイリオ" panose="020B0604030504040204" pitchFamily="50" charset="-128"/>
                <a:sym typeface="メイリオ" panose="020B0604030504040204" pitchFamily="50" charset="-128"/>
              </a:rPr>
              <a:t>：</a:t>
            </a:r>
            <a:r>
              <a:rPr lang="en-US" altLang="ja-JP" sz="1600">
                <a:latin typeface="メイリオ" panose="020B0604030504040204" pitchFamily="50" charset="-128"/>
                <a:ea typeface="メイリオ" panose="020B0604030504040204" pitchFamily="50" charset="-128"/>
                <a:sym typeface="メイリオ" panose="020B0604030504040204" pitchFamily="50" charset="-128"/>
              </a:rPr>
              <a:t>00-10</a:t>
            </a:r>
            <a:r>
              <a:rPr lang="ja-JP" altLang="en-US" sz="1600">
                <a:latin typeface="メイリオ" panose="020B0604030504040204" pitchFamily="50" charset="-128"/>
                <a:ea typeface="メイリオ" panose="020B0604030504040204" pitchFamily="50" charset="-128"/>
                <a:sym typeface="メイリオ" panose="020B0604030504040204" pitchFamily="50" charset="-128"/>
              </a:rPr>
              <a:t>：</a:t>
            </a:r>
            <a:r>
              <a:rPr lang="en-US" altLang="ja-JP" sz="1600">
                <a:latin typeface="メイリオ" panose="020B0604030504040204" pitchFamily="50" charset="-128"/>
                <a:ea typeface="メイリオ" panose="020B0604030504040204" pitchFamily="50" charset="-128"/>
                <a:sym typeface="メイリオ" panose="020B0604030504040204" pitchFamily="50" charset="-128"/>
              </a:rPr>
              <a:t>00</a:t>
            </a:r>
            <a:br>
              <a:rPr lang="en-US" altLang="ja-JP" sz="1600">
                <a:latin typeface="メイリオ" panose="020B0604030504040204" pitchFamily="50" charset="-128"/>
                <a:ea typeface="メイリオ" panose="020B0604030504040204" pitchFamily="50" charset="-128"/>
                <a:sym typeface="メイリオ" panose="020B0604030504040204" pitchFamily="50" charset="-128"/>
              </a:rPr>
            </a:br>
            <a:r>
              <a:rPr lang="ja-JP" altLang="en-US" sz="1600">
                <a:latin typeface="メイリオ" panose="020B0604030504040204" pitchFamily="50" charset="-128"/>
                <a:ea typeface="メイリオ" panose="020B0604030504040204" pitchFamily="50" charset="-128"/>
                <a:sym typeface="メイリオ" panose="020B0604030504040204" pitchFamily="50" charset="-128"/>
              </a:rPr>
              <a:t>場所：</a:t>
            </a:r>
            <a:r>
              <a:rPr lang="en-US" altLang="ja-JP" sz="1600">
                <a:latin typeface="メイリオ" panose="020B0604030504040204" pitchFamily="50" charset="-128"/>
                <a:ea typeface="メイリオ" panose="020B0604030504040204" pitchFamily="50" charset="-128"/>
                <a:sym typeface="メイリオ" panose="020B0604030504040204" pitchFamily="50" charset="-128"/>
              </a:rPr>
              <a:t>Makati Diamond Residence Manila</a:t>
            </a:r>
          </a:p>
          <a:p>
            <a:pPr marL="324000" lvl="1" indent="-216000">
              <a:buClr>
                <a:schemeClr val="tx2"/>
              </a:buClr>
              <a:buFont typeface="Trebuchet MS" panose="020B0603020202020204" pitchFamily="34" charset="0"/>
              <a:buChar char="•"/>
            </a:pPr>
            <a:r>
              <a:rPr lang="ja-JP" altLang="en-US" sz="1600">
                <a:latin typeface="メイリオ" panose="020B0604030504040204" pitchFamily="50" charset="-128"/>
                <a:ea typeface="メイリオ" panose="020B0604030504040204" pitchFamily="50" charset="-128"/>
                <a:sym typeface="メイリオ" panose="020B0604030504040204" pitchFamily="50" charset="-128"/>
              </a:rPr>
              <a:t>第一回</a:t>
            </a:r>
            <a:r>
              <a:rPr lang="en-US" altLang="ja-JP" sz="1600">
                <a:latin typeface="メイリオ" panose="020B0604030504040204" pitchFamily="50" charset="-128"/>
                <a:ea typeface="メイリオ" panose="020B0604030504040204" pitchFamily="50" charset="-128"/>
                <a:sym typeface="メイリオ" panose="020B0604030504040204" pitchFamily="50" charset="-128"/>
              </a:rPr>
              <a:t>CEFIA</a:t>
            </a:r>
            <a:r>
              <a:rPr lang="ja-JP" altLang="en-US" sz="1600">
                <a:latin typeface="メイリオ" panose="020B0604030504040204" pitchFamily="50" charset="-128"/>
                <a:ea typeface="メイリオ" panose="020B0604030504040204" pitchFamily="50" charset="-128"/>
                <a:sym typeface="メイリオ" panose="020B0604030504040204" pitchFamily="50" charset="-128"/>
              </a:rPr>
              <a:t>官民フォーラム</a:t>
            </a:r>
            <a:br>
              <a:rPr lang="en-US" altLang="ja-JP" sz="1600">
                <a:latin typeface="メイリオ" panose="020B0604030504040204" pitchFamily="50" charset="-128"/>
                <a:ea typeface="メイリオ" panose="020B0604030504040204" pitchFamily="50" charset="-128"/>
                <a:sym typeface="メイリオ" panose="020B0604030504040204" pitchFamily="50" charset="-128"/>
              </a:rPr>
            </a:br>
            <a:r>
              <a:rPr lang="ja-JP" altLang="en-US" sz="1600">
                <a:latin typeface="メイリオ" panose="020B0604030504040204" pitchFamily="50" charset="-128"/>
                <a:ea typeface="メイリオ" panose="020B0604030504040204" pitchFamily="50" charset="-128"/>
                <a:sym typeface="メイリオ" panose="020B0604030504040204" pitchFamily="50" charset="-128"/>
              </a:rPr>
              <a:t>日時：</a:t>
            </a:r>
            <a:r>
              <a:rPr lang="en-US" altLang="ja-JP" sz="1600">
                <a:latin typeface="メイリオ" panose="020B0604030504040204" pitchFamily="50" charset="-128"/>
                <a:ea typeface="メイリオ" panose="020B0604030504040204" pitchFamily="50" charset="-128"/>
                <a:sym typeface="メイリオ" panose="020B0604030504040204" pitchFamily="50" charset="-128"/>
              </a:rPr>
              <a:t>2019</a:t>
            </a:r>
            <a:r>
              <a:rPr lang="ja-JP" altLang="en-US" sz="1600">
                <a:latin typeface="メイリオ" panose="020B0604030504040204" pitchFamily="50" charset="-128"/>
                <a:ea typeface="メイリオ" panose="020B0604030504040204" pitchFamily="50" charset="-128"/>
                <a:sym typeface="メイリオ" panose="020B0604030504040204" pitchFamily="50" charset="-128"/>
              </a:rPr>
              <a:t>年</a:t>
            </a:r>
            <a:r>
              <a:rPr lang="en-US" altLang="ja-JP" sz="1600">
                <a:latin typeface="メイリオ" panose="020B0604030504040204" pitchFamily="50" charset="-128"/>
                <a:ea typeface="メイリオ" panose="020B0604030504040204" pitchFamily="50" charset="-128"/>
                <a:sym typeface="メイリオ" panose="020B0604030504040204" pitchFamily="50" charset="-128"/>
              </a:rPr>
              <a:t>11</a:t>
            </a:r>
            <a:r>
              <a:rPr lang="ja-JP" altLang="en-US" sz="1600">
                <a:latin typeface="メイリオ" panose="020B0604030504040204" pitchFamily="50" charset="-128"/>
                <a:ea typeface="メイリオ" panose="020B0604030504040204" pitchFamily="50" charset="-128"/>
                <a:sym typeface="メイリオ" panose="020B0604030504040204" pitchFamily="50" charset="-128"/>
              </a:rPr>
              <a:t>月</a:t>
            </a:r>
            <a:r>
              <a:rPr lang="en-US" altLang="ja-JP" sz="1600">
                <a:latin typeface="メイリオ" panose="020B0604030504040204" pitchFamily="50" charset="-128"/>
                <a:ea typeface="メイリオ" panose="020B0604030504040204" pitchFamily="50" charset="-128"/>
                <a:sym typeface="メイリオ" panose="020B0604030504040204" pitchFamily="50" charset="-128"/>
              </a:rPr>
              <a:t>27</a:t>
            </a:r>
            <a:r>
              <a:rPr lang="ja-JP" altLang="en-US" sz="1600">
                <a:latin typeface="メイリオ" panose="020B0604030504040204" pitchFamily="50" charset="-128"/>
                <a:ea typeface="メイリオ" panose="020B0604030504040204" pitchFamily="50" charset="-128"/>
                <a:sym typeface="メイリオ" panose="020B0604030504040204" pitchFamily="50" charset="-128"/>
              </a:rPr>
              <a:t>日（水）</a:t>
            </a:r>
            <a:r>
              <a:rPr lang="en-US" altLang="ja-JP" sz="1600">
                <a:latin typeface="メイリオ" panose="020B0604030504040204" pitchFamily="50" charset="-128"/>
                <a:ea typeface="メイリオ" panose="020B0604030504040204" pitchFamily="50" charset="-128"/>
                <a:sym typeface="メイリオ" panose="020B0604030504040204" pitchFamily="50" charset="-128"/>
              </a:rPr>
              <a:t>10</a:t>
            </a:r>
            <a:r>
              <a:rPr lang="ja-JP" altLang="en-US" sz="1600">
                <a:latin typeface="メイリオ" panose="020B0604030504040204" pitchFamily="50" charset="-128"/>
                <a:ea typeface="メイリオ" panose="020B0604030504040204" pitchFamily="50" charset="-128"/>
                <a:sym typeface="メイリオ" panose="020B0604030504040204" pitchFamily="50" charset="-128"/>
              </a:rPr>
              <a:t>：</a:t>
            </a:r>
            <a:r>
              <a:rPr lang="en-US" altLang="ja-JP" sz="1600">
                <a:latin typeface="メイリオ" panose="020B0604030504040204" pitchFamily="50" charset="-128"/>
                <a:ea typeface="メイリオ" panose="020B0604030504040204" pitchFamily="50" charset="-128"/>
                <a:sym typeface="メイリオ" panose="020B0604030504040204" pitchFamily="50" charset="-128"/>
              </a:rPr>
              <a:t>30-17</a:t>
            </a:r>
            <a:r>
              <a:rPr lang="ja-JP" altLang="en-US" sz="1600">
                <a:latin typeface="メイリオ" panose="020B0604030504040204" pitchFamily="50" charset="-128"/>
                <a:ea typeface="メイリオ" panose="020B0604030504040204" pitchFamily="50" charset="-128"/>
                <a:sym typeface="メイリオ" panose="020B0604030504040204" pitchFamily="50" charset="-128"/>
              </a:rPr>
              <a:t>：</a:t>
            </a:r>
            <a:r>
              <a:rPr lang="en-US" altLang="ja-JP" sz="1600">
                <a:latin typeface="メイリオ" panose="020B0604030504040204" pitchFamily="50" charset="-128"/>
                <a:ea typeface="メイリオ" panose="020B0604030504040204" pitchFamily="50" charset="-128"/>
                <a:sym typeface="メイリオ" panose="020B0604030504040204" pitchFamily="50" charset="-128"/>
              </a:rPr>
              <a:t>45</a:t>
            </a:r>
          </a:p>
        </p:txBody>
      </p:sp>
      <p:sp>
        <p:nvSpPr>
          <p:cNvPr id="27" name="角丸四角形 26"/>
          <p:cNvSpPr/>
          <p:nvPr/>
        </p:nvSpPr>
        <p:spPr>
          <a:xfrm>
            <a:off x="443074" y="5005819"/>
            <a:ext cx="2490626" cy="360000"/>
          </a:xfrm>
          <a:prstGeom prst="roundRect">
            <a:avLst/>
          </a:prstGeom>
          <a:solidFill>
            <a:schemeClr val="accent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dirty="0">
                <a:solidFill>
                  <a:schemeClr val="bg1"/>
                </a:solidFill>
                <a:latin typeface="メイリオ" panose="020B0604030504040204" pitchFamily="50" charset="-128"/>
                <a:ea typeface="メイリオ" panose="020B0604030504040204" pitchFamily="50" charset="-128"/>
                <a:sym typeface="メイリオ" panose="020B0604030504040204" pitchFamily="50" charset="-128"/>
              </a:rPr>
              <a:t>２．オープニング出席者</a:t>
            </a:r>
          </a:p>
        </p:txBody>
      </p:sp>
      <p:sp>
        <p:nvSpPr>
          <p:cNvPr id="28" name="テキスト ボックス 27"/>
          <p:cNvSpPr txBox="1"/>
          <p:nvPr/>
        </p:nvSpPr>
        <p:spPr>
          <a:xfrm>
            <a:off x="443074" y="5392626"/>
            <a:ext cx="6025084" cy="1077218"/>
          </a:xfrm>
          <a:prstGeom prst="rect">
            <a:avLst/>
          </a:prstGeom>
          <a:noFill/>
        </p:spPr>
        <p:txBody>
          <a:bodyPr wrap="square" rtlCol="0">
            <a:spAutoFit/>
          </a:bodyPr>
          <a:lstStyle/>
          <a:p>
            <a:pPr marL="285750" indent="-285750">
              <a:buFont typeface="Arial" panose="020B0604020202020204" pitchFamily="34" charset="0"/>
              <a:buChar char="•"/>
            </a:pPr>
            <a:r>
              <a:rPr lang="ja-JP" altLang="en-US" sz="1600">
                <a:latin typeface="メイリオ" panose="020B0604030504040204" pitchFamily="50" charset="-128"/>
                <a:ea typeface="メイリオ" panose="020B0604030504040204" pitchFamily="50" charset="-128"/>
                <a:sym typeface="メイリオ" panose="020B0604030504040204" pitchFamily="50" charset="-128"/>
              </a:rPr>
              <a:t>宮本経済産業大臣政務官</a:t>
            </a:r>
            <a:endParaRPr lang="en-US" altLang="ja-JP" sz="1600">
              <a:latin typeface="メイリオ" panose="020B0604030504040204" pitchFamily="50" charset="-128"/>
              <a:ea typeface="メイリオ" panose="020B0604030504040204" pitchFamily="50" charset="-128"/>
              <a:sym typeface="メイリオ" panose="020B0604030504040204" pitchFamily="50" charset="-128"/>
            </a:endParaRPr>
          </a:p>
          <a:p>
            <a:pPr marL="285750" indent="-285750">
              <a:buFont typeface="Arial" panose="020B0604020202020204" pitchFamily="34" charset="0"/>
              <a:buChar char="•"/>
            </a:pPr>
            <a:r>
              <a:rPr lang="ja-JP" altLang="en-US" sz="1600">
                <a:latin typeface="メイリオ" panose="020B0604030504040204" pitchFamily="50" charset="-128"/>
                <a:ea typeface="メイリオ" panose="020B0604030504040204" pitchFamily="50" charset="-128"/>
                <a:sym typeface="メイリオ" panose="020B0604030504040204" pitchFamily="50" charset="-128"/>
              </a:rPr>
              <a:t>クシフィリピンエネルギー大臣</a:t>
            </a:r>
            <a:endParaRPr lang="en-US" altLang="ja-JP" sz="1600">
              <a:latin typeface="メイリオ" panose="020B0604030504040204" pitchFamily="50" charset="-128"/>
              <a:ea typeface="メイリオ" panose="020B0604030504040204" pitchFamily="50" charset="-128"/>
              <a:sym typeface="メイリオ" panose="020B0604030504040204" pitchFamily="50" charset="-128"/>
            </a:endParaRPr>
          </a:p>
          <a:p>
            <a:pPr marL="285750" indent="-285750">
              <a:buFont typeface="Arial" panose="020B0604020202020204" pitchFamily="34" charset="0"/>
              <a:buChar char="•"/>
            </a:pPr>
            <a:r>
              <a:rPr lang="ja-JP" altLang="en-US" sz="1600">
                <a:latin typeface="メイリオ" panose="020B0604030504040204" pitchFamily="50" charset="-128"/>
                <a:ea typeface="メイリオ" panose="020B0604030504040204" pitchFamily="50" charset="-128"/>
                <a:sym typeface="メイリオ" panose="020B0604030504040204" pitchFamily="50" charset="-128"/>
              </a:rPr>
              <a:t>クリス</a:t>
            </a:r>
            <a:r>
              <a:rPr lang="en-US" altLang="ja-JP" sz="1600">
                <a:latin typeface="メイリオ" panose="020B0604030504040204" pitchFamily="50" charset="-128"/>
                <a:ea typeface="メイリオ" panose="020B0604030504040204" pitchFamily="50" charset="-128"/>
                <a:sym typeface="メイリオ" panose="020B0604030504040204" pitchFamily="50" charset="-128"/>
              </a:rPr>
              <a:t>ACE</a:t>
            </a:r>
            <a:r>
              <a:rPr lang="ja-JP" altLang="en-US" sz="1600">
                <a:latin typeface="メイリオ" panose="020B0604030504040204" pitchFamily="50" charset="-128"/>
                <a:ea typeface="メイリオ" panose="020B0604030504040204" pitchFamily="50" charset="-128"/>
                <a:sym typeface="メイリオ" panose="020B0604030504040204" pitchFamily="50" charset="-128"/>
              </a:rPr>
              <a:t>　</a:t>
            </a:r>
            <a:r>
              <a:rPr lang="en-US" altLang="ja-JP" sz="1600">
                <a:latin typeface="メイリオ" panose="020B0604030504040204" pitchFamily="50" charset="-128"/>
                <a:ea typeface="メイリオ" panose="020B0604030504040204" pitchFamily="50" charset="-128"/>
                <a:sym typeface="メイリオ" panose="020B0604030504040204" pitchFamily="50" charset="-128"/>
              </a:rPr>
              <a:t>ASEAN</a:t>
            </a:r>
            <a:r>
              <a:rPr lang="ja-JP" altLang="en-US" sz="1600">
                <a:latin typeface="メイリオ" panose="020B0604030504040204" pitchFamily="50" charset="-128"/>
                <a:ea typeface="メイリオ" panose="020B0604030504040204" pitchFamily="50" charset="-128"/>
                <a:sym typeface="メイリオ" panose="020B0604030504040204" pitchFamily="50" charset="-128"/>
              </a:rPr>
              <a:t>エネルギー行動計画課長</a:t>
            </a:r>
            <a:endParaRPr lang="en-US" altLang="ja-JP" sz="1600">
              <a:latin typeface="メイリオ" panose="020B0604030504040204" pitchFamily="50" charset="-128"/>
              <a:ea typeface="メイリオ" panose="020B0604030504040204" pitchFamily="50" charset="-128"/>
              <a:sym typeface="メイリオ" panose="020B0604030504040204" pitchFamily="50" charset="-128"/>
            </a:endParaRPr>
          </a:p>
          <a:p>
            <a:pPr marL="285750" indent="-285750">
              <a:buFont typeface="Arial" panose="020B0604020202020204" pitchFamily="34" charset="0"/>
              <a:buChar char="•"/>
            </a:pPr>
            <a:r>
              <a:rPr lang="ja-JP" altLang="en-US" sz="1600">
                <a:latin typeface="メイリオ" panose="020B0604030504040204" pitchFamily="50" charset="-128"/>
                <a:ea typeface="メイリオ" panose="020B0604030504040204" pitchFamily="50" charset="-128"/>
                <a:sym typeface="メイリオ" panose="020B0604030504040204" pitchFamily="50" charset="-128"/>
              </a:rPr>
              <a:t>ザイ</a:t>
            </a:r>
            <a:r>
              <a:rPr lang="en-US" altLang="ja-JP" sz="1600">
                <a:latin typeface="メイリオ" panose="020B0604030504040204" pitchFamily="50" charset="-128"/>
                <a:ea typeface="メイリオ" panose="020B0604030504040204" pitchFamily="50" charset="-128"/>
                <a:sym typeface="メイリオ" panose="020B0604030504040204" pitchFamily="50" charset="-128"/>
              </a:rPr>
              <a:t>ADB</a:t>
            </a:r>
            <a:r>
              <a:rPr lang="ja-JP" altLang="en-US" sz="1600">
                <a:latin typeface="メイリオ" panose="020B0604030504040204" pitchFamily="50" charset="-128"/>
                <a:ea typeface="メイリオ" panose="020B0604030504040204" pitchFamily="50" charset="-128"/>
                <a:sym typeface="メイリオ" panose="020B0604030504040204" pitchFamily="50" charset="-128"/>
              </a:rPr>
              <a:t>エネルギーセクター部長　等</a:t>
            </a:r>
            <a:endParaRPr lang="en-US" altLang="ja-JP" sz="1600">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15" name="スライド番号プレースホルダー 13">
            <a:extLst>
              <a:ext uri="{FF2B5EF4-FFF2-40B4-BE49-F238E27FC236}">
                <a16:creationId xmlns:a16="http://schemas.microsoft.com/office/drawing/2014/main" id="{ED819AF9-38FF-40F0-A994-1E820D6CE90E}"/>
              </a:ext>
            </a:extLst>
          </p:cNvPr>
          <p:cNvSpPr>
            <a:spLocks noGrp="1"/>
          </p:cNvSpPr>
          <p:nvPr>
            <p:ph type="sldNum" sz="quarter" idx="12"/>
          </p:nvPr>
        </p:nvSpPr>
        <p:spPr/>
        <p:txBody>
          <a:bodyPr/>
          <a:lstStyle/>
          <a:p>
            <a:fld id="{D9550142-B990-490A-A107-ED7302A7FD52}" type="slidenum">
              <a:rPr kumimoji="1" lang="ja-JP" altLang="en-US" smtClean="0">
                <a:sym typeface="メイリオ" panose="020B0604030504040204" pitchFamily="50" charset="-128"/>
              </a:rPr>
              <a:t>14</a:t>
            </a:fld>
            <a:endParaRPr kumimoji="1" lang="ja-JP" altLang="en-US">
              <a:sym typeface="メイリオ" panose="020B0604030504040204" pitchFamily="50" charset="-128"/>
            </a:endParaRPr>
          </a:p>
        </p:txBody>
      </p:sp>
      <p:sp>
        <p:nvSpPr>
          <p:cNvPr id="2" name="タイトル 1">
            <a:extLst>
              <a:ext uri="{FF2B5EF4-FFF2-40B4-BE49-F238E27FC236}">
                <a16:creationId xmlns:a16="http://schemas.microsoft.com/office/drawing/2014/main" id="{AFE08CD1-5C44-68F4-BD9D-3F3212BF8797}"/>
              </a:ext>
            </a:extLst>
          </p:cNvPr>
          <p:cNvSpPr>
            <a:spLocks noGrp="1"/>
          </p:cNvSpPr>
          <p:nvPr>
            <p:ph type="title"/>
          </p:nvPr>
        </p:nvSpPr>
        <p:spPr/>
        <p:txBody>
          <a:bodyPr vert="horz" wrap="square" lIns="91440" tIns="45720" rIns="91440" bIns="45720" rtlCol="0" anchor="ctr">
            <a:spAutoFit/>
          </a:bodyPr>
          <a:lstStyle/>
          <a:p>
            <a:r>
              <a:rPr lang="ja-JP" altLang="en-US">
                <a:sym typeface="メイリオ" panose="020B0604030504040204" pitchFamily="50" charset="-128"/>
              </a:rPr>
              <a:t>第１回</a:t>
            </a:r>
            <a:r>
              <a:rPr lang="en-US" altLang="ja-JP">
                <a:sym typeface="メイリオ" panose="020B0604030504040204" pitchFamily="50" charset="-128"/>
              </a:rPr>
              <a:t>CEFIA</a:t>
            </a:r>
            <a:r>
              <a:rPr lang="ja-JP" altLang="en-US">
                <a:sym typeface="メイリオ" panose="020B0604030504040204" pitchFamily="50" charset="-128"/>
              </a:rPr>
              <a:t>官民フォーラムについて</a:t>
            </a:r>
            <a:endParaRPr lang="en-US">
              <a:sym typeface="メイリオ" panose="020B0604030504040204" pitchFamily="50" charset="-128"/>
            </a:endParaRPr>
          </a:p>
        </p:txBody>
      </p:sp>
      <p:pic>
        <p:nvPicPr>
          <p:cNvPr id="4" name="図 3" descr="人, 室内, 天井, テーブル が含まれている画像&#10;&#10;自動的に生成された説明">
            <a:extLst>
              <a:ext uri="{FF2B5EF4-FFF2-40B4-BE49-F238E27FC236}">
                <a16:creationId xmlns:a16="http://schemas.microsoft.com/office/drawing/2014/main" id="{7FEB0861-B200-43B8-B83C-2938A01AA82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22032" r="6075"/>
          <a:stretch/>
        </p:blipFill>
        <p:spPr>
          <a:xfrm>
            <a:off x="8112224" y="4519443"/>
            <a:ext cx="2759717" cy="1718165"/>
          </a:xfrm>
          <a:prstGeom prst="rect">
            <a:avLst/>
          </a:prstGeom>
        </p:spPr>
      </p:pic>
      <p:pic>
        <p:nvPicPr>
          <p:cNvPr id="10" name="図 9" descr="室内, 天井, テーブル, コンピューター が含まれている画像&#10;&#10;自動的に生成された説明">
            <a:extLst>
              <a:ext uri="{FF2B5EF4-FFF2-40B4-BE49-F238E27FC236}">
                <a16:creationId xmlns:a16="http://schemas.microsoft.com/office/drawing/2014/main" id="{0DEA1FA6-06B7-4703-9658-7AC9AF7EE016}"/>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2928" t="14515" r="4760" b="12381"/>
          <a:stretch/>
        </p:blipFill>
        <p:spPr>
          <a:xfrm>
            <a:off x="8849158" y="2728527"/>
            <a:ext cx="2899758" cy="1790916"/>
          </a:xfrm>
          <a:prstGeom prst="rect">
            <a:avLst/>
          </a:prstGeom>
        </p:spPr>
      </p:pic>
      <p:sp>
        <p:nvSpPr>
          <p:cNvPr id="17" name="テキスト ボックス 16">
            <a:extLst>
              <a:ext uri="{FF2B5EF4-FFF2-40B4-BE49-F238E27FC236}">
                <a16:creationId xmlns:a16="http://schemas.microsoft.com/office/drawing/2014/main" id="{006CAE1B-6527-4CDE-8092-E714F2D72256}"/>
              </a:ext>
            </a:extLst>
          </p:cNvPr>
          <p:cNvSpPr txBox="1"/>
          <p:nvPr/>
        </p:nvSpPr>
        <p:spPr>
          <a:xfrm>
            <a:off x="8716674" y="6244631"/>
            <a:ext cx="1983603" cy="307777"/>
          </a:xfrm>
          <a:prstGeom prst="rect">
            <a:avLst/>
          </a:prstGeom>
          <a:noFill/>
        </p:spPr>
        <p:txBody>
          <a:bodyPr wrap="square" rtlCol="0">
            <a:spAutoFit/>
          </a:bodyPr>
          <a:lstStyle/>
          <a:p>
            <a:pPr algn="ctr"/>
            <a:r>
              <a:rPr lang="ja-JP" altLang="en-US" sz="1400">
                <a:latin typeface="メイリオ" panose="020B0604030504040204" pitchFamily="50" charset="-128"/>
                <a:ea typeface="メイリオ" panose="020B0604030504040204" pitchFamily="50" charset="-128"/>
                <a:cs typeface="Meiryo UI" panose="020B0604030504040204" pitchFamily="50" charset="-128"/>
                <a:sym typeface="メイリオ" panose="020B0604030504040204" pitchFamily="50" charset="-128"/>
              </a:rPr>
              <a:t>当日の様子</a:t>
            </a:r>
          </a:p>
        </p:txBody>
      </p:sp>
      <p:sp>
        <p:nvSpPr>
          <p:cNvPr id="16" name="テキスト プレースホルダー 7">
            <a:extLst>
              <a:ext uri="{FF2B5EF4-FFF2-40B4-BE49-F238E27FC236}">
                <a16:creationId xmlns:a16="http://schemas.microsoft.com/office/drawing/2014/main" id="{111715D8-7915-3D25-4435-42D3AB9AA936}"/>
              </a:ext>
            </a:extLst>
          </p:cNvPr>
          <p:cNvSpPr txBox="1">
            <a:spLocks/>
          </p:cNvSpPr>
          <p:nvPr/>
        </p:nvSpPr>
        <p:spPr>
          <a:xfrm>
            <a:off x="443074" y="1160415"/>
            <a:ext cx="11305842" cy="1231106"/>
          </a:xfrm>
          <a:prstGeom prst="rect">
            <a:avLst/>
          </a:prstGeom>
          <a:solidFill>
            <a:schemeClr val="accent6"/>
          </a:solidFill>
          <a:ln>
            <a:noFill/>
          </a:ln>
        </p:spPr>
        <p:txBody>
          <a:bodyPr vert="horz" wrap="square" lIns="0" tIns="0" rIns="0" bIns="0" rtlCol="0" anchor="t" anchorCtr="0">
            <a:spAutoFit/>
          </a:bodyPr>
          <a:lstStyle>
            <a:defPPr>
              <a:defRPr lang="ja-JP"/>
            </a:defPPr>
            <a:lvl1pPr marL="263776" indent="-263776" defTabSz="914423">
              <a:spcBef>
                <a:spcPts val="0"/>
              </a:spcBef>
              <a:spcAft>
                <a:spcPts val="0"/>
              </a:spcAft>
              <a:buClr>
                <a:srgbClr val="002060"/>
              </a:buClr>
              <a:buFont typeface="Arial" panose="020B0604020202020204" pitchFamily="34" charset="0"/>
              <a:buChar char="•"/>
              <a:defRPr sz="1600" b="1" i="0">
                <a:latin typeface="メイリオ" panose="020B0604030504040204" pitchFamily="50" charset="-128"/>
                <a:ea typeface="メイリオ" panose="020B0604030504040204" pitchFamily="50" charset="-128"/>
              </a:defRPr>
            </a:lvl1pPr>
            <a:lvl2pPr marL="324000" lvl="1" indent="-216000">
              <a:spcBef>
                <a:spcPts val="0"/>
              </a:spcBef>
              <a:spcAft>
                <a:spcPts val="0"/>
              </a:spcAft>
              <a:buClr>
                <a:schemeClr val="tx2"/>
              </a:buClr>
              <a:buFont typeface="Trebuchet MS" panose="020B0603020202020204" pitchFamily="34" charset="0"/>
              <a:buChar char="•"/>
              <a:defRPr sz="1600" b="0" i="0">
                <a:latin typeface="Trebuchet MS" panose="020B0603020202020204" pitchFamily="34" charset="0"/>
                <a:ea typeface="メイリオ" panose="020B0604030504040204" pitchFamily="50" charset="-128"/>
              </a:defRPr>
            </a:lvl2pPr>
            <a:lvl3pPr marL="896960" indent="-228606" defTabSz="914423">
              <a:spcBef>
                <a:spcPts val="600"/>
              </a:spcBef>
              <a:spcAft>
                <a:spcPts val="600"/>
              </a:spcAft>
              <a:buFont typeface="メイリオ" panose="020B0604030504040204" pitchFamily="50" charset="-128"/>
              <a:buChar char="‒"/>
              <a:defRPr sz="1600" b="0" i="0">
                <a:latin typeface="+mj-ea"/>
                <a:ea typeface="+mj-ea"/>
                <a:cs typeface="メイリオ" panose="020B0604030504040204" pitchFamily="50" charset="-128"/>
              </a:defRPr>
            </a:lvl3pPr>
            <a:lvl4pPr marL="1165254" indent="-228606" defTabSz="914423">
              <a:spcBef>
                <a:spcPct val="20000"/>
              </a:spcBef>
              <a:buFont typeface="Meiryo UI" panose="020B0604030504040204" pitchFamily="50" charset="-128"/>
              <a:buChar char="∗"/>
              <a:defRPr sz="1600">
                <a:latin typeface="+mj-ea"/>
                <a:ea typeface="+mj-ea"/>
                <a:cs typeface="Meiryo UI" panose="020B0604030504040204" pitchFamily="50" charset="-128"/>
              </a:defRPr>
            </a:lvl4pPr>
            <a:lvl5pPr marL="1527213" indent="-228606" defTabSz="914423">
              <a:spcBef>
                <a:spcPct val="20000"/>
              </a:spcBef>
              <a:buFont typeface="Arial" pitchFamily="34" charset="0"/>
              <a:buChar char="»"/>
              <a:defRPr sz="1600">
                <a:latin typeface="+mj-ea"/>
                <a:ea typeface="+mj-ea"/>
                <a:cs typeface="Meiryo UI" panose="020B0604030504040204" pitchFamily="50" charset="-128"/>
              </a:defRPr>
            </a:lvl5pPr>
            <a:lvl6pPr marL="2514663" indent="-228606" defTabSz="914423">
              <a:spcBef>
                <a:spcPct val="20000"/>
              </a:spcBef>
              <a:buFont typeface="Arial" pitchFamily="34" charset="0"/>
              <a:buChar char="•"/>
              <a:defRPr sz="2000"/>
            </a:lvl6pPr>
            <a:lvl7pPr marL="2971874" indent="-228606" defTabSz="914423">
              <a:spcBef>
                <a:spcPct val="20000"/>
              </a:spcBef>
              <a:buFont typeface="Arial" pitchFamily="34" charset="0"/>
              <a:buChar char="•"/>
              <a:defRPr sz="2000"/>
            </a:lvl7pPr>
            <a:lvl8pPr marL="3429086" indent="-228606" defTabSz="914423">
              <a:spcBef>
                <a:spcPct val="20000"/>
              </a:spcBef>
              <a:buFont typeface="Arial" pitchFamily="34" charset="0"/>
              <a:buChar char="•"/>
              <a:defRPr sz="2000"/>
            </a:lvl8pPr>
            <a:lvl9pPr marL="3886297" indent="-228606" defTabSz="914423">
              <a:spcBef>
                <a:spcPct val="20000"/>
              </a:spcBef>
              <a:buFont typeface="Arial" pitchFamily="34" charset="0"/>
              <a:buChar char="•"/>
              <a:defRPr sz="2000"/>
            </a:lvl9pPr>
          </a:lstStyle>
          <a:p>
            <a:pPr>
              <a:tabLst>
                <a:tab pos="92075" algn="l"/>
              </a:tabLst>
            </a:pPr>
            <a:r>
              <a:rPr lang="en-US" altLang="ja-JP" b="0" dirty="0">
                <a:sym typeface="メイリオ" panose="020B0604030504040204" pitchFamily="50" charset="-128"/>
              </a:rPr>
              <a:t>2019</a:t>
            </a:r>
            <a:r>
              <a:rPr lang="ja-JP" altLang="en-US" b="0" dirty="0">
                <a:sym typeface="メイリオ" panose="020B0604030504040204" pitchFamily="50" charset="-128"/>
              </a:rPr>
              <a:t>年</a:t>
            </a:r>
            <a:r>
              <a:rPr lang="en-US" altLang="ja-JP" b="0" dirty="0">
                <a:sym typeface="メイリオ" panose="020B0604030504040204" pitchFamily="50" charset="-128"/>
              </a:rPr>
              <a:t>9</a:t>
            </a:r>
            <a:r>
              <a:rPr lang="ja-JP" altLang="en-US" b="0" dirty="0">
                <a:sym typeface="メイリオ" panose="020B0604030504040204" pitchFamily="50" charset="-128"/>
              </a:rPr>
              <a:t>月、</a:t>
            </a:r>
            <a:r>
              <a:rPr lang="en-US" altLang="ja-JP" b="0" dirty="0">
                <a:sym typeface="メイリオ" panose="020B0604030504040204" pitchFamily="50" charset="-128"/>
              </a:rPr>
              <a:t>ASEAN</a:t>
            </a:r>
            <a:r>
              <a:rPr lang="ja-JP" altLang="en-US" b="0" dirty="0">
                <a:sym typeface="メイリオ" panose="020B0604030504040204" pitchFamily="50" charset="-128"/>
              </a:rPr>
              <a:t>＋３エネルギー大臣の下で、</a:t>
            </a:r>
            <a:r>
              <a:rPr lang="en-US" altLang="ja-JP" b="0" dirty="0">
                <a:sym typeface="メイリオ" panose="020B0604030504040204" pitchFamily="50" charset="-128"/>
              </a:rPr>
              <a:t> ASEAN</a:t>
            </a:r>
            <a:r>
              <a:rPr lang="ja-JP" altLang="en-US" b="0" dirty="0">
                <a:sym typeface="メイリオ" panose="020B0604030504040204" pitchFamily="50" charset="-128"/>
              </a:rPr>
              <a:t>全体でエネルギー転換と低炭素社会を実現するための官民</a:t>
            </a:r>
            <a:br>
              <a:rPr lang="en-US" altLang="ja-JP" b="0" dirty="0">
                <a:sym typeface="メイリオ" panose="020B0604030504040204" pitchFamily="50" charset="-128"/>
              </a:rPr>
            </a:br>
            <a:r>
              <a:rPr lang="ja-JP" altLang="en-US" b="0" dirty="0">
                <a:sym typeface="メイリオ" panose="020B0604030504040204" pitchFamily="50" charset="-128"/>
              </a:rPr>
              <a:t>イニシアティブ「</a:t>
            </a:r>
            <a:r>
              <a:rPr lang="en-US" altLang="ja-JP" dirty="0" err="1">
                <a:sym typeface="メイリオ" panose="020B0604030504040204" pitchFamily="50" charset="-128"/>
              </a:rPr>
              <a:t>CEFIA</a:t>
            </a:r>
            <a:r>
              <a:rPr lang="en-US" altLang="ja-JP" dirty="0">
                <a:sym typeface="メイリオ" panose="020B0604030504040204" pitchFamily="50" charset="-128"/>
              </a:rPr>
              <a:t>: Cleaner Energy Future Initiative for ASEAN</a:t>
            </a:r>
            <a:r>
              <a:rPr lang="ja-JP" altLang="en-US" dirty="0">
                <a:sym typeface="メイリオ" panose="020B0604030504040204" pitchFamily="50" charset="-128"/>
              </a:rPr>
              <a:t>）</a:t>
            </a:r>
            <a:r>
              <a:rPr lang="ja-JP" altLang="en-US" b="0" dirty="0">
                <a:sym typeface="メイリオ" panose="020B0604030504040204" pitchFamily="50" charset="-128"/>
              </a:rPr>
              <a:t>」を創設。</a:t>
            </a:r>
            <a:endParaRPr lang="en-US" altLang="ja-JP" b="0" dirty="0">
              <a:sym typeface="メイリオ" panose="020B0604030504040204" pitchFamily="50" charset="-128"/>
            </a:endParaRPr>
          </a:p>
          <a:p>
            <a:pPr>
              <a:tabLst>
                <a:tab pos="92075" algn="l"/>
              </a:tabLst>
            </a:pPr>
            <a:r>
              <a:rPr lang="ja-JP" altLang="en-US" b="0" dirty="0">
                <a:sym typeface="メイリオ" panose="020B0604030504040204" pitchFamily="50" charset="-128"/>
              </a:rPr>
              <a:t>同年</a:t>
            </a:r>
            <a:r>
              <a:rPr lang="en-US" altLang="ja-JP" b="0" dirty="0">
                <a:sym typeface="メイリオ" panose="020B0604030504040204" pitchFamily="50" charset="-128"/>
              </a:rPr>
              <a:t>11</a:t>
            </a:r>
            <a:r>
              <a:rPr lang="ja-JP" altLang="en-US" b="0" dirty="0">
                <a:sym typeface="メイリオ" panose="020B0604030504040204" pitchFamily="50" charset="-128"/>
              </a:rPr>
              <a:t>月、フィリピン・マニラで、同国エネルギー省及び</a:t>
            </a:r>
            <a:r>
              <a:rPr lang="en-US" altLang="ja-JP" b="0" dirty="0">
                <a:sym typeface="メイリオ" panose="020B0604030504040204" pitchFamily="50" charset="-128"/>
              </a:rPr>
              <a:t>ASEAN Centre for Energy</a:t>
            </a:r>
            <a:r>
              <a:rPr lang="ja-JP" altLang="en-US" b="0" dirty="0">
                <a:sym typeface="メイリオ" panose="020B0604030504040204" pitchFamily="50" charset="-128"/>
              </a:rPr>
              <a:t>（</a:t>
            </a:r>
            <a:r>
              <a:rPr lang="en-US" altLang="ja-JP" b="0" dirty="0">
                <a:sym typeface="メイリオ" panose="020B0604030504040204" pitchFamily="50" charset="-128"/>
              </a:rPr>
              <a:t>ACE</a:t>
            </a:r>
            <a:r>
              <a:rPr lang="ja-JP" altLang="en-US" b="0" dirty="0">
                <a:sym typeface="メイリオ" panose="020B0604030504040204" pitchFamily="50" charset="-128"/>
              </a:rPr>
              <a:t>）の協力により、「第一回</a:t>
            </a:r>
            <a:r>
              <a:rPr lang="en-US" altLang="ja-JP" b="0" dirty="0" err="1">
                <a:sym typeface="メイリオ" panose="020B0604030504040204" pitchFamily="50" charset="-128"/>
              </a:rPr>
              <a:t>CEFIA</a:t>
            </a:r>
            <a:r>
              <a:rPr lang="ja-JP" altLang="en-US" b="0" dirty="0">
                <a:sym typeface="メイリオ" panose="020B0604030504040204" pitchFamily="50" charset="-128"/>
              </a:rPr>
              <a:t>官民フォーラム」を開催。</a:t>
            </a:r>
            <a:endParaRPr lang="en-US" altLang="ja-JP" b="0" dirty="0">
              <a:sym typeface="メイリオ" panose="020B0604030504040204" pitchFamily="50" charset="-128"/>
            </a:endParaRPr>
          </a:p>
          <a:p>
            <a:pPr>
              <a:tabLst>
                <a:tab pos="92075" algn="l"/>
              </a:tabLst>
            </a:pPr>
            <a:r>
              <a:rPr lang="ja-JP" altLang="en-US" b="0" dirty="0">
                <a:sym typeface="メイリオ" panose="020B0604030504040204" pitchFamily="50" charset="-128"/>
              </a:rPr>
              <a:t>オープニングは</a:t>
            </a:r>
            <a:r>
              <a:rPr lang="en-US" altLang="ja-JP" b="0" dirty="0">
                <a:sym typeface="メイリオ" panose="020B0604030504040204" pitchFamily="50" charset="-128"/>
              </a:rPr>
              <a:t>ASEAN+3</a:t>
            </a:r>
            <a:r>
              <a:rPr lang="ja-JP" altLang="en-US" b="0" dirty="0">
                <a:sym typeface="メイリオ" panose="020B0604030504040204" pitchFamily="50" charset="-128"/>
              </a:rPr>
              <a:t>新再生可能・省エネルギーフォーラムとの合同オープニングセッションセレモニーとして開催。</a:t>
            </a:r>
            <a:endParaRPr lang="en-US" altLang="ja-JP" b="0" dirty="0">
              <a:sym typeface="メイリオ" panose="020B0604030504040204" pitchFamily="50" charset="-128"/>
            </a:endParaRPr>
          </a:p>
        </p:txBody>
      </p:sp>
    </p:spTree>
    <p:extLst>
      <p:ext uri="{BB962C8B-B14F-4D97-AF65-F5344CB8AC3E}">
        <p14:creationId xmlns:p14="http://schemas.microsoft.com/office/powerpoint/2010/main" val="7644561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4FA1E626-DED0-CF36-8562-6BE93E019AB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4" imgH="486" progId="TCLayout.ActiveDocument.1">
                  <p:embed/>
                </p:oleObj>
              </mc:Choice>
              <mc:Fallback>
                <p:oleObj name="think-cell Slide" r:id="rId4" imgW="484" imgH="486" progId="TCLayout.ActiveDocument.1">
                  <p:embed/>
                  <p:pic>
                    <p:nvPicPr>
                      <p:cNvPr id="10" name="think-cell data - do not delete" hidden="1">
                        <a:extLst>
                          <a:ext uri="{FF2B5EF4-FFF2-40B4-BE49-F238E27FC236}">
                            <a16:creationId xmlns:a16="http://schemas.microsoft.com/office/drawing/2014/main" id="{4FA1E626-DED0-CF36-8562-6BE93E019AB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cxnSp>
        <p:nvCxnSpPr>
          <p:cNvPr id="3" name="直線コネクタ 2"/>
          <p:cNvCxnSpPr/>
          <p:nvPr/>
        </p:nvCxnSpPr>
        <p:spPr>
          <a:xfrm>
            <a:off x="1143005" y="2328521"/>
            <a:ext cx="914401"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1" name="スライド番号プレースホルダー 13">
            <a:extLst>
              <a:ext uri="{FF2B5EF4-FFF2-40B4-BE49-F238E27FC236}">
                <a16:creationId xmlns:a16="http://schemas.microsoft.com/office/drawing/2014/main" id="{3A67F06B-FB29-4F21-B977-8812AFFB308A}"/>
              </a:ext>
            </a:extLst>
          </p:cNvPr>
          <p:cNvSpPr>
            <a:spLocks noGrp="1"/>
          </p:cNvSpPr>
          <p:nvPr>
            <p:ph type="sldNum" sz="quarter" idx="12"/>
          </p:nvPr>
        </p:nvSpPr>
        <p:spPr/>
        <p:txBody>
          <a:bodyPr/>
          <a:lstStyle/>
          <a:p>
            <a:fld id="{D9550142-B990-490A-A107-ED7302A7FD52}" type="slidenum">
              <a:rPr kumimoji="1" lang="ja-JP" altLang="en-US" smtClean="0">
                <a:sym typeface="メイリオ" panose="020B0604030504040204" pitchFamily="50" charset="-128"/>
              </a:rPr>
              <a:t>15</a:t>
            </a:fld>
            <a:endParaRPr kumimoji="1" lang="ja-JP" altLang="en-US">
              <a:sym typeface="メイリオ" panose="020B0604030504040204" pitchFamily="50" charset="-128"/>
            </a:endParaRPr>
          </a:p>
        </p:txBody>
      </p:sp>
      <p:sp>
        <p:nvSpPr>
          <p:cNvPr id="2" name="タイトル 1">
            <a:extLst>
              <a:ext uri="{FF2B5EF4-FFF2-40B4-BE49-F238E27FC236}">
                <a16:creationId xmlns:a16="http://schemas.microsoft.com/office/drawing/2014/main" id="{28896014-CCAB-0861-8F4F-53F04E6B3EAF}"/>
              </a:ext>
            </a:extLst>
          </p:cNvPr>
          <p:cNvSpPr>
            <a:spLocks noGrp="1"/>
          </p:cNvSpPr>
          <p:nvPr>
            <p:ph type="title"/>
          </p:nvPr>
        </p:nvSpPr>
        <p:spPr/>
        <p:txBody>
          <a:bodyPr vert="horz" wrap="square" lIns="91440" tIns="45720" rIns="91440" bIns="45720" rtlCol="0" anchor="ctr">
            <a:spAutoFit/>
          </a:bodyPr>
          <a:lstStyle/>
          <a:p>
            <a:r>
              <a:rPr lang="ja-JP" altLang="en-US">
                <a:sym typeface="メイリオ" panose="020B0604030504040204" pitchFamily="50" charset="-128"/>
              </a:rPr>
              <a:t>第２回</a:t>
            </a:r>
            <a:r>
              <a:rPr lang="en-US" altLang="ja-JP">
                <a:sym typeface="メイリオ" panose="020B0604030504040204" pitchFamily="50" charset="-128"/>
              </a:rPr>
              <a:t>CEFIA</a:t>
            </a:r>
            <a:r>
              <a:rPr lang="ja-JP" altLang="en-US">
                <a:sym typeface="メイリオ" panose="020B0604030504040204" pitchFamily="50" charset="-128"/>
              </a:rPr>
              <a:t>官民フォーラムについて</a:t>
            </a:r>
            <a:endParaRPr lang="en-US">
              <a:sym typeface="メイリオ" panose="020B0604030504040204" pitchFamily="50" charset="-128"/>
            </a:endParaRPr>
          </a:p>
        </p:txBody>
      </p:sp>
      <p:sp>
        <p:nvSpPr>
          <p:cNvPr id="6" name="角丸四角形 5"/>
          <p:cNvSpPr/>
          <p:nvPr/>
        </p:nvSpPr>
        <p:spPr>
          <a:xfrm>
            <a:off x="443074" y="2936717"/>
            <a:ext cx="2490626" cy="360000"/>
          </a:xfrm>
          <a:prstGeom prst="roundRect">
            <a:avLst/>
          </a:prstGeom>
          <a:solidFill>
            <a:schemeClr val="accent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dirty="0">
                <a:solidFill>
                  <a:schemeClr val="bg1"/>
                </a:solidFill>
                <a:latin typeface="メイリオ" panose="020B0604030504040204" pitchFamily="50" charset="-128"/>
                <a:ea typeface="メイリオ" panose="020B0604030504040204" pitchFamily="50" charset="-128"/>
                <a:sym typeface="メイリオ" panose="020B0604030504040204" pitchFamily="50" charset="-128"/>
              </a:rPr>
              <a:t>１．開催概要</a:t>
            </a:r>
          </a:p>
        </p:txBody>
      </p:sp>
      <p:sp>
        <p:nvSpPr>
          <p:cNvPr id="8" name="テキスト ボックス 7"/>
          <p:cNvSpPr txBox="1"/>
          <p:nvPr/>
        </p:nvSpPr>
        <p:spPr>
          <a:xfrm>
            <a:off x="443074" y="3296717"/>
            <a:ext cx="6805054" cy="830997"/>
          </a:xfrm>
          <a:prstGeom prst="rect">
            <a:avLst/>
          </a:prstGeom>
          <a:noFill/>
        </p:spPr>
        <p:txBody>
          <a:bodyPr wrap="square" rtlCol="0">
            <a:spAutoFit/>
          </a:bodyPr>
          <a:lstStyle/>
          <a:p>
            <a:pPr marL="180975" indent="-180975">
              <a:buFont typeface="Arial" panose="020B0604020202020204" pitchFamily="34" charset="0"/>
              <a:buChar char="•"/>
            </a:pPr>
            <a:r>
              <a:rPr lang="ja-JP" altLang="en-US" sz="1600">
                <a:latin typeface="メイリオ" panose="020B0604030504040204" pitchFamily="50" charset="-128"/>
                <a:ea typeface="メイリオ" panose="020B0604030504040204" pitchFamily="50" charset="-128"/>
                <a:sym typeface="メイリオ" panose="020B0604030504040204" pitchFamily="50" charset="-128"/>
              </a:rPr>
              <a:t>日時：</a:t>
            </a:r>
            <a:r>
              <a:rPr lang="en-US" altLang="ja-JP" sz="1600">
                <a:latin typeface="メイリオ" panose="020B0604030504040204" pitchFamily="50" charset="-128"/>
                <a:ea typeface="メイリオ" panose="020B0604030504040204" pitchFamily="50" charset="-128"/>
                <a:sym typeface="メイリオ" panose="020B0604030504040204" pitchFamily="50" charset="-128"/>
              </a:rPr>
              <a:t>2021</a:t>
            </a:r>
            <a:r>
              <a:rPr lang="ja-JP" altLang="en-US" sz="1600">
                <a:latin typeface="メイリオ" panose="020B0604030504040204" pitchFamily="50" charset="-128"/>
                <a:ea typeface="メイリオ" panose="020B0604030504040204" pitchFamily="50" charset="-128"/>
                <a:sym typeface="メイリオ" panose="020B0604030504040204" pitchFamily="50" charset="-128"/>
              </a:rPr>
              <a:t>年</a:t>
            </a:r>
            <a:r>
              <a:rPr lang="en-US" altLang="ja-JP" sz="1600">
                <a:latin typeface="メイリオ" panose="020B0604030504040204" pitchFamily="50" charset="-128"/>
                <a:ea typeface="メイリオ" panose="020B0604030504040204" pitchFamily="50" charset="-128"/>
                <a:sym typeface="メイリオ" panose="020B0604030504040204" pitchFamily="50" charset="-128"/>
              </a:rPr>
              <a:t>2</a:t>
            </a:r>
            <a:r>
              <a:rPr lang="ja-JP" altLang="en-US" sz="1600">
                <a:latin typeface="メイリオ" panose="020B0604030504040204" pitchFamily="50" charset="-128"/>
                <a:ea typeface="メイリオ" panose="020B0604030504040204" pitchFamily="50" charset="-128"/>
                <a:sym typeface="メイリオ" panose="020B0604030504040204" pitchFamily="50" charset="-128"/>
              </a:rPr>
              <a:t>月</a:t>
            </a:r>
            <a:r>
              <a:rPr lang="en-US" altLang="ja-JP" sz="1600">
                <a:latin typeface="メイリオ" panose="020B0604030504040204" pitchFamily="50" charset="-128"/>
                <a:ea typeface="メイリオ" panose="020B0604030504040204" pitchFamily="50" charset="-128"/>
                <a:sym typeface="メイリオ" panose="020B0604030504040204" pitchFamily="50" charset="-128"/>
              </a:rPr>
              <a:t>2</a:t>
            </a:r>
            <a:r>
              <a:rPr lang="ja-JP" altLang="en-US" sz="1600">
                <a:latin typeface="メイリオ" panose="020B0604030504040204" pitchFamily="50" charset="-128"/>
                <a:ea typeface="メイリオ" panose="020B0604030504040204" pitchFamily="50" charset="-128"/>
                <a:sym typeface="メイリオ" panose="020B0604030504040204" pitchFamily="50" charset="-128"/>
              </a:rPr>
              <a:t>日（火）</a:t>
            </a:r>
            <a:r>
              <a:rPr lang="en-US" altLang="ja-JP" sz="1600">
                <a:latin typeface="メイリオ" panose="020B0604030504040204" pitchFamily="50" charset="-128"/>
                <a:ea typeface="メイリオ" panose="020B0604030504040204" pitchFamily="50" charset="-128"/>
                <a:sym typeface="メイリオ" panose="020B0604030504040204" pitchFamily="50" charset="-128"/>
              </a:rPr>
              <a:t>11:00 – 17:30</a:t>
            </a:r>
            <a:r>
              <a:rPr lang="ja-JP" altLang="en-US" sz="1600">
                <a:latin typeface="メイリオ" panose="020B0604030504040204" pitchFamily="50" charset="-128"/>
                <a:ea typeface="メイリオ" panose="020B0604030504040204" pitchFamily="50" charset="-128"/>
                <a:sym typeface="メイリオ" panose="020B0604030504040204" pitchFamily="50" charset="-128"/>
              </a:rPr>
              <a:t>（日本時間）</a:t>
            </a:r>
            <a:endParaRPr lang="en-US" altLang="ja-JP" sz="1600">
              <a:latin typeface="メイリオ" panose="020B0604030504040204" pitchFamily="50" charset="-128"/>
              <a:ea typeface="メイリオ" panose="020B0604030504040204" pitchFamily="50" charset="-128"/>
              <a:sym typeface="メイリオ" panose="020B0604030504040204" pitchFamily="50" charset="-128"/>
            </a:endParaRPr>
          </a:p>
          <a:p>
            <a:pPr marL="180975" indent="-180975">
              <a:buFont typeface="Arial" panose="020B0604020202020204" pitchFamily="34" charset="0"/>
              <a:buChar char="•"/>
            </a:pPr>
            <a:r>
              <a:rPr lang="ja-JP" altLang="en-US" sz="1600">
                <a:latin typeface="メイリオ" panose="020B0604030504040204" pitchFamily="50" charset="-128"/>
                <a:ea typeface="メイリオ" panose="020B0604030504040204" pitchFamily="50" charset="-128"/>
                <a:sym typeface="メイリオ" panose="020B0604030504040204" pitchFamily="50" charset="-128"/>
              </a:rPr>
              <a:t>場所：オンライン開催</a:t>
            </a:r>
            <a:endParaRPr lang="en-US" altLang="ja-JP" sz="1600">
              <a:latin typeface="メイリオ" panose="020B0604030504040204" pitchFamily="50" charset="-128"/>
              <a:ea typeface="メイリオ" panose="020B0604030504040204" pitchFamily="50" charset="-128"/>
              <a:sym typeface="メイリオ" panose="020B0604030504040204" pitchFamily="50" charset="-128"/>
            </a:endParaRPr>
          </a:p>
          <a:p>
            <a:pPr marL="180975" indent="-180975">
              <a:buFont typeface="Arial" panose="020B0604020202020204" pitchFamily="34" charset="0"/>
              <a:buChar char="•"/>
            </a:pPr>
            <a:r>
              <a:rPr lang="ja-JP" altLang="en-US" sz="1600">
                <a:latin typeface="メイリオ" panose="020B0604030504040204" pitchFamily="50" charset="-128"/>
                <a:ea typeface="メイリオ" panose="020B0604030504040204" pitchFamily="50" charset="-128"/>
                <a:sym typeface="メイリオ" panose="020B0604030504040204" pitchFamily="50" charset="-128"/>
              </a:rPr>
              <a:t>ホスト：タイ・エネルギー省、事務局：</a:t>
            </a:r>
            <a:r>
              <a:rPr lang="en-US" altLang="ja-JP" sz="1600">
                <a:latin typeface="メイリオ" panose="020B0604030504040204" pitchFamily="50" charset="-128"/>
                <a:ea typeface="メイリオ" panose="020B0604030504040204" pitchFamily="50" charset="-128"/>
                <a:sym typeface="メイリオ" panose="020B0604030504040204" pitchFamily="50" charset="-128"/>
              </a:rPr>
              <a:t>ACE</a:t>
            </a:r>
            <a:r>
              <a:rPr lang="ja-JP" altLang="en-US" sz="1600">
                <a:latin typeface="メイリオ" panose="020B0604030504040204" pitchFamily="50" charset="-128"/>
                <a:ea typeface="メイリオ" panose="020B0604030504040204" pitchFamily="50" charset="-128"/>
                <a:sym typeface="メイリオ" panose="020B0604030504040204" pitchFamily="50" charset="-128"/>
              </a:rPr>
              <a:t>、協力：経済産業省</a:t>
            </a:r>
            <a:endParaRPr lang="en-US" altLang="ja-JP" sz="1600">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27" name="角丸四角形 26"/>
          <p:cNvSpPr/>
          <p:nvPr/>
        </p:nvSpPr>
        <p:spPr>
          <a:xfrm>
            <a:off x="443074" y="5699948"/>
            <a:ext cx="2490626" cy="360000"/>
          </a:xfrm>
          <a:prstGeom prst="roundRect">
            <a:avLst/>
          </a:prstGeom>
          <a:solidFill>
            <a:schemeClr val="accent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600" dirty="0">
                <a:solidFill>
                  <a:schemeClr val="bg1"/>
                </a:solidFill>
                <a:latin typeface="メイリオ" panose="020B0604030504040204" pitchFamily="50" charset="-128"/>
                <a:ea typeface="メイリオ" panose="020B0604030504040204" pitchFamily="50" charset="-128"/>
                <a:sym typeface="メイリオ" panose="020B0604030504040204" pitchFamily="50" charset="-128"/>
              </a:rPr>
              <a:t>3</a:t>
            </a:r>
            <a:r>
              <a:rPr lang="ja-JP" altLang="en-US" sz="1600" dirty="0">
                <a:solidFill>
                  <a:schemeClr val="bg1"/>
                </a:solidFill>
                <a:latin typeface="メイリオ" panose="020B0604030504040204" pitchFamily="50" charset="-128"/>
                <a:ea typeface="メイリオ" panose="020B0604030504040204" pitchFamily="50" charset="-128"/>
                <a:sym typeface="メイリオ" panose="020B0604030504040204" pitchFamily="50" charset="-128"/>
              </a:rPr>
              <a:t>．オープニング出席者</a:t>
            </a:r>
          </a:p>
        </p:txBody>
      </p:sp>
      <p:sp>
        <p:nvSpPr>
          <p:cNvPr id="28" name="テキスト ボックス 27"/>
          <p:cNvSpPr txBox="1"/>
          <p:nvPr/>
        </p:nvSpPr>
        <p:spPr>
          <a:xfrm>
            <a:off x="443074" y="6059948"/>
            <a:ext cx="7365217" cy="584775"/>
          </a:xfrm>
          <a:prstGeom prst="rect">
            <a:avLst/>
          </a:prstGeom>
          <a:noFill/>
        </p:spPr>
        <p:txBody>
          <a:bodyPr wrap="square" lIns="91440" tIns="45720" rIns="91440" bIns="45720" rtlCol="0" anchor="t">
            <a:spAutoFit/>
          </a:bodyPr>
          <a:lstStyle/>
          <a:p>
            <a:pPr marL="180975" indent="-180975">
              <a:buFont typeface="Arial" panose="020B0604020202020204" pitchFamily="34" charset="0"/>
              <a:buChar char="•"/>
            </a:pPr>
            <a:r>
              <a:rPr lang="ja-JP" altLang="en-US" sz="1600">
                <a:latin typeface="メイリオ" panose="020B0604030504040204" pitchFamily="50" charset="-128"/>
                <a:ea typeface="メイリオ" panose="020B0604030504040204" pitchFamily="50" charset="-128"/>
                <a:sym typeface="メイリオ" panose="020B0604030504040204" pitchFamily="50" charset="-128"/>
              </a:rPr>
              <a:t>開式挨拶：タイ国エネルギー省プラサート局長</a:t>
            </a:r>
            <a:r>
              <a:rPr lang="en-US" altLang="ja-JP" sz="1400">
                <a:latin typeface="メイリオ" panose="020B0604030504040204" pitchFamily="50" charset="-128"/>
                <a:ea typeface="メイリオ" panose="020B0604030504040204" pitchFamily="50" charset="-128"/>
                <a:sym typeface="メイリオ" panose="020B0604030504040204" pitchFamily="50" charset="-128"/>
              </a:rPr>
              <a:t>(</a:t>
            </a:r>
            <a:r>
              <a:rPr lang="ja-JP" altLang="en-US" sz="1400">
                <a:latin typeface="メイリオ" panose="020B0604030504040204" pitchFamily="50" charset="-128"/>
                <a:ea typeface="メイリオ" panose="020B0604030504040204" pitchFamily="50" charset="-128"/>
                <a:sym typeface="メイリオ" panose="020B0604030504040204" pitchFamily="50" charset="-128"/>
              </a:rPr>
              <a:t>代替エネルギー開発・効率化局</a:t>
            </a:r>
            <a:r>
              <a:rPr lang="en-US" altLang="ja-JP" sz="1400">
                <a:latin typeface="メイリオ" panose="020B0604030504040204" pitchFamily="50" charset="-128"/>
                <a:ea typeface="メイリオ" panose="020B0604030504040204" pitchFamily="50" charset="-128"/>
                <a:sym typeface="メイリオ" panose="020B0604030504040204" pitchFamily="50" charset="-128"/>
              </a:rPr>
              <a:t>)</a:t>
            </a:r>
            <a:endParaRPr lang="en-US" altLang="ja-JP" sz="1200">
              <a:latin typeface="メイリオ" panose="020B0604030504040204" pitchFamily="50" charset="-128"/>
              <a:ea typeface="メイリオ" panose="020B0604030504040204" pitchFamily="50" charset="-128"/>
              <a:sym typeface="メイリオ" panose="020B0604030504040204" pitchFamily="50" charset="-128"/>
            </a:endParaRPr>
          </a:p>
          <a:p>
            <a:pPr marL="180975" indent="-180975">
              <a:buFont typeface="Arial" panose="020B0604020202020204" pitchFamily="34" charset="0"/>
              <a:buChar char="•"/>
            </a:pPr>
            <a:r>
              <a:rPr lang="ja-JP" altLang="en-US" sz="1600">
                <a:latin typeface="メイリオ" panose="020B0604030504040204" pitchFamily="50" charset="-128"/>
                <a:ea typeface="メイリオ" panose="020B0604030504040204" pitchFamily="50" charset="-128"/>
                <a:sym typeface="メイリオ" panose="020B0604030504040204" pitchFamily="50" charset="-128"/>
              </a:rPr>
              <a:t>特別挨拶：宗清経済産業大臣政務官</a:t>
            </a:r>
            <a:endParaRPr lang="en-US" altLang="ja-JP" sz="1600">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19" name="角丸四角形 26">
            <a:extLst>
              <a:ext uri="{FF2B5EF4-FFF2-40B4-BE49-F238E27FC236}">
                <a16:creationId xmlns:a16="http://schemas.microsoft.com/office/drawing/2014/main" id="{DC4203BE-2FA0-43C7-AB10-D61136B37EDB}"/>
              </a:ext>
            </a:extLst>
          </p:cNvPr>
          <p:cNvSpPr/>
          <p:nvPr/>
        </p:nvSpPr>
        <p:spPr>
          <a:xfrm>
            <a:off x="443074" y="4334053"/>
            <a:ext cx="2490626" cy="360000"/>
          </a:xfrm>
          <a:prstGeom prst="roundRect">
            <a:avLst/>
          </a:prstGeom>
          <a:solidFill>
            <a:schemeClr val="accent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dirty="0">
                <a:solidFill>
                  <a:schemeClr val="bg1"/>
                </a:solidFill>
                <a:latin typeface="メイリオ" panose="020B0604030504040204" pitchFamily="50" charset="-128"/>
                <a:ea typeface="メイリオ" panose="020B0604030504040204" pitchFamily="50" charset="-128"/>
                <a:sym typeface="メイリオ" panose="020B0604030504040204" pitchFamily="50" charset="-128"/>
              </a:rPr>
              <a:t>２．プログラム</a:t>
            </a:r>
          </a:p>
        </p:txBody>
      </p:sp>
      <p:sp>
        <p:nvSpPr>
          <p:cNvPr id="20" name="テキスト ボックス 19">
            <a:extLst>
              <a:ext uri="{FF2B5EF4-FFF2-40B4-BE49-F238E27FC236}">
                <a16:creationId xmlns:a16="http://schemas.microsoft.com/office/drawing/2014/main" id="{507C4DD8-86CA-43D3-8DB4-DAE966710DAA}"/>
              </a:ext>
            </a:extLst>
          </p:cNvPr>
          <p:cNvSpPr txBox="1"/>
          <p:nvPr/>
        </p:nvSpPr>
        <p:spPr>
          <a:xfrm>
            <a:off x="443074" y="4694053"/>
            <a:ext cx="7350826" cy="830997"/>
          </a:xfrm>
          <a:prstGeom prst="rect">
            <a:avLst/>
          </a:prstGeom>
          <a:noFill/>
        </p:spPr>
        <p:txBody>
          <a:bodyPr wrap="square" rtlCol="0">
            <a:spAutoFit/>
          </a:bodyPr>
          <a:lstStyle/>
          <a:p>
            <a:pPr marL="180975" indent="-180975">
              <a:buFont typeface="Arial" panose="020B0604020202020204" pitchFamily="34" charset="0"/>
              <a:buChar char="•"/>
            </a:pPr>
            <a:r>
              <a:rPr lang="ja-JP" altLang="en-US" sz="1600">
                <a:latin typeface="メイリオ" panose="020B0604030504040204" pitchFamily="50" charset="-128"/>
                <a:ea typeface="メイリオ" panose="020B0604030504040204" pitchFamily="50" charset="-128"/>
                <a:sym typeface="メイリオ" panose="020B0604030504040204" pitchFamily="50" charset="-128"/>
              </a:rPr>
              <a:t>セッション</a:t>
            </a:r>
            <a:r>
              <a:rPr lang="en-US" altLang="ja-JP" sz="1600">
                <a:latin typeface="メイリオ" panose="020B0604030504040204" pitchFamily="50" charset="-128"/>
                <a:ea typeface="メイリオ" panose="020B0604030504040204" pitchFamily="50" charset="-128"/>
                <a:sym typeface="メイリオ" panose="020B0604030504040204" pitchFamily="50" charset="-128"/>
              </a:rPr>
              <a:t>Ⅰ</a:t>
            </a:r>
            <a:r>
              <a:rPr lang="ja-JP" altLang="en-US" sz="1600">
                <a:latin typeface="メイリオ" panose="020B0604030504040204" pitchFamily="50" charset="-128"/>
                <a:ea typeface="メイリオ" panose="020B0604030504040204" pitchFamily="50" charset="-128"/>
                <a:sym typeface="メイリオ" panose="020B0604030504040204" pitchFamily="50" charset="-128"/>
              </a:rPr>
              <a:t>：フラッグシッププロジェクト（活動概要、新たな候補）</a:t>
            </a:r>
            <a:endParaRPr lang="en-US" altLang="ja-JP" sz="1600">
              <a:latin typeface="メイリオ" panose="020B0604030504040204" pitchFamily="50" charset="-128"/>
              <a:ea typeface="メイリオ" panose="020B0604030504040204" pitchFamily="50" charset="-128"/>
              <a:sym typeface="メイリオ" panose="020B0604030504040204" pitchFamily="50" charset="-128"/>
            </a:endParaRPr>
          </a:p>
          <a:p>
            <a:pPr marL="180975" indent="-180975">
              <a:buFont typeface="Arial" panose="020B0604020202020204" pitchFamily="34" charset="0"/>
              <a:buChar char="•"/>
            </a:pPr>
            <a:r>
              <a:rPr lang="ja-JP" altLang="en-US" sz="1600">
                <a:latin typeface="メイリオ" panose="020B0604030504040204" pitchFamily="50" charset="-128"/>
                <a:ea typeface="メイリオ" panose="020B0604030504040204" pitchFamily="50" charset="-128"/>
                <a:sym typeface="メイリオ" panose="020B0604030504040204" pitchFamily="50" charset="-128"/>
              </a:rPr>
              <a:t>セッション</a:t>
            </a:r>
            <a:r>
              <a:rPr lang="en-US" altLang="ja-JP" sz="1600">
                <a:latin typeface="メイリオ" panose="020B0604030504040204" pitchFamily="50" charset="-128"/>
                <a:ea typeface="メイリオ" panose="020B0604030504040204" pitchFamily="50" charset="-128"/>
                <a:sym typeface="メイリオ" panose="020B0604030504040204" pitchFamily="50" charset="-128"/>
              </a:rPr>
              <a:t>Ⅱ</a:t>
            </a:r>
            <a:r>
              <a:rPr lang="ja-JP" altLang="en-US" sz="1600">
                <a:latin typeface="メイリオ" panose="020B0604030504040204" pitchFamily="50" charset="-128"/>
                <a:ea typeface="メイリオ" panose="020B0604030504040204" pitchFamily="50" charset="-128"/>
                <a:sym typeface="メイリオ" panose="020B0604030504040204" pitchFamily="50" charset="-128"/>
              </a:rPr>
              <a:t>：</a:t>
            </a:r>
            <a:r>
              <a:rPr lang="en-US" altLang="ja-JP" sz="1600">
                <a:latin typeface="メイリオ" panose="020B0604030504040204" pitchFamily="50" charset="-128"/>
                <a:ea typeface="メイリオ" panose="020B0604030504040204" pitchFamily="50" charset="-128"/>
                <a:sym typeface="メイリオ" panose="020B0604030504040204" pitchFamily="50" charset="-128"/>
              </a:rPr>
              <a:t>ASEAN</a:t>
            </a:r>
            <a:r>
              <a:rPr lang="ja-JP" altLang="en-US" sz="1600">
                <a:latin typeface="メイリオ" panose="020B0604030504040204" pitchFamily="50" charset="-128"/>
                <a:ea typeface="メイリオ" panose="020B0604030504040204" pitchFamily="50" charset="-128"/>
                <a:sym typeface="メイリオ" panose="020B0604030504040204" pitchFamily="50" charset="-128"/>
              </a:rPr>
              <a:t>エネルギー協力行動計画</a:t>
            </a:r>
            <a:r>
              <a:rPr lang="en-US" altLang="ja-JP" sz="1600">
                <a:latin typeface="メイリオ" panose="020B0604030504040204" pitchFamily="50" charset="-128"/>
                <a:ea typeface="メイリオ" panose="020B0604030504040204" pitchFamily="50" charset="-128"/>
                <a:sym typeface="メイリオ" panose="020B0604030504040204" pitchFamily="50" charset="-128"/>
              </a:rPr>
              <a:t>(APAEC)II</a:t>
            </a:r>
            <a:r>
              <a:rPr lang="ja-JP" altLang="en-US" sz="1600">
                <a:latin typeface="メイリオ" panose="020B0604030504040204" pitchFamily="50" charset="-128"/>
                <a:ea typeface="メイリオ" panose="020B0604030504040204" pitchFamily="50" charset="-128"/>
                <a:sym typeface="メイリオ" panose="020B0604030504040204" pitchFamily="50" charset="-128"/>
              </a:rPr>
              <a:t>への貢献</a:t>
            </a:r>
            <a:endParaRPr lang="en-US" altLang="ja-JP" sz="1600">
              <a:latin typeface="メイリオ" panose="020B0604030504040204" pitchFamily="50" charset="-128"/>
              <a:ea typeface="メイリオ" panose="020B0604030504040204" pitchFamily="50" charset="-128"/>
              <a:sym typeface="メイリオ" panose="020B0604030504040204" pitchFamily="50" charset="-128"/>
            </a:endParaRPr>
          </a:p>
          <a:p>
            <a:pPr marL="180975" indent="-180975">
              <a:buFont typeface="Arial" panose="020B0604020202020204" pitchFamily="34" charset="0"/>
              <a:buChar char="•"/>
            </a:pPr>
            <a:r>
              <a:rPr lang="ja-JP" altLang="en-US" sz="1600">
                <a:latin typeface="メイリオ" panose="020B0604030504040204" pitchFamily="50" charset="-128"/>
                <a:ea typeface="メイリオ" panose="020B0604030504040204" pitchFamily="50" charset="-128"/>
                <a:sym typeface="メイリオ" panose="020B0604030504040204" pitchFamily="50" charset="-128"/>
              </a:rPr>
              <a:t>セッション</a:t>
            </a:r>
            <a:r>
              <a:rPr lang="en-US" altLang="ja-JP" sz="1600">
                <a:latin typeface="メイリオ" panose="020B0604030504040204" pitchFamily="50" charset="-128"/>
                <a:ea typeface="メイリオ" panose="020B0604030504040204" pitchFamily="50" charset="-128"/>
                <a:sym typeface="メイリオ" panose="020B0604030504040204" pitchFamily="50" charset="-128"/>
              </a:rPr>
              <a:t>Ⅲ</a:t>
            </a:r>
            <a:r>
              <a:rPr lang="ja-JP" altLang="en-US" sz="1600">
                <a:latin typeface="メイリオ" panose="020B0604030504040204" pitchFamily="50" charset="-128"/>
                <a:ea typeface="メイリオ" panose="020B0604030504040204" pitchFamily="50" charset="-128"/>
                <a:sym typeface="メイリオ" panose="020B0604030504040204" pitchFamily="50" charset="-128"/>
              </a:rPr>
              <a:t>：脱炭素化に向けたファイナンスの促進</a:t>
            </a:r>
            <a:r>
              <a:rPr lang="ja-JP" altLang="en-US" sz="1100">
                <a:latin typeface="メイリオ" panose="020B0604030504040204" pitchFamily="50" charset="-128"/>
                <a:ea typeface="メイリオ" panose="020B0604030504040204" pitchFamily="50" charset="-128"/>
                <a:sym typeface="メイリオ" panose="020B0604030504040204" pitchFamily="50" charset="-128"/>
              </a:rPr>
              <a:t>（</a:t>
            </a:r>
            <a:r>
              <a:rPr lang="en-US" altLang="ja-JP" sz="1100">
                <a:latin typeface="メイリオ" panose="020B0604030504040204" pitchFamily="50" charset="-128"/>
                <a:ea typeface="メイリオ" panose="020B0604030504040204" pitchFamily="50" charset="-128"/>
                <a:sym typeface="メイリオ" panose="020B0604030504040204" pitchFamily="50" charset="-128"/>
              </a:rPr>
              <a:t>※ADB-METI</a:t>
            </a:r>
            <a:r>
              <a:rPr lang="ja-JP" altLang="en-US" sz="1100">
                <a:latin typeface="メイリオ" panose="020B0604030504040204" pitchFamily="50" charset="-128"/>
                <a:ea typeface="メイリオ" panose="020B0604030504040204" pitchFamily="50" charset="-128"/>
                <a:sym typeface="メイリオ" panose="020B0604030504040204" pitchFamily="50" charset="-128"/>
              </a:rPr>
              <a:t>の</a:t>
            </a:r>
            <a:r>
              <a:rPr lang="en-US" altLang="ja-JP" sz="1100">
                <a:latin typeface="メイリオ" panose="020B0604030504040204" pitchFamily="50" charset="-128"/>
                <a:ea typeface="メイリオ" panose="020B0604030504040204" pitchFamily="50" charset="-128"/>
                <a:sym typeface="メイリオ" panose="020B0604030504040204" pitchFamily="50" charset="-128"/>
              </a:rPr>
              <a:t>MOC</a:t>
            </a:r>
            <a:r>
              <a:rPr lang="ja-JP" altLang="en-US" sz="1100">
                <a:latin typeface="メイリオ" panose="020B0604030504040204" pitchFamily="50" charset="-128"/>
                <a:ea typeface="メイリオ" panose="020B0604030504040204" pitchFamily="50" charset="-128"/>
                <a:sym typeface="メイリオ" panose="020B0604030504040204" pitchFamily="50" charset="-128"/>
              </a:rPr>
              <a:t>を含む）</a:t>
            </a:r>
            <a:endParaRPr lang="en-US" altLang="ja-JP" sz="1100">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22" name="角丸四角形 26">
            <a:extLst>
              <a:ext uri="{FF2B5EF4-FFF2-40B4-BE49-F238E27FC236}">
                <a16:creationId xmlns:a16="http://schemas.microsoft.com/office/drawing/2014/main" id="{676C3F25-F033-40AB-8009-F0AE91E966AF}"/>
              </a:ext>
            </a:extLst>
          </p:cNvPr>
          <p:cNvSpPr/>
          <p:nvPr/>
        </p:nvSpPr>
        <p:spPr>
          <a:xfrm>
            <a:off x="7824973" y="5121685"/>
            <a:ext cx="1268489" cy="360000"/>
          </a:xfrm>
          <a:prstGeom prst="roundRect">
            <a:avLst/>
          </a:prstGeom>
          <a:solidFill>
            <a:schemeClr val="accent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600" dirty="0">
                <a:solidFill>
                  <a:schemeClr val="bg1"/>
                </a:solidFill>
                <a:latin typeface="メイリオ" panose="020B0604030504040204" pitchFamily="50" charset="-128"/>
                <a:ea typeface="メイリオ" panose="020B0604030504040204" pitchFamily="50" charset="-128"/>
                <a:sym typeface="メイリオ" panose="020B0604030504040204" pitchFamily="50" charset="-128"/>
              </a:rPr>
              <a:t>4</a:t>
            </a:r>
            <a:r>
              <a:rPr lang="ja-JP" altLang="en-US" sz="1600" dirty="0">
                <a:solidFill>
                  <a:schemeClr val="bg1"/>
                </a:solidFill>
                <a:latin typeface="メイリオ" panose="020B0604030504040204" pitchFamily="50" charset="-128"/>
                <a:ea typeface="メイリオ" panose="020B0604030504040204" pitchFamily="50" charset="-128"/>
                <a:sym typeface="メイリオ" panose="020B0604030504040204" pitchFamily="50" charset="-128"/>
              </a:rPr>
              <a:t>．参加者</a:t>
            </a:r>
          </a:p>
        </p:txBody>
      </p:sp>
      <p:sp>
        <p:nvSpPr>
          <p:cNvPr id="24" name="テキスト ボックス 23">
            <a:extLst>
              <a:ext uri="{FF2B5EF4-FFF2-40B4-BE49-F238E27FC236}">
                <a16:creationId xmlns:a16="http://schemas.microsoft.com/office/drawing/2014/main" id="{6CA67CBC-40AA-408C-BAB5-A2693D256465}"/>
              </a:ext>
            </a:extLst>
          </p:cNvPr>
          <p:cNvSpPr txBox="1"/>
          <p:nvPr/>
        </p:nvSpPr>
        <p:spPr>
          <a:xfrm>
            <a:off x="7824971" y="5475281"/>
            <a:ext cx="3529843" cy="1077218"/>
          </a:xfrm>
          <a:prstGeom prst="rect">
            <a:avLst/>
          </a:prstGeom>
          <a:noFill/>
        </p:spPr>
        <p:txBody>
          <a:bodyPr wrap="square" rtlCol="0">
            <a:spAutoFit/>
          </a:bodyPr>
          <a:lstStyle/>
          <a:p>
            <a:pPr marL="180975" indent="-180975">
              <a:buFont typeface="Arial" panose="020B0604020202020204" pitchFamily="34" charset="0"/>
              <a:buChar char="•"/>
            </a:pPr>
            <a:r>
              <a:rPr lang="en-US" altLang="ja-JP" sz="1600" dirty="0">
                <a:latin typeface="メイリオ" panose="020B0604030504040204" pitchFamily="50" charset="-128"/>
                <a:ea typeface="メイリオ" panose="020B0604030504040204" pitchFamily="50" charset="-128"/>
                <a:sym typeface="メイリオ" panose="020B0604030504040204" pitchFamily="50" charset="-128"/>
              </a:rPr>
              <a:t>Webinar</a:t>
            </a:r>
            <a:r>
              <a:rPr lang="ja-JP" altLang="en-US" sz="1600" dirty="0">
                <a:latin typeface="メイリオ" panose="020B0604030504040204" pitchFamily="50" charset="-128"/>
                <a:ea typeface="メイリオ" panose="020B0604030504040204" pitchFamily="50" charset="-128"/>
                <a:sym typeface="メイリオ" panose="020B0604030504040204" pitchFamily="50" charset="-128"/>
              </a:rPr>
              <a:t>参加数：</a:t>
            </a:r>
            <a:r>
              <a:rPr lang="en-US" altLang="ja-JP" sz="1600" dirty="0">
                <a:latin typeface="メイリオ" panose="020B0604030504040204" pitchFamily="50" charset="-128"/>
                <a:ea typeface="メイリオ" panose="020B0604030504040204" pitchFamily="50" charset="-128"/>
                <a:sym typeface="メイリオ" panose="020B0604030504040204" pitchFamily="50" charset="-128"/>
              </a:rPr>
              <a:t>227</a:t>
            </a:r>
            <a:r>
              <a:rPr lang="ja-JP" altLang="en-US" sz="1600" dirty="0">
                <a:latin typeface="メイリオ" panose="020B0604030504040204" pitchFamily="50" charset="-128"/>
                <a:ea typeface="メイリオ" panose="020B0604030504040204" pitchFamily="50" charset="-128"/>
                <a:sym typeface="メイリオ" panose="020B0604030504040204" pitchFamily="50" charset="-128"/>
              </a:rPr>
              <a:t>名</a:t>
            </a:r>
            <a:endParaRPr lang="en-US" altLang="ja-JP" sz="1600" dirty="0">
              <a:latin typeface="メイリオ" panose="020B0604030504040204" pitchFamily="50" charset="-128"/>
              <a:ea typeface="メイリオ" panose="020B0604030504040204" pitchFamily="50" charset="-128"/>
              <a:sym typeface="メイリオ" panose="020B0604030504040204" pitchFamily="50" charset="-128"/>
            </a:endParaRPr>
          </a:p>
          <a:p>
            <a:pPr marL="180975" indent="-180975">
              <a:buFont typeface="Arial" panose="020B0604020202020204" pitchFamily="34" charset="0"/>
              <a:buChar char="•"/>
            </a:pPr>
            <a:r>
              <a:rPr lang="en-US" altLang="ja-JP" sz="1600" dirty="0">
                <a:latin typeface="メイリオ" panose="020B0604030504040204" pitchFamily="50" charset="-128"/>
                <a:ea typeface="メイリオ" panose="020B0604030504040204" pitchFamily="50" charset="-128"/>
                <a:sym typeface="メイリオ" panose="020B0604030504040204" pitchFamily="50" charset="-128"/>
              </a:rPr>
              <a:t>YouTube</a:t>
            </a:r>
            <a:r>
              <a:rPr lang="ja-JP" altLang="en-US" sz="1600" dirty="0">
                <a:latin typeface="メイリオ" panose="020B0604030504040204" pitchFamily="50" charset="-128"/>
                <a:ea typeface="メイリオ" panose="020B0604030504040204" pitchFamily="50" charset="-128"/>
                <a:sym typeface="メイリオ" panose="020B0604030504040204" pitchFamily="50" charset="-128"/>
              </a:rPr>
              <a:t>閲覧数：　</a:t>
            </a:r>
            <a:r>
              <a:rPr lang="en-US" altLang="ja-JP" sz="1600" dirty="0">
                <a:latin typeface="メイリオ" panose="020B0604030504040204" pitchFamily="50" charset="-128"/>
                <a:ea typeface="メイリオ" panose="020B0604030504040204" pitchFamily="50" charset="-128"/>
                <a:sym typeface="メイリオ" panose="020B0604030504040204" pitchFamily="50" charset="-128"/>
              </a:rPr>
              <a:t>221</a:t>
            </a:r>
            <a:r>
              <a:rPr lang="ja-JP" altLang="en-US" sz="1600" dirty="0">
                <a:latin typeface="メイリオ" panose="020B0604030504040204" pitchFamily="50" charset="-128"/>
                <a:ea typeface="メイリオ" panose="020B0604030504040204" pitchFamily="50" charset="-128"/>
                <a:sym typeface="メイリオ" panose="020B0604030504040204" pitchFamily="50" charset="-128"/>
              </a:rPr>
              <a:t>回</a:t>
            </a:r>
            <a:r>
              <a:rPr lang="ja-JP" altLang="en-US" sz="1000" dirty="0">
                <a:latin typeface="メイリオ" panose="020B0604030504040204" pitchFamily="50" charset="-128"/>
                <a:ea typeface="メイリオ" panose="020B0604030504040204" pitchFamily="50" charset="-128"/>
                <a:sym typeface="メイリオ" panose="020B0604030504040204" pitchFamily="50" charset="-128"/>
              </a:rPr>
              <a:t>（終了時点）</a:t>
            </a:r>
            <a:r>
              <a:rPr lang="ja-JP" altLang="en-US" sz="1600" dirty="0">
                <a:latin typeface="メイリオ" panose="020B0604030504040204" pitchFamily="50" charset="-128"/>
                <a:ea typeface="メイリオ" panose="020B0604030504040204" pitchFamily="50" charset="-128"/>
                <a:sym typeface="メイリオ" panose="020B0604030504040204" pitchFamily="50" charset="-128"/>
              </a:rPr>
              <a:t>、</a:t>
            </a:r>
            <a:r>
              <a:rPr lang="en-US" altLang="ja-JP" sz="1600" dirty="0">
                <a:latin typeface="メイリオ" panose="020B0604030504040204" pitchFamily="50" charset="-128"/>
                <a:ea typeface="メイリオ" panose="020B0604030504040204" pitchFamily="50" charset="-128"/>
                <a:sym typeface="メイリオ" panose="020B0604030504040204" pitchFamily="50" charset="-128"/>
              </a:rPr>
              <a:t>429</a:t>
            </a:r>
            <a:r>
              <a:rPr lang="ja-JP" altLang="en-US" sz="1600" dirty="0">
                <a:latin typeface="メイリオ" panose="020B0604030504040204" pitchFamily="50" charset="-128"/>
                <a:ea typeface="メイリオ" panose="020B0604030504040204" pitchFamily="50" charset="-128"/>
                <a:sym typeface="メイリオ" panose="020B0604030504040204" pitchFamily="50" charset="-128"/>
              </a:rPr>
              <a:t>回</a:t>
            </a:r>
            <a:r>
              <a:rPr lang="ja-JP" altLang="en-US" sz="900" dirty="0">
                <a:latin typeface="メイリオ" panose="020B0604030504040204" pitchFamily="50" charset="-128"/>
                <a:ea typeface="メイリオ" panose="020B0604030504040204" pitchFamily="50" charset="-128"/>
                <a:sym typeface="メイリオ" panose="020B0604030504040204" pitchFamily="50" charset="-128"/>
              </a:rPr>
              <a:t>（</a:t>
            </a:r>
            <a:r>
              <a:rPr lang="en-US" altLang="ja-JP" sz="900" dirty="0">
                <a:latin typeface="メイリオ" panose="020B0604030504040204" pitchFamily="50" charset="-128"/>
                <a:ea typeface="メイリオ" panose="020B0604030504040204" pitchFamily="50" charset="-128"/>
                <a:sym typeface="メイリオ" panose="020B0604030504040204" pitchFamily="50" charset="-128"/>
              </a:rPr>
              <a:t>3</a:t>
            </a:r>
            <a:r>
              <a:rPr lang="ja-JP" altLang="en-US" sz="900" dirty="0">
                <a:latin typeface="メイリオ" panose="020B0604030504040204" pitchFamily="50" charset="-128"/>
                <a:ea typeface="メイリオ" panose="020B0604030504040204" pitchFamily="50" charset="-128"/>
                <a:sym typeface="メイリオ" panose="020B0604030504040204" pitchFamily="50" charset="-128"/>
              </a:rPr>
              <a:t>日</a:t>
            </a:r>
            <a:r>
              <a:rPr lang="en-US" altLang="ja-JP" sz="900" dirty="0">
                <a:latin typeface="メイリオ" panose="020B0604030504040204" pitchFamily="50" charset="-128"/>
                <a:ea typeface="メイリオ" panose="020B0604030504040204" pitchFamily="50" charset="-128"/>
                <a:sym typeface="メイリオ" panose="020B0604030504040204" pitchFamily="50" charset="-128"/>
              </a:rPr>
              <a:t>9:00</a:t>
            </a:r>
            <a:r>
              <a:rPr lang="ja-JP" altLang="en-US" sz="900" dirty="0">
                <a:latin typeface="メイリオ" panose="020B0604030504040204" pitchFamily="50" charset="-128"/>
                <a:ea typeface="メイリオ" panose="020B0604030504040204" pitchFamily="50" charset="-128"/>
                <a:sym typeface="メイリオ" panose="020B0604030504040204" pitchFamily="50" charset="-128"/>
              </a:rPr>
              <a:t>時点）</a:t>
            </a:r>
            <a:endParaRPr lang="en-US" altLang="ja-JP" sz="1600" dirty="0">
              <a:latin typeface="メイリオ" panose="020B0604030504040204" pitchFamily="50" charset="-128"/>
              <a:ea typeface="メイリオ" panose="020B0604030504040204" pitchFamily="50" charset="-128"/>
              <a:sym typeface="メイリオ" panose="020B0604030504040204" pitchFamily="50" charset="-128"/>
            </a:endParaRPr>
          </a:p>
          <a:p>
            <a:pPr marL="180975" indent="-180975">
              <a:buFont typeface="Arial" panose="020B0604020202020204" pitchFamily="34" charset="0"/>
              <a:buChar char="•"/>
            </a:pPr>
            <a:r>
              <a:rPr lang="ja-JP" altLang="en-US" sz="1600" dirty="0">
                <a:latin typeface="メイリオ" panose="020B0604030504040204" pitchFamily="50" charset="-128"/>
                <a:ea typeface="メイリオ" panose="020B0604030504040204" pitchFamily="50" charset="-128"/>
                <a:sym typeface="メイリオ" panose="020B0604030504040204" pitchFamily="50" charset="-128"/>
              </a:rPr>
              <a:t>スピーカー</a:t>
            </a:r>
            <a:r>
              <a:rPr lang="en-US" altLang="ja-JP" sz="1600" dirty="0">
                <a:latin typeface="メイリオ" panose="020B0604030504040204" pitchFamily="50" charset="-128"/>
                <a:ea typeface="メイリオ" panose="020B0604030504040204" pitchFamily="50" charset="-128"/>
                <a:sym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sym typeface="メイリオ" panose="020B0604030504040204" pitchFamily="50" charset="-128"/>
              </a:rPr>
              <a:t>パネリスト：</a:t>
            </a:r>
            <a:r>
              <a:rPr lang="en-US" altLang="ja-JP" sz="1600" dirty="0">
                <a:latin typeface="メイリオ" panose="020B0604030504040204" pitchFamily="50" charset="-128"/>
                <a:ea typeface="メイリオ" panose="020B0604030504040204" pitchFamily="50" charset="-128"/>
                <a:sym typeface="メイリオ" panose="020B0604030504040204" pitchFamily="50" charset="-128"/>
              </a:rPr>
              <a:t>18</a:t>
            </a:r>
            <a:r>
              <a:rPr lang="ja-JP" altLang="en-US" sz="1600" dirty="0">
                <a:latin typeface="メイリオ" panose="020B0604030504040204" pitchFamily="50" charset="-128"/>
                <a:ea typeface="メイリオ" panose="020B0604030504040204" pitchFamily="50" charset="-128"/>
                <a:sym typeface="メイリオ" panose="020B0604030504040204" pitchFamily="50" charset="-128"/>
              </a:rPr>
              <a:t>名</a:t>
            </a:r>
            <a:endParaRPr lang="en-US" altLang="ja-JP" sz="1600" dirty="0">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29" name="正方形/長方形 28">
            <a:extLst>
              <a:ext uri="{FF2B5EF4-FFF2-40B4-BE49-F238E27FC236}">
                <a16:creationId xmlns:a16="http://schemas.microsoft.com/office/drawing/2014/main" id="{2291ED42-8FCA-4D65-B025-A6385A9B5C80}"/>
              </a:ext>
            </a:extLst>
          </p:cNvPr>
          <p:cNvSpPr/>
          <p:nvPr/>
        </p:nvSpPr>
        <p:spPr>
          <a:xfrm>
            <a:off x="3614864" y="4086279"/>
            <a:ext cx="3014241" cy="253916"/>
          </a:xfrm>
          <a:prstGeom prst="rect">
            <a:avLst/>
          </a:prstGeom>
        </p:spPr>
        <p:txBody>
          <a:bodyPr wrap="square">
            <a:spAutoFit/>
          </a:bodyPr>
          <a:lstStyle/>
          <a:p>
            <a:r>
              <a:rPr lang="ja-JP" altLang="en-US" sz="1000">
                <a:latin typeface="メイリオ" panose="020B0604030504040204" pitchFamily="50" charset="-128"/>
                <a:ea typeface="メイリオ" panose="020B0604030504040204" pitchFamily="50" charset="-128"/>
                <a:sym typeface="メイリオ" panose="020B0604030504040204" pitchFamily="50" charset="-128"/>
              </a:rPr>
              <a:t>注）</a:t>
            </a:r>
            <a:r>
              <a:rPr lang="en-US" altLang="ja-JP" sz="1000">
                <a:latin typeface="メイリオ" panose="020B0604030504040204" pitchFamily="50" charset="-128"/>
                <a:ea typeface="メイリオ" panose="020B0604030504040204" pitchFamily="50" charset="-128"/>
                <a:sym typeface="メイリオ" panose="020B0604030504040204" pitchFamily="50" charset="-128"/>
              </a:rPr>
              <a:t>ACE: </a:t>
            </a:r>
            <a:r>
              <a:rPr lang="da-DK" altLang="ja-JP" sz="1000">
                <a:latin typeface="メイリオ" panose="020B0604030504040204" pitchFamily="50" charset="-128"/>
                <a:ea typeface="メイリオ" panose="020B0604030504040204" pitchFamily="50" charset="-128"/>
                <a:sym typeface="メイリオ" panose="020B0604030504040204" pitchFamily="50" charset="-128"/>
              </a:rPr>
              <a:t>ASEAN Centre for Energy</a:t>
            </a:r>
            <a:endParaRPr lang="ja-JP" altLang="en-US" sz="1000">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12" name="テキスト プレースホルダー 7">
            <a:extLst>
              <a:ext uri="{FF2B5EF4-FFF2-40B4-BE49-F238E27FC236}">
                <a16:creationId xmlns:a16="http://schemas.microsoft.com/office/drawing/2014/main" id="{1EFF3A28-4CEE-B42A-3E92-4BBF1171709F}"/>
              </a:ext>
            </a:extLst>
          </p:cNvPr>
          <p:cNvSpPr txBox="1">
            <a:spLocks/>
          </p:cNvSpPr>
          <p:nvPr/>
        </p:nvSpPr>
        <p:spPr>
          <a:xfrm>
            <a:off x="443074" y="1160415"/>
            <a:ext cx="11305842" cy="1723549"/>
          </a:xfrm>
          <a:prstGeom prst="rect">
            <a:avLst/>
          </a:prstGeom>
          <a:solidFill>
            <a:schemeClr val="accent6"/>
          </a:solidFill>
          <a:ln>
            <a:noFill/>
          </a:ln>
        </p:spPr>
        <p:txBody>
          <a:bodyPr vert="horz" wrap="square" lIns="0" tIns="0" rIns="0" bIns="0" rtlCol="0" anchor="t" anchorCtr="0">
            <a:spAutoFit/>
          </a:bodyPr>
          <a:lstStyle>
            <a:defPPr>
              <a:defRPr lang="ja-JP"/>
            </a:defPPr>
            <a:lvl1pPr marL="263776" indent="-263776" defTabSz="914423">
              <a:spcBef>
                <a:spcPts val="0"/>
              </a:spcBef>
              <a:spcAft>
                <a:spcPts val="0"/>
              </a:spcAft>
              <a:buClr>
                <a:srgbClr val="002060"/>
              </a:buClr>
              <a:buFont typeface="Arial" panose="020B0604020202020204" pitchFamily="34" charset="0"/>
              <a:buChar char="•"/>
              <a:defRPr sz="1600" b="1" i="0">
                <a:latin typeface="メイリオ" panose="020B0604030504040204" pitchFamily="50" charset="-128"/>
                <a:ea typeface="メイリオ" panose="020B0604030504040204" pitchFamily="50" charset="-128"/>
              </a:defRPr>
            </a:lvl1pPr>
            <a:lvl2pPr marL="324000" lvl="1" indent="-216000">
              <a:spcBef>
                <a:spcPts val="0"/>
              </a:spcBef>
              <a:spcAft>
                <a:spcPts val="0"/>
              </a:spcAft>
              <a:buClr>
                <a:schemeClr val="tx2"/>
              </a:buClr>
              <a:buFont typeface="Trebuchet MS" panose="020B0603020202020204" pitchFamily="34" charset="0"/>
              <a:buChar char="•"/>
              <a:defRPr sz="1600" b="0" i="0">
                <a:latin typeface="Trebuchet MS" panose="020B0603020202020204" pitchFamily="34" charset="0"/>
                <a:ea typeface="メイリオ" panose="020B0604030504040204" pitchFamily="50" charset="-128"/>
              </a:defRPr>
            </a:lvl2pPr>
            <a:lvl3pPr marL="896960" indent="-228606" defTabSz="914423">
              <a:spcBef>
                <a:spcPts val="600"/>
              </a:spcBef>
              <a:spcAft>
                <a:spcPts val="600"/>
              </a:spcAft>
              <a:buFont typeface="メイリオ" panose="020B0604030504040204" pitchFamily="50" charset="-128"/>
              <a:buChar char="‒"/>
              <a:defRPr sz="1600" b="0" i="0">
                <a:latin typeface="+mj-ea"/>
                <a:ea typeface="+mj-ea"/>
                <a:cs typeface="メイリオ" panose="020B0604030504040204" pitchFamily="50" charset="-128"/>
              </a:defRPr>
            </a:lvl3pPr>
            <a:lvl4pPr marL="1165254" indent="-228606" defTabSz="914423">
              <a:spcBef>
                <a:spcPct val="20000"/>
              </a:spcBef>
              <a:buFont typeface="Meiryo UI" panose="020B0604030504040204" pitchFamily="50" charset="-128"/>
              <a:buChar char="∗"/>
              <a:defRPr sz="1600">
                <a:latin typeface="+mj-ea"/>
                <a:ea typeface="+mj-ea"/>
                <a:cs typeface="Meiryo UI" panose="020B0604030504040204" pitchFamily="50" charset="-128"/>
              </a:defRPr>
            </a:lvl4pPr>
            <a:lvl5pPr marL="1527213" indent="-228606" defTabSz="914423">
              <a:spcBef>
                <a:spcPct val="20000"/>
              </a:spcBef>
              <a:buFont typeface="Arial" pitchFamily="34" charset="0"/>
              <a:buChar char="»"/>
              <a:defRPr sz="1600">
                <a:latin typeface="+mj-ea"/>
                <a:ea typeface="+mj-ea"/>
                <a:cs typeface="Meiryo UI" panose="020B0604030504040204" pitchFamily="50" charset="-128"/>
              </a:defRPr>
            </a:lvl5pPr>
            <a:lvl6pPr marL="2514663" indent="-228606" defTabSz="914423">
              <a:spcBef>
                <a:spcPct val="20000"/>
              </a:spcBef>
              <a:buFont typeface="Arial" pitchFamily="34" charset="0"/>
              <a:buChar char="•"/>
              <a:defRPr sz="2000"/>
            </a:lvl6pPr>
            <a:lvl7pPr marL="2971874" indent="-228606" defTabSz="914423">
              <a:spcBef>
                <a:spcPct val="20000"/>
              </a:spcBef>
              <a:buFont typeface="Arial" pitchFamily="34" charset="0"/>
              <a:buChar char="•"/>
              <a:defRPr sz="2000"/>
            </a:lvl7pPr>
            <a:lvl8pPr marL="3429086" indent="-228606" defTabSz="914423">
              <a:spcBef>
                <a:spcPct val="20000"/>
              </a:spcBef>
              <a:buFont typeface="Arial" pitchFamily="34" charset="0"/>
              <a:buChar char="•"/>
              <a:defRPr sz="2000"/>
            </a:lvl8pPr>
            <a:lvl9pPr marL="3886297" indent="-228606" defTabSz="914423">
              <a:spcBef>
                <a:spcPct val="20000"/>
              </a:spcBef>
              <a:buFont typeface="Arial" pitchFamily="34" charset="0"/>
              <a:buChar char="•"/>
              <a:defRPr sz="2000"/>
            </a:lvl9pPr>
          </a:lstStyle>
          <a:p>
            <a:pPr>
              <a:tabLst>
                <a:tab pos="92075" algn="l"/>
              </a:tabLst>
            </a:pPr>
            <a:r>
              <a:rPr lang="en-US" altLang="ja-JP" b="0" dirty="0">
                <a:sym typeface="メイリオ" panose="020B0604030504040204" pitchFamily="50" charset="-128"/>
              </a:rPr>
              <a:t>2019</a:t>
            </a:r>
            <a:r>
              <a:rPr lang="ja-JP" altLang="en-US" b="0" dirty="0">
                <a:sym typeface="メイリオ" panose="020B0604030504040204" pitchFamily="50" charset="-128"/>
              </a:rPr>
              <a:t>年に開催された第</a:t>
            </a:r>
            <a:r>
              <a:rPr lang="en-US" altLang="ja-JP" b="0" dirty="0">
                <a:sym typeface="メイリオ" panose="020B0604030504040204" pitchFamily="50" charset="-128"/>
              </a:rPr>
              <a:t>16</a:t>
            </a:r>
            <a:r>
              <a:rPr lang="ja-JP" altLang="en-US" b="0" dirty="0">
                <a:sym typeface="メイリオ" panose="020B0604030504040204" pitchFamily="50" charset="-128"/>
              </a:rPr>
              <a:t>回</a:t>
            </a:r>
            <a:r>
              <a:rPr lang="en-US" altLang="ja-JP" b="0" dirty="0">
                <a:sym typeface="メイリオ" panose="020B0604030504040204" pitchFamily="50" charset="-128"/>
              </a:rPr>
              <a:t>ASEAN+3</a:t>
            </a:r>
            <a:r>
              <a:rPr lang="ja-JP" altLang="en-US" b="0" dirty="0">
                <a:sym typeface="メイリオ" panose="020B0604030504040204" pitchFamily="50" charset="-128"/>
              </a:rPr>
              <a:t>エネルギー大臣会合（</a:t>
            </a:r>
            <a:r>
              <a:rPr lang="en-US" altLang="ja-JP" b="0" dirty="0">
                <a:sym typeface="メイリオ" panose="020B0604030504040204" pitchFamily="50" charset="-128"/>
              </a:rPr>
              <a:t>AMEM+3</a:t>
            </a:r>
            <a:r>
              <a:rPr lang="ja-JP" altLang="en-US" b="0" dirty="0">
                <a:sym typeface="メイリオ" panose="020B0604030504040204" pitchFamily="50" charset="-128"/>
              </a:rPr>
              <a:t>）において、我が国が提案した新官民協働</a:t>
            </a:r>
            <a:br>
              <a:rPr lang="en-US" altLang="ja-JP" b="0" dirty="0">
                <a:sym typeface="メイリオ" panose="020B0604030504040204" pitchFamily="50" charset="-128"/>
              </a:rPr>
            </a:br>
            <a:r>
              <a:rPr lang="ja-JP" altLang="en-US" b="0" dirty="0">
                <a:sym typeface="メイリオ" panose="020B0604030504040204" pitchFamily="50" charset="-128"/>
              </a:rPr>
              <a:t>イニシアティブ、</a:t>
            </a:r>
            <a:r>
              <a:rPr lang="en-US" altLang="ja-JP" dirty="0" err="1">
                <a:sym typeface="メイリオ" panose="020B0604030504040204" pitchFamily="50" charset="-128"/>
              </a:rPr>
              <a:t>CEFIA</a:t>
            </a:r>
            <a:r>
              <a:rPr lang="ja-JP" altLang="en-US" dirty="0">
                <a:sym typeface="メイリオ" panose="020B0604030504040204" pitchFamily="50" charset="-128"/>
              </a:rPr>
              <a:t>（</a:t>
            </a:r>
            <a:r>
              <a:rPr lang="en-US" altLang="ja-JP" dirty="0">
                <a:sym typeface="メイリオ" panose="020B0604030504040204" pitchFamily="50" charset="-128"/>
              </a:rPr>
              <a:t>Cleaner Energy Future Initiative for ASEAN</a:t>
            </a:r>
            <a:r>
              <a:rPr lang="ja-JP" altLang="en-US" dirty="0">
                <a:sym typeface="メイリオ" panose="020B0604030504040204" pitchFamily="50" charset="-128"/>
              </a:rPr>
              <a:t>）</a:t>
            </a:r>
            <a:r>
              <a:rPr lang="ja-JP" altLang="en-US" b="0" dirty="0">
                <a:sym typeface="メイリオ" panose="020B0604030504040204" pitchFamily="50" charset="-128"/>
              </a:rPr>
              <a:t>の立上げが合意された。</a:t>
            </a:r>
            <a:r>
              <a:rPr lang="en-US" altLang="ja-JP" b="0" dirty="0" err="1">
                <a:sym typeface="メイリオ" panose="020B0604030504040204" pitchFamily="50" charset="-128"/>
              </a:rPr>
              <a:t>CEFIA</a:t>
            </a:r>
            <a:r>
              <a:rPr lang="ja-JP" altLang="en-US" b="0" dirty="0">
                <a:sym typeface="メイリオ" panose="020B0604030504040204" pitchFamily="50" charset="-128"/>
              </a:rPr>
              <a:t>は、</a:t>
            </a:r>
            <a:r>
              <a:rPr lang="en-US" altLang="ja-JP" b="0" dirty="0">
                <a:sym typeface="メイリオ" panose="020B0604030504040204" pitchFamily="50" charset="-128"/>
              </a:rPr>
              <a:t>ASEAN</a:t>
            </a:r>
            <a:r>
              <a:rPr lang="ja-JP" altLang="en-US" b="0" dirty="0">
                <a:sym typeface="メイリオ" panose="020B0604030504040204" pitchFamily="50" charset="-128"/>
              </a:rPr>
              <a:t>のエネルギー転換と脱炭素化を進めるため、脱炭素技術の普及と政策・制度構築をビジネス主導で進めることを目的としている。</a:t>
            </a:r>
          </a:p>
          <a:p>
            <a:pPr>
              <a:tabLst>
                <a:tab pos="92075" algn="l"/>
              </a:tabLst>
            </a:pPr>
            <a:r>
              <a:rPr lang="ja-JP" altLang="en-US" b="0" dirty="0">
                <a:sym typeface="メイリオ" panose="020B0604030504040204" pitchFamily="50" charset="-128"/>
              </a:rPr>
              <a:t>同イニシアティブの下、定期的に官民フォーラムを開催することとしており、</a:t>
            </a:r>
            <a:r>
              <a:rPr lang="ja-JP" altLang="en-US" dirty="0">
                <a:sym typeface="メイリオ" panose="020B0604030504040204" pitchFamily="50" charset="-128"/>
              </a:rPr>
              <a:t>第２回</a:t>
            </a:r>
            <a:r>
              <a:rPr lang="en-US" altLang="ja-JP" dirty="0" err="1">
                <a:sym typeface="メイリオ" panose="020B0604030504040204" pitchFamily="50" charset="-128"/>
              </a:rPr>
              <a:t>CEFIA</a:t>
            </a:r>
            <a:r>
              <a:rPr lang="ja-JP" altLang="en-US" dirty="0">
                <a:sym typeface="メイリオ" panose="020B0604030504040204" pitchFamily="50" charset="-128"/>
              </a:rPr>
              <a:t>官民フォーラム</a:t>
            </a:r>
            <a:r>
              <a:rPr lang="ja-JP" altLang="en-US" b="0" dirty="0">
                <a:sym typeface="メイリオ" panose="020B0604030504040204" pitchFamily="50" charset="-128"/>
              </a:rPr>
              <a:t>を</a:t>
            </a:r>
            <a:r>
              <a:rPr lang="en-US" altLang="ja-JP" b="0" dirty="0">
                <a:sym typeface="メイリオ" panose="020B0604030504040204" pitchFamily="50" charset="-128"/>
              </a:rPr>
              <a:t>2021</a:t>
            </a:r>
            <a:r>
              <a:rPr lang="ja-JP" altLang="en-US" b="0" dirty="0">
                <a:sym typeface="メイリオ" panose="020B0604030504040204" pitchFamily="50" charset="-128"/>
              </a:rPr>
              <a:t>年</a:t>
            </a:r>
            <a:br>
              <a:rPr lang="en-US" altLang="ja-JP" b="0" dirty="0">
                <a:sym typeface="メイリオ" panose="020B0604030504040204" pitchFamily="50" charset="-128"/>
              </a:rPr>
            </a:br>
            <a:r>
              <a:rPr lang="en-US" altLang="ja-JP" b="0" dirty="0">
                <a:sym typeface="メイリオ" panose="020B0604030504040204" pitchFamily="50" charset="-128"/>
              </a:rPr>
              <a:t>2</a:t>
            </a:r>
            <a:r>
              <a:rPr lang="ja-JP" altLang="en-US" b="0" dirty="0">
                <a:sym typeface="メイリオ" panose="020B0604030504040204" pitchFamily="50" charset="-128"/>
              </a:rPr>
              <a:t>月</a:t>
            </a:r>
            <a:r>
              <a:rPr lang="en-US" altLang="ja-JP" b="0" dirty="0">
                <a:sym typeface="メイリオ" panose="020B0604030504040204" pitchFamily="50" charset="-128"/>
              </a:rPr>
              <a:t>2</a:t>
            </a:r>
            <a:r>
              <a:rPr lang="ja-JP" altLang="en-US" b="0" dirty="0">
                <a:sym typeface="メイリオ" panose="020B0604030504040204" pitchFamily="50" charset="-128"/>
              </a:rPr>
              <a:t>日にオンライン形式で開催し、</a:t>
            </a:r>
            <a:r>
              <a:rPr lang="en-US" altLang="ja-JP" b="0" dirty="0" err="1">
                <a:sym typeface="メイリオ" panose="020B0604030504040204" pitchFamily="50" charset="-128"/>
              </a:rPr>
              <a:t>CEFIA</a:t>
            </a:r>
            <a:r>
              <a:rPr lang="ja-JP" altLang="en-US" b="0" dirty="0">
                <a:sym typeface="メイリオ" panose="020B0604030504040204" pitchFamily="50" charset="-128"/>
              </a:rPr>
              <a:t>の活動状況報告や脱炭素技術への融資活性化に加え、</a:t>
            </a:r>
            <a:r>
              <a:rPr lang="en-US" altLang="ja-JP" b="0" dirty="0" err="1">
                <a:sym typeface="メイリオ" panose="020B0604030504040204" pitchFamily="50" charset="-128"/>
              </a:rPr>
              <a:t>APAEC</a:t>
            </a:r>
            <a:r>
              <a:rPr lang="ja-JP" altLang="en-US" b="0" dirty="0">
                <a:sym typeface="メイリオ" panose="020B0604030504040204" pitchFamily="50" charset="-128"/>
              </a:rPr>
              <a:t>（</a:t>
            </a:r>
            <a:r>
              <a:rPr lang="en-US" altLang="ja-JP" b="0" dirty="0">
                <a:sym typeface="メイリオ" panose="020B0604030504040204" pitchFamily="50" charset="-128"/>
              </a:rPr>
              <a:t>ASEAN</a:t>
            </a:r>
            <a:r>
              <a:rPr lang="ja-JP" altLang="en-US" b="0" dirty="0">
                <a:sym typeface="メイリオ" panose="020B0604030504040204" pitchFamily="50" charset="-128"/>
              </a:rPr>
              <a:t>に</a:t>
            </a:r>
            <a:br>
              <a:rPr lang="en-US" altLang="ja-JP" b="0" dirty="0">
                <a:sym typeface="メイリオ" panose="020B0604030504040204" pitchFamily="50" charset="-128"/>
              </a:rPr>
            </a:br>
            <a:r>
              <a:rPr lang="ja-JP" altLang="en-US" b="0" dirty="0">
                <a:sym typeface="メイリオ" panose="020B0604030504040204" pitchFamily="50" charset="-128"/>
              </a:rPr>
              <a:t>おけるエネルギー行動計画）への貢献について議論が行われた。</a:t>
            </a:r>
            <a:endParaRPr lang="en-US" altLang="ja-JP" b="0" dirty="0">
              <a:sym typeface="メイリオ" panose="020B0604030504040204" pitchFamily="50" charset="-128"/>
            </a:endParaRPr>
          </a:p>
        </p:txBody>
      </p:sp>
      <p:sp>
        <p:nvSpPr>
          <p:cNvPr id="16" name="テキスト ボックス 15">
            <a:extLst>
              <a:ext uri="{FF2B5EF4-FFF2-40B4-BE49-F238E27FC236}">
                <a16:creationId xmlns:a16="http://schemas.microsoft.com/office/drawing/2014/main" id="{DE960948-1BB7-4A83-932F-1C5CFF4208D7}"/>
              </a:ext>
            </a:extLst>
          </p:cNvPr>
          <p:cNvSpPr txBox="1"/>
          <p:nvPr/>
        </p:nvSpPr>
        <p:spPr>
          <a:xfrm>
            <a:off x="7824973" y="4791584"/>
            <a:ext cx="3437451" cy="307777"/>
          </a:xfrm>
          <a:prstGeom prst="rect">
            <a:avLst/>
          </a:prstGeom>
          <a:noFill/>
        </p:spPr>
        <p:txBody>
          <a:bodyPr wrap="square" rtlCol="0">
            <a:spAutoFit/>
          </a:bodyPr>
          <a:lstStyle/>
          <a:p>
            <a:pPr algn="ctr"/>
            <a:r>
              <a:rPr lang="ja-JP" altLang="en-US" sz="1400">
                <a:latin typeface="メイリオ" panose="020B0604030504040204" pitchFamily="50" charset="-128"/>
                <a:ea typeface="メイリオ" panose="020B0604030504040204" pitchFamily="50" charset="-128"/>
                <a:cs typeface="Meiryo UI" panose="020B0604030504040204" pitchFamily="50" charset="-128"/>
                <a:sym typeface="メイリオ" panose="020B0604030504040204" pitchFamily="50" charset="-128"/>
              </a:rPr>
              <a:t>当日の様子</a:t>
            </a:r>
          </a:p>
        </p:txBody>
      </p:sp>
      <p:pic>
        <p:nvPicPr>
          <p:cNvPr id="17" name="図 16">
            <a:extLst>
              <a:ext uri="{FF2B5EF4-FFF2-40B4-BE49-F238E27FC236}">
                <a16:creationId xmlns:a16="http://schemas.microsoft.com/office/drawing/2014/main" id="{F7EDBB9D-2F00-4594-EA1E-EFB6679B3BC7}"/>
              </a:ext>
            </a:extLst>
          </p:cNvPr>
          <p:cNvPicPr/>
          <p:nvPr/>
        </p:nvPicPr>
        <p:blipFill>
          <a:blip r:embed="rId6">
            <a:extLst>
              <a:ext uri="{BEBA8EAE-BF5A-486C-A8C5-ECC9F3942E4B}">
                <a14:imgProps xmlns:a14="http://schemas.microsoft.com/office/drawing/2010/main">
                  <a14:imgLayer r:embed="rId7">
                    <a14:imgEffect>
                      <a14:brightnessContrast bright="20000"/>
                    </a14:imgEffect>
                  </a14:imgLayer>
                </a14:imgProps>
              </a:ext>
            </a:extLst>
          </a:blip>
          <a:stretch>
            <a:fillRect/>
          </a:stretch>
        </p:blipFill>
        <p:spPr>
          <a:xfrm>
            <a:off x="7824973" y="2936717"/>
            <a:ext cx="3437452" cy="1875122"/>
          </a:xfrm>
          <a:prstGeom prst="rect">
            <a:avLst/>
          </a:prstGeom>
        </p:spPr>
      </p:pic>
      <p:cxnSp>
        <p:nvCxnSpPr>
          <p:cNvPr id="34" name="直線コネクタ 33">
            <a:extLst>
              <a:ext uri="{FF2B5EF4-FFF2-40B4-BE49-F238E27FC236}">
                <a16:creationId xmlns:a16="http://schemas.microsoft.com/office/drawing/2014/main" id="{CB91D4F0-DC68-CC4B-3972-2F3E4D7E2805}"/>
              </a:ext>
            </a:extLst>
          </p:cNvPr>
          <p:cNvCxnSpPr/>
          <p:nvPr/>
        </p:nvCxnSpPr>
        <p:spPr>
          <a:xfrm flipH="1">
            <a:off x="10344472" y="366716"/>
            <a:ext cx="223224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45189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756683B6-5880-C877-447D-3E303808256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4" imgH="486" progId="TCLayout.ActiveDocument.1">
                  <p:embed/>
                </p:oleObj>
              </mc:Choice>
              <mc:Fallback>
                <p:oleObj name="think-cell Slide" r:id="rId4" imgW="484" imgH="486" progId="TCLayout.ActiveDocument.1">
                  <p:embed/>
                  <p:pic>
                    <p:nvPicPr>
                      <p:cNvPr id="7" name="think-cell data - do not delete" hidden="1">
                        <a:extLst>
                          <a:ext uri="{FF2B5EF4-FFF2-40B4-BE49-F238E27FC236}">
                            <a16:creationId xmlns:a16="http://schemas.microsoft.com/office/drawing/2014/main" id="{756683B6-5880-C877-447D-3E303808256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スライド番号プレースホルダー 1"/>
          <p:cNvSpPr>
            <a:spLocks noGrp="1"/>
          </p:cNvSpPr>
          <p:nvPr>
            <p:ph type="sldNum" sz="quarter" idx="12"/>
          </p:nvPr>
        </p:nvSpPr>
        <p:spPr/>
        <p:txBody>
          <a:bodyPr/>
          <a:lstStyle/>
          <a:p>
            <a:fld id="{D9550142-B990-490A-A107-ED7302A7FD52}" type="slidenum">
              <a:rPr kumimoji="1" lang="ja-JP" altLang="en-US" smtClean="0">
                <a:sym typeface="メイリオ" panose="020B0604030504040204" pitchFamily="50" charset="-128"/>
              </a:rPr>
              <a:t>16</a:t>
            </a:fld>
            <a:endParaRPr kumimoji="1" lang="ja-JP" altLang="en-US">
              <a:sym typeface="メイリオ" panose="020B0604030504040204" pitchFamily="50" charset="-128"/>
            </a:endParaRPr>
          </a:p>
        </p:txBody>
      </p:sp>
      <p:sp>
        <p:nvSpPr>
          <p:cNvPr id="13" name="タイトル 1"/>
          <p:cNvSpPr>
            <a:spLocks noGrp="1"/>
          </p:cNvSpPr>
          <p:nvPr>
            <p:ph type="title"/>
          </p:nvPr>
        </p:nvSpPr>
        <p:spPr>
          <a:xfrm>
            <a:off x="443074" y="366716"/>
            <a:ext cx="11305842" cy="584775"/>
          </a:xfrm>
        </p:spPr>
        <p:txBody>
          <a:bodyPr vert="horz" wrap="square" lIns="91440" tIns="45720" rIns="91440" bIns="45720" rtlCol="0" anchor="ctr">
            <a:spAutoFit/>
          </a:bodyPr>
          <a:lstStyle/>
          <a:p>
            <a:r>
              <a:rPr lang="en-US" altLang="ja-JP">
                <a:sym typeface="メイリオ" panose="020B0604030504040204" pitchFamily="50" charset="-128"/>
              </a:rPr>
              <a:t>CEFIA</a:t>
            </a:r>
            <a:r>
              <a:rPr lang="ja-JP" altLang="en-US">
                <a:sym typeface="メイリオ" panose="020B0604030504040204" pitchFamily="50" charset="-128"/>
              </a:rPr>
              <a:t>における</a:t>
            </a:r>
            <a:r>
              <a:rPr lang="en-US" altLang="ja-JP">
                <a:sym typeface="メイリオ" panose="020B0604030504040204" pitchFamily="50" charset="-128"/>
              </a:rPr>
              <a:t>METI</a:t>
            </a:r>
            <a:r>
              <a:rPr lang="ja-JP" altLang="en-US">
                <a:sym typeface="メイリオ" panose="020B0604030504040204" pitchFamily="50" charset="-128"/>
              </a:rPr>
              <a:t>と</a:t>
            </a:r>
            <a:r>
              <a:rPr lang="en-US" altLang="ja-JP">
                <a:sym typeface="メイリオ" panose="020B0604030504040204" pitchFamily="50" charset="-128"/>
              </a:rPr>
              <a:t>ADB</a:t>
            </a:r>
            <a:r>
              <a:rPr lang="ja-JP" altLang="en-US">
                <a:sym typeface="メイリオ" panose="020B0604030504040204" pitchFamily="50" charset="-128"/>
              </a:rPr>
              <a:t>の協力覚書</a:t>
            </a:r>
          </a:p>
        </p:txBody>
      </p:sp>
      <p:grpSp>
        <p:nvGrpSpPr>
          <p:cNvPr id="17" name="グループ化 16">
            <a:extLst>
              <a:ext uri="{FF2B5EF4-FFF2-40B4-BE49-F238E27FC236}">
                <a16:creationId xmlns:a16="http://schemas.microsoft.com/office/drawing/2014/main" id="{E98FECB0-9E93-061F-4EC1-47D061FAD362}"/>
              </a:ext>
            </a:extLst>
          </p:cNvPr>
          <p:cNvGrpSpPr/>
          <p:nvPr/>
        </p:nvGrpSpPr>
        <p:grpSpPr>
          <a:xfrm>
            <a:off x="2362247" y="1160415"/>
            <a:ext cx="7620000" cy="2987215"/>
            <a:chOff x="2362247" y="2564904"/>
            <a:chExt cx="7620000" cy="2987215"/>
          </a:xfrm>
        </p:grpSpPr>
        <p:pic>
          <p:nvPicPr>
            <p:cNvPr id="1026" name="Picture 2">
              <a:extLst>
                <a:ext uri="{FF2B5EF4-FFF2-40B4-BE49-F238E27FC236}">
                  <a16:creationId xmlns:a16="http://schemas.microsoft.com/office/drawing/2014/main" id="{84DEF099-5B7E-46DD-8E29-B75BF7EBD21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4858" b="22621"/>
            <a:stretch/>
          </p:blipFill>
          <p:spPr bwMode="auto">
            <a:xfrm>
              <a:off x="2362247" y="2564904"/>
              <a:ext cx="7620000" cy="2251182"/>
            </a:xfrm>
            <a:prstGeom prst="rect">
              <a:avLst/>
            </a:prstGeom>
            <a:noFill/>
            <a:extLst>
              <a:ext uri="{909E8E84-426E-40DD-AFC4-6F175D3DCCD1}">
                <a14:hiddenFill xmlns:a14="http://schemas.microsoft.com/office/drawing/2010/main">
                  <a:solidFill>
                    <a:srgbClr val="FFFFFF"/>
                  </a:solidFill>
                </a14:hiddenFill>
              </a:ext>
            </a:extLst>
          </p:spPr>
        </p:pic>
        <p:sp>
          <p:nvSpPr>
            <p:cNvPr id="34" name="テキスト ボックス 33">
              <a:extLst>
                <a:ext uri="{FF2B5EF4-FFF2-40B4-BE49-F238E27FC236}">
                  <a16:creationId xmlns:a16="http://schemas.microsoft.com/office/drawing/2014/main" id="{0361902C-F464-43CE-B721-BC558DD700E0}"/>
                </a:ext>
              </a:extLst>
            </p:cNvPr>
            <p:cNvSpPr txBox="1"/>
            <p:nvPr/>
          </p:nvSpPr>
          <p:spPr>
            <a:xfrm>
              <a:off x="6191681" y="4813455"/>
              <a:ext cx="3638073" cy="738664"/>
            </a:xfrm>
            <a:prstGeom prst="rect">
              <a:avLst/>
            </a:prstGeom>
            <a:noFill/>
          </p:spPr>
          <p:txBody>
            <a:bodyPr wrap="square" rtlCol="0">
              <a:spAutoFit/>
            </a:bodyPr>
            <a:lstStyle/>
            <a:p>
              <a:pPr algn="ctr"/>
              <a:r>
                <a:rPr lang="ja-JP" altLang="en-US" sz="1400">
                  <a:solidFill>
                    <a:srgbClr val="002060"/>
                  </a:solidFill>
                  <a:latin typeface="メイリオ" panose="020B0604030504040204" pitchFamily="50" charset="-128"/>
                  <a:ea typeface="メイリオ" panose="020B0604030504040204" pitchFamily="50" charset="-128"/>
                  <a:cs typeface="Meiryo UI" panose="020B0604030504040204" pitchFamily="50" charset="-128"/>
                  <a:sym typeface="メイリオ" panose="020B0604030504040204" pitchFamily="50" charset="-128"/>
                </a:rPr>
                <a:t>バンバン・スサントノ</a:t>
              </a:r>
              <a:r>
                <a:rPr lang="en-US" altLang="ja-JP" sz="1400">
                  <a:solidFill>
                    <a:srgbClr val="002060"/>
                  </a:solidFill>
                  <a:latin typeface="メイリオ" panose="020B0604030504040204" pitchFamily="50" charset="-128"/>
                  <a:ea typeface="メイリオ" panose="020B0604030504040204" pitchFamily="50" charset="-128"/>
                  <a:cs typeface="Meiryo UI" panose="020B0604030504040204" pitchFamily="50" charset="-128"/>
                  <a:sym typeface="メイリオ" panose="020B0604030504040204" pitchFamily="50" charset="-128"/>
                </a:rPr>
                <a:t>ADB</a:t>
              </a:r>
              <a:r>
                <a:rPr lang="ja-JP" altLang="en-US" sz="1400">
                  <a:solidFill>
                    <a:srgbClr val="002060"/>
                  </a:solidFill>
                  <a:latin typeface="メイリオ" panose="020B0604030504040204" pitchFamily="50" charset="-128"/>
                  <a:ea typeface="メイリオ" panose="020B0604030504040204" pitchFamily="50" charset="-128"/>
                  <a:cs typeface="Meiryo UI" panose="020B0604030504040204" pitchFamily="50" charset="-128"/>
                  <a:sym typeface="メイリオ" panose="020B0604030504040204" pitchFamily="50" charset="-128"/>
                </a:rPr>
                <a:t>副総裁</a:t>
              </a:r>
              <a:endParaRPr lang="en-US" altLang="ja-JP" sz="1400">
                <a:solidFill>
                  <a:srgbClr val="002060"/>
                </a:solidFill>
                <a:latin typeface="メイリオ" panose="020B0604030504040204" pitchFamily="50" charset="-128"/>
                <a:ea typeface="メイリオ" panose="020B0604030504040204" pitchFamily="50" charset="-128"/>
                <a:cs typeface="Meiryo UI" panose="020B0604030504040204" pitchFamily="50" charset="-128"/>
                <a:sym typeface="メイリオ" panose="020B0604030504040204" pitchFamily="50" charset="-128"/>
              </a:endParaRPr>
            </a:p>
            <a:p>
              <a:pPr algn="ctr"/>
              <a:r>
                <a:rPr lang="ja-JP" altLang="en-US" sz="1400">
                  <a:solidFill>
                    <a:srgbClr val="002060"/>
                  </a:solidFill>
                  <a:latin typeface="メイリオ" panose="020B0604030504040204" pitchFamily="50" charset="-128"/>
                  <a:ea typeface="メイリオ" panose="020B0604030504040204" pitchFamily="50" charset="-128"/>
                  <a:cs typeface="Meiryo UI" panose="020B0604030504040204" pitchFamily="50" charset="-128"/>
                  <a:sym typeface="メイリオ" panose="020B0604030504040204" pitchFamily="50" charset="-128"/>
                </a:rPr>
                <a:t>（ナレッジ管理・持続的開発担当）による署名</a:t>
              </a:r>
            </a:p>
          </p:txBody>
        </p:sp>
        <p:sp>
          <p:nvSpPr>
            <p:cNvPr id="37" name="テキスト ボックス 36">
              <a:extLst>
                <a:ext uri="{FF2B5EF4-FFF2-40B4-BE49-F238E27FC236}">
                  <a16:creationId xmlns:a16="http://schemas.microsoft.com/office/drawing/2014/main" id="{7C8470CB-13A4-4067-9CE5-0E43339F736C}"/>
                </a:ext>
              </a:extLst>
            </p:cNvPr>
            <p:cNvSpPr txBox="1"/>
            <p:nvPr/>
          </p:nvSpPr>
          <p:spPr>
            <a:xfrm>
              <a:off x="2772081" y="4834076"/>
              <a:ext cx="2889950" cy="307777"/>
            </a:xfrm>
            <a:prstGeom prst="rect">
              <a:avLst/>
            </a:prstGeom>
            <a:noFill/>
          </p:spPr>
          <p:txBody>
            <a:bodyPr wrap="square" rtlCol="0">
              <a:spAutoFit/>
            </a:bodyPr>
            <a:lstStyle/>
            <a:p>
              <a:pPr algn="ctr"/>
              <a:r>
                <a:rPr lang="zh-TW" altLang="en-US" sz="1400">
                  <a:solidFill>
                    <a:srgbClr val="002060"/>
                  </a:solidFill>
                  <a:latin typeface="メイリオ" panose="020B0604030504040204" pitchFamily="50" charset="-128"/>
                  <a:ea typeface="メイリオ" panose="020B0604030504040204" pitchFamily="50" charset="-128"/>
                  <a:cs typeface="Meiryo UI" panose="020B0604030504040204" pitchFamily="50" charset="-128"/>
                  <a:sym typeface="メイリオ" panose="020B0604030504040204" pitchFamily="50" charset="-128"/>
                </a:rPr>
                <a:t>田中経済産業審議官</a:t>
              </a:r>
              <a:r>
                <a:rPr lang="ja-JP" altLang="en-US" sz="1400">
                  <a:solidFill>
                    <a:srgbClr val="002060"/>
                  </a:solidFill>
                  <a:latin typeface="メイリオ" panose="020B0604030504040204" pitchFamily="50" charset="-128"/>
                  <a:ea typeface="メイリオ" panose="020B0604030504040204" pitchFamily="50" charset="-128"/>
                  <a:cs typeface="Meiryo UI" panose="020B0604030504040204" pitchFamily="50" charset="-128"/>
                  <a:sym typeface="メイリオ" panose="020B0604030504040204" pitchFamily="50" charset="-128"/>
                </a:rPr>
                <a:t>による署名</a:t>
              </a:r>
            </a:p>
          </p:txBody>
        </p:sp>
      </p:grpSp>
      <p:sp>
        <p:nvSpPr>
          <p:cNvPr id="20" name="正方形/長方形 19">
            <a:extLst>
              <a:ext uri="{FF2B5EF4-FFF2-40B4-BE49-F238E27FC236}">
                <a16:creationId xmlns:a16="http://schemas.microsoft.com/office/drawing/2014/main" id="{CE92CA4B-54F9-4320-A908-0E2B8DD7D6C4}"/>
              </a:ext>
            </a:extLst>
          </p:cNvPr>
          <p:cNvSpPr/>
          <p:nvPr/>
        </p:nvSpPr>
        <p:spPr>
          <a:xfrm>
            <a:off x="443074" y="5092437"/>
            <a:ext cx="11305842" cy="1400383"/>
          </a:xfrm>
          <a:prstGeom prst="rect">
            <a:avLst/>
          </a:prstGeom>
        </p:spPr>
        <p:txBody>
          <a:bodyPr wrap="square">
            <a:spAutoFit/>
          </a:bodyPr>
          <a:lstStyle/>
          <a:p>
            <a:pPr marL="92075" lvl="1" indent="-92075">
              <a:spcAft>
                <a:spcPts val="600"/>
              </a:spcAft>
              <a:buFont typeface="Arial" panose="020B0604020202020204" pitchFamily="34" charset="0"/>
              <a:buChar char="•"/>
            </a:pPr>
            <a:r>
              <a:rPr lang="en-US" altLang="ja-JP" sz="1600">
                <a:latin typeface="メイリオ" panose="020B0604030504040204" pitchFamily="50" charset="-128"/>
                <a:ea typeface="メイリオ" panose="020B0604030504040204" pitchFamily="50" charset="-128"/>
                <a:cs typeface="Meiryo UI" panose="020B0604030504040204" pitchFamily="50" charset="-128"/>
                <a:sym typeface="メイリオ" panose="020B0604030504040204" pitchFamily="50" charset="-128"/>
              </a:rPr>
              <a:t>ADB</a:t>
            </a:r>
            <a:r>
              <a:rPr lang="ja-JP" altLang="en-US" sz="1600">
                <a:latin typeface="メイリオ" panose="020B0604030504040204" pitchFamily="50" charset="-128"/>
                <a:ea typeface="メイリオ" panose="020B0604030504040204" pitchFamily="50" charset="-128"/>
                <a:cs typeface="Meiryo UI" panose="020B0604030504040204" pitchFamily="50" charset="-128"/>
                <a:sym typeface="メイリオ" panose="020B0604030504040204" pitchFamily="50" charset="-128"/>
              </a:rPr>
              <a:t>のスサントノ副総裁は、本</a:t>
            </a:r>
            <a:r>
              <a:rPr lang="en-US" altLang="ja-JP" sz="1600">
                <a:latin typeface="メイリオ" panose="020B0604030504040204" pitchFamily="50" charset="-128"/>
                <a:ea typeface="メイリオ" panose="020B0604030504040204" pitchFamily="50" charset="-128"/>
                <a:cs typeface="Meiryo UI" panose="020B0604030504040204" pitchFamily="50" charset="-128"/>
                <a:sym typeface="メイリオ" panose="020B0604030504040204" pitchFamily="50" charset="-128"/>
              </a:rPr>
              <a:t>MOC</a:t>
            </a:r>
            <a:r>
              <a:rPr lang="ja-JP" altLang="en-US" sz="1600">
                <a:latin typeface="メイリオ" panose="020B0604030504040204" pitchFamily="50" charset="-128"/>
                <a:ea typeface="メイリオ" panose="020B0604030504040204" pitchFamily="50" charset="-128"/>
                <a:cs typeface="Meiryo UI" panose="020B0604030504040204" pitchFamily="50" charset="-128"/>
                <a:sym typeface="メイリオ" panose="020B0604030504040204" pitchFamily="50" charset="-128"/>
              </a:rPr>
              <a:t>は、</a:t>
            </a:r>
            <a:r>
              <a:rPr lang="en-US" altLang="ja-JP" sz="1600">
                <a:latin typeface="メイリオ" panose="020B0604030504040204" pitchFamily="50" charset="-128"/>
                <a:ea typeface="メイリオ" panose="020B0604030504040204" pitchFamily="50" charset="-128"/>
                <a:cs typeface="Meiryo UI" panose="020B0604030504040204" pitchFamily="50" charset="-128"/>
                <a:sym typeface="メイリオ" panose="020B0604030504040204" pitchFamily="50" charset="-128"/>
              </a:rPr>
              <a:t>ASEAN</a:t>
            </a:r>
            <a:r>
              <a:rPr lang="ja-JP" altLang="en-US" sz="1600">
                <a:latin typeface="メイリオ" panose="020B0604030504040204" pitchFamily="50" charset="-128"/>
                <a:ea typeface="メイリオ" panose="020B0604030504040204" pitchFamily="50" charset="-128"/>
                <a:cs typeface="Meiryo UI" panose="020B0604030504040204" pitchFamily="50" charset="-128"/>
                <a:sym typeface="メイリオ" panose="020B0604030504040204" pitchFamily="50" charset="-128"/>
              </a:rPr>
              <a:t>地域において進んでいるエネルギー転換を加速し、気候変動対策を推し進めるための、</a:t>
            </a:r>
            <a:r>
              <a:rPr lang="en-US" altLang="ja-JP" sz="1600" b="1">
                <a:latin typeface="メイリオ" panose="020B0604030504040204" pitchFamily="50" charset="-128"/>
                <a:ea typeface="メイリオ" panose="020B0604030504040204" pitchFamily="50" charset="-128"/>
                <a:sym typeface="メイリオ" panose="020B0604030504040204" pitchFamily="50" charset="-128"/>
              </a:rPr>
              <a:t>ADB</a:t>
            </a:r>
            <a:r>
              <a:rPr lang="ja-JP" altLang="en-US" sz="1600" b="1">
                <a:latin typeface="メイリオ" panose="020B0604030504040204" pitchFamily="50" charset="-128"/>
                <a:ea typeface="メイリオ" panose="020B0604030504040204" pitchFamily="50" charset="-128"/>
                <a:sym typeface="メイリオ" panose="020B0604030504040204" pitchFamily="50" charset="-128"/>
              </a:rPr>
              <a:t>と経産省の連携とコミットメントをさらに強化</a:t>
            </a:r>
            <a:r>
              <a:rPr lang="ja-JP" altLang="en-US" sz="1600">
                <a:latin typeface="メイリオ" panose="020B0604030504040204" pitchFamily="50" charset="-128"/>
                <a:ea typeface="メイリオ" panose="020B0604030504040204" pitchFamily="50" charset="-128"/>
                <a:cs typeface="Meiryo UI" panose="020B0604030504040204" pitchFamily="50" charset="-128"/>
                <a:sym typeface="メイリオ" panose="020B0604030504040204" pitchFamily="50" charset="-128"/>
              </a:rPr>
              <a:t>させることを表明。</a:t>
            </a:r>
            <a:endParaRPr lang="en-US" altLang="ja-JP" sz="1600">
              <a:latin typeface="メイリオ" panose="020B0604030504040204" pitchFamily="50" charset="-128"/>
              <a:ea typeface="メイリオ" panose="020B0604030504040204" pitchFamily="50" charset="-128"/>
              <a:cs typeface="Meiryo UI" panose="020B0604030504040204" pitchFamily="50" charset="-128"/>
              <a:sym typeface="メイリオ" panose="020B0604030504040204" pitchFamily="50" charset="-128"/>
            </a:endParaRPr>
          </a:p>
          <a:p>
            <a:pPr marL="92075" lvl="1" indent="-92075">
              <a:spcAft>
                <a:spcPts val="600"/>
              </a:spcAft>
              <a:buFont typeface="Arial" panose="020B0604020202020204" pitchFamily="34" charset="0"/>
              <a:buChar char="•"/>
            </a:pPr>
            <a:r>
              <a:rPr lang="ja-JP" altLang="en-US" sz="1600">
                <a:latin typeface="メイリオ" panose="020B0604030504040204" pitchFamily="50" charset="-128"/>
                <a:ea typeface="メイリオ" panose="020B0604030504040204" pitchFamily="50" charset="-128"/>
                <a:cs typeface="Meiryo UI" panose="020B0604030504040204" pitchFamily="50" charset="-128"/>
                <a:sym typeface="メイリオ" panose="020B0604030504040204" pitchFamily="50" charset="-128"/>
              </a:rPr>
              <a:t>田中</a:t>
            </a:r>
            <a:r>
              <a:rPr lang="zh-TW" altLang="en-US" sz="1600">
                <a:latin typeface="メイリオ" panose="020B0604030504040204" pitchFamily="50" charset="-128"/>
                <a:ea typeface="メイリオ" panose="020B0604030504040204" pitchFamily="50" charset="-128"/>
                <a:cs typeface="Meiryo UI" panose="020B0604030504040204" pitchFamily="50" charset="-128"/>
                <a:sym typeface="メイリオ" panose="020B0604030504040204" pitchFamily="50" charset="-128"/>
              </a:rPr>
              <a:t>経済産業審議官</a:t>
            </a:r>
            <a:r>
              <a:rPr lang="ja-JP" altLang="en-US" sz="1600">
                <a:latin typeface="メイリオ" panose="020B0604030504040204" pitchFamily="50" charset="-128"/>
                <a:ea typeface="メイリオ" panose="020B0604030504040204" pitchFamily="50" charset="-128"/>
                <a:cs typeface="Meiryo UI" panose="020B0604030504040204" pitchFamily="50" charset="-128"/>
                <a:sym typeface="メイリオ" panose="020B0604030504040204" pitchFamily="50" charset="-128"/>
              </a:rPr>
              <a:t>は、</a:t>
            </a:r>
            <a:r>
              <a:rPr lang="ja-JP" altLang="en-US" sz="1600" b="1">
                <a:latin typeface="メイリオ" panose="020B0604030504040204" pitchFamily="50" charset="-128"/>
                <a:ea typeface="メイリオ" panose="020B0604030504040204" pitchFamily="50" charset="-128"/>
                <a:sym typeface="メイリオ" panose="020B0604030504040204" pitchFamily="50" charset="-128"/>
              </a:rPr>
              <a:t>脱炭素化に向けたトランジション・ファイナンスの重要性</a:t>
            </a:r>
            <a:r>
              <a:rPr lang="ja-JP" altLang="en-US" sz="1600">
                <a:latin typeface="メイリオ" panose="020B0604030504040204" pitchFamily="50" charset="-128"/>
                <a:ea typeface="メイリオ" panose="020B0604030504040204" pitchFamily="50" charset="-128"/>
                <a:cs typeface="Meiryo UI" panose="020B0604030504040204" pitchFamily="50" charset="-128"/>
                <a:sym typeface="メイリオ" panose="020B0604030504040204" pitchFamily="50" charset="-128"/>
              </a:rPr>
              <a:t>を強調し、経産省と</a:t>
            </a:r>
            <a:r>
              <a:rPr lang="en-US" altLang="ja-JP" sz="1600">
                <a:latin typeface="メイリオ" panose="020B0604030504040204" pitchFamily="50" charset="-128"/>
                <a:ea typeface="メイリオ" panose="020B0604030504040204" pitchFamily="50" charset="-128"/>
                <a:cs typeface="Meiryo UI" panose="020B0604030504040204" pitchFamily="50" charset="-128"/>
                <a:sym typeface="メイリオ" panose="020B0604030504040204" pitchFamily="50" charset="-128"/>
              </a:rPr>
              <a:t>ADB</a:t>
            </a:r>
            <a:r>
              <a:rPr lang="ja-JP" altLang="en-US" sz="1600">
                <a:latin typeface="メイリオ" panose="020B0604030504040204" pitchFamily="50" charset="-128"/>
                <a:ea typeface="メイリオ" panose="020B0604030504040204" pitchFamily="50" charset="-128"/>
                <a:cs typeface="Meiryo UI" panose="020B0604030504040204" pitchFamily="50" charset="-128"/>
                <a:sym typeface="メイリオ" panose="020B0604030504040204" pitchFamily="50" charset="-128"/>
              </a:rPr>
              <a:t>が重要な</a:t>
            </a:r>
            <a:br>
              <a:rPr lang="en-US" altLang="ja-JP" sz="1600">
                <a:latin typeface="メイリオ" panose="020B0604030504040204" pitchFamily="50" charset="-128"/>
                <a:ea typeface="メイリオ" panose="020B0604030504040204" pitchFamily="50" charset="-128"/>
                <a:cs typeface="Meiryo UI" panose="020B0604030504040204" pitchFamily="50" charset="-128"/>
                <a:sym typeface="メイリオ" panose="020B0604030504040204" pitchFamily="50" charset="-128"/>
              </a:rPr>
            </a:br>
            <a:r>
              <a:rPr lang="ja-JP" altLang="en-US" sz="1600">
                <a:latin typeface="メイリオ" panose="020B0604030504040204" pitchFamily="50" charset="-128"/>
                <a:ea typeface="メイリオ" panose="020B0604030504040204" pitchFamily="50" charset="-128"/>
                <a:cs typeface="Meiryo UI" panose="020B0604030504040204" pitchFamily="50" charset="-128"/>
                <a:sym typeface="メイリオ" panose="020B0604030504040204" pitchFamily="50" charset="-128"/>
              </a:rPr>
              <a:t>アクターとして、</a:t>
            </a:r>
            <a:r>
              <a:rPr lang="en-US" altLang="ja-JP" sz="1600" b="1">
                <a:latin typeface="メイリオ" panose="020B0604030504040204" pitchFamily="50" charset="-128"/>
                <a:ea typeface="メイリオ" panose="020B0604030504040204" pitchFamily="50" charset="-128"/>
                <a:sym typeface="メイリオ" panose="020B0604030504040204" pitchFamily="50" charset="-128"/>
              </a:rPr>
              <a:t> CEFIA</a:t>
            </a:r>
            <a:r>
              <a:rPr lang="ja-JP" altLang="en-US" sz="1600" b="1">
                <a:latin typeface="メイリオ" panose="020B0604030504040204" pitchFamily="50" charset="-128"/>
                <a:ea typeface="メイリオ" panose="020B0604030504040204" pitchFamily="50" charset="-128"/>
                <a:sym typeface="メイリオ" panose="020B0604030504040204" pitchFamily="50" charset="-128"/>
              </a:rPr>
              <a:t>において、アジア地域でのトランジション・ファイナンスの導入を加速</a:t>
            </a:r>
            <a:r>
              <a:rPr lang="ja-JP" altLang="en-US" sz="1600">
                <a:latin typeface="メイリオ" panose="020B0604030504040204" pitchFamily="50" charset="-128"/>
                <a:ea typeface="メイリオ" panose="020B0604030504040204" pitchFamily="50" charset="-128"/>
                <a:cs typeface="Meiryo UI" panose="020B0604030504040204" pitchFamily="50" charset="-128"/>
                <a:sym typeface="メイリオ" panose="020B0604030504040204" pitchFamily="50" charset="-128"/>
              </a:rPr>
              <a:t>させる活動を進める</a:t>
            </a:r>
            <a:br>
              <a:rPr lang="en-US" altLang="ja-JP" sz="1600">
                <a:latin typeface="メイリオ" panose="020B0604030504040204" pitchFamily="50" charset="-128"/>
                <a:ea typeface="メイリオ" panose="020B0604030504040204" pitchFamily="50" charset="-128"/>
                <a:cs typeface="Meiryo UI" panose="020B0604030504040204" pitchFamily="50" charset="-128"/>
                <a:sym typeface="メイリオ" panose="020B0604030504040204" pitchFamily="50" charset="-128"/>
              </a:rPr>
            </a:br>
            <a:r>
              <a:rPr lang="ja-JP" altLang="en-US" sz="1600">
                <a:latin typeface="メイリオ" panose="020B0604030504040204" pitchFamily="50" charset="-128"/>
                <a:ea typeface="メイリオ" panose="020B0604030504040204" pitchFamily="50" charset="-128"/>
                <a:cs typeface="Meiryo UI" panose="020B0604030504040204" pitchFamily="50" charset="-128"/>
                <a:sym typeface="メイリオ" panose="020B0604030504040204" pitchFamily="50" charset="-128"/>
              </a:rPr>
              <a:t>ことへの期待を表明。</a:t>
            </a:r>
            <a:endParaRPr lang="en-US" altLang="ja-JP" sz="1600">
              <a:latin typeface="メイリオ" panose="020B0604030504040204" pitchFamily="50" charset="-128"/>
              <a:ea typeface="メイリオ" panose="020B0604030504040204" pitchFamily="50" charset="-128"/>
              <a:cs typeface="Meiryo UI" panose="020B0604030504040204" pitchFamily="50" charset="-128"/>
              <a:sym typeface="メイリオ" panose="020B0604030504040204" pitchFamily="50" charset="-128"/>
            </a:endParaRPr>
          </a:p>
        </p:txBody>
      </p:sp>
      <p:sp>
        <p:nvSpPr>
          <p:cNvPr id="8" name="正方形/長方形 7">
            <a:extLst>
              <a:ext uri="{FF2B5EF4-FFF2-40B4-BE49-F238E27FC236}">
                <a16:creationId xmlns:a16="http://schemas.microsoft.com/office/drawing/2014/main" id="{978F5E5C-4D70-4F4E-BFD7-A2C58B613326}"/>
              </a:ext>
            </a:extLst>
          </p:cNvPr>
          <p:cNvSpPr/>
          <p:nvPr/>
        </p:nvSpPr>
        <p:spPr>
          <a:xfrm>
            <a:off x="443074" y="4026731"/>
            <a:ext cx="11305842" cy="830997"/>
          </a:xfrm>
          <a:prstGeom prst="rect">
            <a:avLst/>
          </a:prstGeom>
          <a:ln w="19050">
            <a:noFill/>
          </a:ln>
          <a:extLst>
            <a:ext uri="{91240B29-F687-4F45-9708-019B960494DF}">
              <a14:hiddenLine xmlns:a14="http://schemas.microsoft.com/office/drawing/2010/main" w="19050">
                <a:solidFill>
                  <a:srgbClr val="3399FF"/>
                </a:solidFill>
              </a14:hiddenLine>
            </a:ext>
          </a:extLst>
        </p:spPr>
        <p:txBody>
          <a:bodyPr wrap="square">
            <a:spAutoFit/>
          </a:bodyPr>
          <a:lstStyle/>
          <a:p>
            <a:pPr>
              <a:spcAft>
                <a:spcPts val="600"/>
              </a:spcAft>
            </a:pPr>
            <a:r>
              <a:rPr lang="ja-JP" altLang="en-US" sz="1600" b="1">
                <a:latin typeface="メイリオ" panose="020B0604030504040204" pitchFamily="50" charset="-128"/>
                <a:ea typeface="メイリオ" panose="020B0604030504040204" pitchFamily="50" charset="-128"/>
                <a:cs typeface="Meiryo UI" panose="020B0604030504040204" pitchFamily="50" charset="-128"/>
                <a:sym typeface="メイリオ" panose="020B0604030504040204" pitchFamily="50" charset="-128"/>
              </a:rPr>
              <a:t>セッション</a:t>
            </a:r>
            <a:r>
              <a:rPr lang="en-US" altLang="ja-JP" sz="1600" b="1">
                <a:latin typeface="メイリオ" panose="020B0604030504040204" pitchFamily="50" charset="-128"/>
                <a:ea typeface="メイリオ" panose="020B0604030504040204" pitchFamily="50" charset="-128"/>
                <a:cs typeface="Meiryo UI" panose="020B0604030504040204" pitchFamily="50" charset="-128"/>
                <a:sym typeface="メイリオ" panose="020B0604030504040204" pitchFamily="50" charset="-128"/>
              </a:rPr>
              <a:t>III </a:t>
            </a:r>
            <a:r>
              <a:rPr lang="ja-JP" altLang="en-US" sz="1600">
                <a:latin typeface="メイリオ" panose="020B0604030504040204" pitchFamily="50" charset="-128"/>
                <a:ea typeface="メイリオ" panose="020B0604030504040204" pitchFamily="50" charset="-128"/>
                <a:cs typeface="Meiryo UI" panose="020B0604030504040204" pitchFamily="50" charset="-128"/>
                <a:sym typeface="メイリオ" panose="020B0604030504040204" pitchFamily="50" charset="-128"/>
              </a:rPr>
              <a:t>「</a:t>
            </a:r>
            <a:r>
              <a:rPr lang="ja-JP" altLang="en-US" sz="1600" b="1">
                <a:latin typeface="メイリオ" panose="020B0604030504040204" pitchFamily="50" charset="-128"/>
                <a:ea typeface="メイリオ" panose="020B0604030504040204" pitchFamily="50" charset="-128"/>
                <a:sym typeface="メイリオ" panose="020B0604030504040204" pitchFamily="50" charset="-128"/>
              </a:rPr>
              <a:t>脱炭素化に向けたファイナンスの動員</a:t>
            </a:r>
            <a:r>
              <a:rPr lang="ja-JP" altLang="en-US" sz="1600">
                <a:latin typeface="メイリオ" panose="020B0604030504040204" pitchFamily="50" charset="-128"/>
                <a:ea typeface="メイリオ" panose="020B0604030504040204" pitchFamily="50" charset="-128"/>
                <a:cs typeface="Meiryo UI" panose="020B0604030504040204" pitchFamily="50" charset="-128"/>
                <a:sym typeface="メイリオ" panose="020B0604030504040204" pitchFamily="50" charset="-128"/>
              </a:rPr>
              <a:t>」 の冒頭、経済産業省とアジア開発銀行は、「</a:t>
            </a:r>
            <a:r>
              <a:rPr lang="en-US" altLang="ja-JP" sz="1600" b="1">
                <a:latin typeface="メイリオ" panose="020B0604030504040204" pitchFamily="50" charset="-128"/>
                <a:ea typeface="メイリオ" panose="020B0604030504040204" pitchFamily="50" charset="-128"/>
                <a:sym typeface="メイリオ" panose="020B0604030504040204" pitchFamily="50" charset="-128"/>
              </a:rPr>
              <a:t>CEFIA</a:t>
            </a:r>
            <a:r>
              <a:rPr lang="ja-JP" altLang="en-US" sz="1600" b="1">
                <a:latin typeface="メイリオ" panose="020B0604030504040204" pitchFamily="50" charset="-128"/>
                <a:ea typeface="メイリオ" panose="020B0604030504040204" pitchFamily="50" charset="-128"/>
                <a:sym typeface="メイリオ" panose="020B0604030504040204" pitchFamily="50" charset="-128"/>
              </a:rPr>
              <a:t>の下での</a:t>
            </a:r>
            <a:br>
              <a:rPr lang="en-US" altLang="ja-JP" sz="1600" b="1">
                <a:latin typeface="メイリオ" panose="020B0604030504040204" pitchFamily="50" charset="-128"/>
                <a:ea typeface="メイリオ" panose="020B0604030504040204" pitchFamily="50" charset="-128"/>
                <a:sym typeface="メイリオ" panose="020B0604030504040204" pitchFamily="50" charset="-128"/>
              </a:rPr>
            </a:br>
            <a:r>
              <a:rPr lang="ja-JP" altLang="en-US" sz="1600" b="1">
                <a:latin typeface="メイリオ" panose="020B0604030504040204" pitchFamily="50" charset="-128"/>
                <a:ea typeface="メイリオ" panose="020B0604030504040204" pitchFamily="50" charset="-128"/>
                <a:sym typeface="メイリオ" panose="020B0604030504040204" pitchFamily="50" charset="-128"/>
              </a:rPr>
              <a:t>幅広い活動に関する日本国経済産業省とアジア開発銀行間の協力に関する覚書（</a:t>
            </a:r>
            <a:r>
              <a:rPr lang="en-US" altLang="ja-JP" sz="1600" b="1">
                <a:latin typeface="メイリオ" panose="020B0604030504040204" pitchFamily="50" charset="-128"/>
                <a:ea typeface="メイリオ" panose="020B0604030504040204" pitchFamily="50" charset="-128"/>
                <a:sym typeface="メイリオ" panose="020B0604030504040204" pitchFamily="50" charset="-128"/>
              </a:rPr>
              <a:t>MOC</a:t>
            </a:r>
            <a:r>
              <a:rPr lang="ja-JP" altLang="en-US" sz="1600" b="1">
                <a:latin typeface="メイリオ" panose="020B0604030504040204" pitchFamily="50" charset="-128"/>
                <a:ea typeface="メイリオ" panose="020B0604030504040204" pitchFamily="50" charset="-128"/>
                <a:sym typeface="メイリオ" panose="020B0604030504040204" pitchFamily="50" charset="-128"/>
              </a:rPr>
              <a:t>）</a:t>
            </a:r>
            <a:r>
              <a:rPr lang="ja-JP" altLang="en-US" sz="1600">
                <a:latin typeface="メイリオ" panose="020B0604030504040204" pitchFamily="50" charset="-128"/>
                <a:ea typeface="メイリオ" panose="020B0604030504040204" pitchFamily="50" charset="-128"/>
                <a:cs typeface="Meiryo UI" panose="020B0604030504040204" pitchFamily="50" charset="-128"/>
                <a:sym typeface="メイリオ" panose="020B0604030504040204" pitchFamily="50" charset="-128"/>
              </a:rPr>
              <a:t>」を締結。本</a:t>
            </a:r>
            <a:r>
              <a:rPr lang="en-US" altLang="ja-JP" sz="1600">
                <a:latin typeface="メイリオ" panose="020B0604030504040204" pitchFamily="50" charset="-128"/>
                <a:ea typeface="メイリオ" panose="020B0604030504040204" pitchFamily="50" charset="-128"/>
                <a:cs typeface="Meiryo UI" panose="020B0604030504040204" pitchFamily="50" charset="-128"/>
                <a:sym typeface="メイリオ" panose="020B0604030504040204" pitchFamily="50" charset="-128"/>
              </a:rPr>
              <a:t>MOC</a:t>
            </a:r>
            <a:r>
              <a:rPr lang="ja-JP" altLang="en-US" sz="1600">
                <a:latin typeface="メイリオ" panose="020B0604030504040204" pitchFamily="50" charset="-128"/>
                <a:ea typeface="メイリオ" panose="020B0604030504040204" pitchFamily="50" charset="-128"/>
                <a:cs typeface="Meiryo UI" panose="020B0604030504040204" pitchFamily="50" charset="-128"/>
                <a:sym typeface="メイリオ" panose="020B0604030504040204" pitchFamily="50" charset="-128"/>
              </a:rPr>
              <a:t>は、</a:t>
            </a:r>
            <a:br>
              <a:rPr lang="en-US" altLang="ja-JP" sz="1600">
                <a:latin typeface="メイリオ" panose="020B0604030504040204" pitchFamily="50" charset="-128"/>
                <a:ea typeface="メイリオ" panose="020B0604030504040204" pitchFamily="50" charset="-128"/>
                <a:cs typeface="Meiryo UI" panose="020B0604030504040204" pitchFamily="50" charset="-128"/>
                <a:sym typeface="メイリオ" panose="020B0604030504040204" pitchFamily="50" charset="-128"/>
              </a:rPr>
            </a:br>
            <a:r>
              <a:rPr lang="zh-TW" altLang="en-US" sz="1600">
                <a:latin typeface="メイリオ" panose="020B0604030504040204" pitchFamily="50" charset="-128"/>
                <a:ea typeface="メイリオ" panose="020B0604030504040204" pitchFamily="50" charset="-128"/>
                <a:cs typeface="Meiryo UI" panose="020B0604030504040204" pitchFamily="50" charset="-128"/>
                <a:sym typeface="メイリオ" panose="020B0604030504040204" pitchFamily="50" charset="-128"/>
              </a:rPr>
              <a:t>田中経済産業審議官</a:t>
            </a:r>
            <a:r>
              <a:rPr lang="ja-JP" altLang="en-US" sz="1600">
                <a:latin typeface="メイリオ" panose="020B0604030504040204" pitchFamily="50" charset="-128"/>
                <a:ea typeface="メイリオ" panose="020B0604030504040204" pitchFamily="50" charset="-128"/>
                <a:cs typeface="Meiryo UI" panose="020B0604030504040204" pitchFamily="50" charset="-128"/>
                <a:sym typeface="メイリオ" panose="020B0604030504040204" pitchFamily="50" charset="-128"/>
              </a:rPr>
              <a:t>及びスサントノ アジア開発銀行副総裁によって署名された。</a:t>
            </a:r>
            <a:endParaRPr lang="en-US" altLang="ja-JP" sz="1600">
              <a:latin typeface="メイリオ" panose="020B0604030504040204" pitchFamily="50" charset="-128"/>
              <a:ea typeface="メイリオ" panose="020B0604030504040204" pitchFamily="50" charset="-128"/>
              <a:cs typeface="Meiryo UI" panose="020B0604030504040204" pitchFamily="50" charset="-128"/>
              <a:sym typeface="メイリオ" panose="020B0604030504040204" pitchFamily="50" charset="-128"/>
            </a:endParaRPr>
          </a:p>
        </p:txBody>
      </p:sp>
      <p:sp>
        <p:nvSpPr>
          <p:cNvPr id="3" name="Textfeld 1">
            <a:extLst>
              <a:ext uri="{FF2B5EF4-FFF2-40B4-BE49-F238E27FC236}">
                <a16:creationId xmlns:a16="http://schemas.microsoft.com/office/drawing/2014/main" id="{4B8C1097-A226-4B14-1D50-DDBD6D38674F}"/>
              </a:ext>
            </a:extLst>
          </p:cNvPr>
          <p:cNvSpPr txBox="1"/>
          <p:nvPr>
            <p:custDataLst>
              <p:tags r:id="rId2"/>
            </p:custDataLst>
          </p:nvPr>
        </p:nvSpPr>
        <p:spPr>
          <a:xfrm>
            <a:off x="9448800" y="0"/>
            <a:ext cx="2743200" cy="244682"/>
          </a:xfrm>
          <a:prstGeom prst="rect">
            <a:avLst/>
          </a:prstGeom>
          <a:pattFill>
            <a:fgClr>
              <a:srgbClr val="FFFF00"/>
            </a:fgClr>
            <a:bgClr>
              <a:srgbClr val="FFFF00"/>
            </a:bgClr>
          </a:pattFill>
          <a:ln w="9525" cap="rnd">
            <a:solidFill>
              <a:srgbClr val="575757"/>
            </a:solidFill>
            <a:prstDash val="solid"/>
          </a:ln>
          <a:effectLst>
            <a:outerShdw dist="35560" dir="3498616" rotWithShape="0">
              <a:scrgbClr r="0" g="0" b="0"/>
            </a:outerShdw>
          </a:effectLst>
        </p:spPr>
        <p:txBody>
          <a:bodyPr vert="horz" wrap="square" lIns="36576" tIns="36576" rIns="36576" bIns="36576" rtlCol="0" anchor="t">
            <a:spAutoFit/>
          </a:bodyPr>
          <a:lstStyle/>
          <a:p>
            <a:pPr>
              <a:lnSpc>
                <a:spcPct val="90000"/>
              </a:lnSpc>
              <a:spcAft>
                <a:spcPts val="600"/>
              </a:spcAft>
            </a:pPr>
            <a:r>
              <a:rPr lang="en-US" altLang="ja-JP" sz="1200" b="1" dirty="0">
                <a:solidFill>
                  <a:srgbClr val="575757"/>
                </a:solidFill>
                <a:sym typeface="Trebuchet MS" panose="020B0603020202020204" pitchFamily="34" charset="0"/>
              </a:rPr>
              <a:t>MOU</a:t>
            </a:r>
            <a:r>
              <a:rPr lang="ja-JP" altLang="en-US" sz="1200" b="1" dirty="0">
                <a:solidFill>
                  <a:srgbClr val="575757"/>
                </a:solidFill>
                <a:sym typeface="Trebuchet MS" panose="020B0603020202020204" pitchFamily="34" charset="0"/>
              </a:rPr>
              <a:t>が切れているので削除の方向</a:t>
            </a:r>
            <a:endParaRPr lang="en-US" sz="1200" b="1" dirty="0">
              <a:solidFill>
                <a:srgbClr val="575757"/>
              </a:solidFill>
              <a:sym typeface="Trebuchet MS" panose="020B0603020202020204" pitchFamily="34" charset="0"/>
            </a:endParaRPr>
          </a:p>
        </p:txBody>
      </p:sp>
    </p:spTree>
    <p:extLst>
      <p:ext uri="{BB962C8B-B14F-4D97-AF65-F5344CB8AC3E}">
        <p14:creationId xmlns:p14="http://schemas.microsoft.com/office/powerpoint/2010/main" val="10041002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6E2AEE7A-3020-EBDD-73EB-D4835516392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4" imgH="486" progId="TCLayout.ActiveDocument.1">
                  <p:embed/>
                </p:oleObj>
              </mc:Choice>
              <mc:Fallback>
                <p:oleObj name="think-cell Slide" r:id="rId4" imgW="484" imgH="486" progId="TCLayout.ActiveDocument.1">
                  <p:embed/>
                  <p:pic>
                    <p:nvPicPr>
                      <p:cNvPr id="12" name="think-cell data - do not delete" hidden="1">
                        <a:extLst>
                          <a:ext uri="{FF2B5EF4-FFF2-40B4-BE49-F238E27FC236}">
                            <a16:creationId xmlns:a16="http://schemas.microsoft.com/office/drawing/2014/main" id="{6E2AEE7A-3020-EBDD-73EB-D4835516392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cxnSp>
        <p:nvCxnSpPr>
          <p:cNvPr id="3" name="直線コネクタ 2"/>
          <p:cNvCxnSpPr/>
          <p:nvPr/>
        </p:nvCxnSpPr>
        <p:spPr>
          <a:xfrm>
            <a:off x="1143005" y="2508253"/>
            <a:ext cx="914401"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6" name="角丸四角形 5"/>
          <p:cNvSpPr/>
          <p:nvPr/>
        </p:nvSpPr>
        <p:spPr>
          <a:xfrm>
            <a:off x="443074" y="2936717"/>
            <a:ext cx="2490626" cy="360000"/>
          </a:xfrm>
          <a:prstGeom prst="roundRect">
            <a:avLst/>
          </a:prstGeom>
          <a:solidFill>
            <a:schemeClr val="accent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dirty="0">
                <a:solidFill>
                  <a:schemeClr val="bg1"/>
                </a:solidFill>
                <a:latin typeface="メイリオ" panose="020B0604030504040204" pitchFamily="50" charset="-128"/>
                <a:ea typeface="メイリオ" panose="020B0604030504040204" pitchFamily="50" charset="-128"/>
                <a:sym typeface="メイリオ" panose="020B0604030504040204" pitchFamily="50" charset="-128"/>
              </a:rPr>
              <a:t>１．開催概要</a:t>
            </a:r>
          </a:p>
        </p:txBody>
      </p:sp>
      <p:sp>
        <p:nvSpPr>
          <p:cNvPr id="8" name="テキスト ボックス 7"/>
          <p:cNvSpPr txBox="1"/>
          <p:nvPr/>
        </p:nvSpPr>
        <p:spPr>
          <a:xfrm>
            <a:off x="443074" y="3296717"/>
            <a:ext cx="6047521" cy="1077218"/>
          </a:xfrm>
          <a:prstGeom prst="rect">
            <a:avLst/>
          </a:prstGeom>
          <a:noFill/>
        </p:spPr>
        <p:txBody>
          <a:bodyPr wrap="square" rtlCol="0">
            <a:spAutoFit/>
          </a:bodyPr>
          <a:lstStyle/>
          <a:p>
            <a:pPr marL="180975" indent="-180975">
              <a:buFont typeface="Arial" panose="020B0604020202020204" pitchFamily="34" charset="0"/>
              <a:buChar char="•"/>
            </a:pPr>
            <a:r>
              <a:rPr lang="ja-JP" altLang="en-US" sz="1600">
                <a:latin typeface="メイリオ" panose="020B0604030504040204" pitchFamily="50" charset="-128"/>
                <a:ea typeface="メイリオ" panose="020B0604030504040204" pitchFamily="50" charset="-128"/>
                <a:sym typeface="メイリオ" panose="020B0604030504040204" pitchFamily="50" charset="-128"/>
              </a:rPr>
              <a:t>日時：</a:t>
            </a:r>
            <a:r>
              <a:rPr lang="en-US" altLang="ja-JP" sz="1600">
                <a:latin typeface="メイリオ" panose="020B0604030504040204" pitchFamily="50" charset="-128"/>
                <a:ea typeface="メイリオ" panose="020B0604030504040204" pitchFamily="50" charset="-128"/>
                <a:sym typeface="メイリオ" panose="020B0604030504040204" pitchFamily="50" charset="-128"/>
              </a:rPr>
              <a:t>2022</a:t>
            </a:r>
            <a:r>
              <a:rPr lang="ja-JP" altLang="en-US" sz="1600">
                <a:latin typeface="メイリオ" panose="020B0604030504040204" pitchFamily="50" charset="-128"/>
                <a:ea typeface="メイリオ" panose="020B0604030504040204" pitchFamily="50" charset="-128"/>
                <a:sym typeface="メイリオ" panose="020B0604030504040204" pitchFamily="50" charset="-128"/>
              </a:rPr>
              <a:t>年</a:t>
            </a:r>
            <a:r>
              <a:rPr lang="en-US" altLang="ja-JP" sz="1600">
                <a:latin typeface="メイリオ" panose="020B0604030504040204" pitchFamily="50" charset="-128"/>
                <a:ea typeface="メイリオ" panose="020B0604030504040204" pitchFamily="50" charset="-128"/>
                <a:sym typeface="メイリオ" panose="020B0604030504040204" pitchFamily="50" charset="-128"/>
              </a:rPr>
              <a:t>2</a:t>
            </a:r>
            <a:r>
              <a:rPr lang="ja-JP" altLang="en-US" sz="1600">
                <a:latin typeface="メイリオ" panose="020B0604030504040204" pitchFamily="50" charset="-128"/>
                <a:ea typeface="メイリオ" panose="020B0604030504040204" pitchFamily="50" charset="-128"/>
                <a:sym typeface="メイリオ" panose="020B0604030504040204" pitchFamily="50" charset="-128"/>
              </a:rPr>
              <a:t>月</a:t>
            </a:r>
            <a:r>
              <a:rPr lang="en-US" altLang="ja-JP" sz="1600">
                <a:latin typeface="メイリオ" panose="020B0604030504040204" pitchFamily="50" charset="-128"/>
                <a:ea typeface="メイリオ" panose="020B0604030504040204" pitchFamily="50" charset="-128"/>
                <a:sym typeface="メイリオ" panose="020B0604030504040204" pitchFamily="50" charset="-128"/>
              </a:rPr>
              <a:t>21</a:t>
            </a:r>
            <a:r>
              <a:rPr lang="ja-JP" altLang="en-US" sz="1600">
                <a:latin typeface="メイリオ" panose="020B0604030504040204" pitchFamily="50" charset="-128"/>
                <a:ea typeface="メイリオ" panose="020B0604030504040204" pitchFamily="50" charset="-128"/>
                <a:sym typeface="メイリオ" panose="020B0604030504040204" pitchFamily="50" charset="-128"/>
              </a:rPr>
              <a:t>日（月）</a:t>
            </a:r>
            <a:r>
              <a:rPr lang="en-US" altLang="ja-JP" sz="1600">
                <a:latin typeface="メイリオ" panose="020B0604030504040204" pitchFamily="50" charset="-128"/>
                <a:ea typeface="メイリオ" panose="020B0604030504040204" pitchFamily="50" charset="-128"/>
                <a:sym typeface="メイリオ" panose="020B0604030504040204" pitchFamily="50" charset="-128"/>
              </a:rPr>
              <a:t>11:00 – 17:30</a:t>
            </a:r>
            <a:r>
              <a:rPr lang="ja-JP" altLang="en-US" sz="1600">
                <a:latin typeface="メイリオ" panose="020B0604030504040204" pitchFamily="50" charset="-128"/>
                <a:ea typeface="メイリオ" panose="020B0604030504040204" pitchFamily="50" charset="-128"/>
                <a:sym typeface="メイリオ" panose="020B0604030504040204" pitchFamily="50" charset="-128"/>
              </a:rPr>
              <a:t>（日本時間）</a:t>
            </a:r>
            <a:endParaRPr lang="en-US" altLang="ja-JP" sz="1600">
              <a:latin typeface="メイリオ" panose="020B0604030504040204" pitchFamily="50" charset="-128"/>
              <a:ea typeface="メイリオ" panose="020B0604030504040204" pitchFamily="50" charset="-128"/>
              <a:sym typeface="メイリオ" panose="020B0604030504040204" pitchFamily="50" charset="-128"/>
            </a:endParaRPr>
          </a:p>
          <a:p>
            <a:pPr marL="180975" indent="-180975">
              <a:buFont typeface="Arial" panose="020B0604020202020204" pitchFamily="34" charset="0"/>
              <a:buChar char="•"/>
            </a:pPr>
            <a:r>
              <a:rPr lang="ja-JP" altLang="en-US" sz="1600">
                <a:latin typeface="メイリオ" panose="020B0604030504040204" pitchFamily="50" charset="-128"/>
                <a:ea typeface="メイリオ" panose="020B0604030504040204" pitchFamily="50" charset="-128"/>
                <a:sym typeface="メイリオ" panose="020B0604030504040204" pitchFamily="50" charset="-128"/>
              </a:rPr>
              <a:t>場所：オンライン開催</a:t>
            </a:r>
            <a:endParaRPr lang="en-US" altLang="ja-JP" sz="1600">
              <a:latin typeface="メイリオ" panose="020B0604030504040204" pitchFamily="50" charset="-128"/>
              <a:ea typeface="メイリオ" panose="020B0604030504040204" pitchFamily="50" charset="-128"/>
              <a:sym typeface="メイリオ" panose="020B0604030504040204" pitchFamily="50" charset="-128"/>
            </a:endParaRPr>
          </a:p>
          <a:p>
            <a:pPr marL="180975" indent="-180975">
              <a:buFont typeface="Arial" panose="020B0604020202020204" pitchFamily="34" charset="0"/>
              <a:buChar char="•"/>
            </a:pPr>
            <a:r>
              <a:rPr lang="ja-JP" altLang="en-US" sz="1600">
                <a:latin typeface="メイリオ" panose="020B0604030504040204" pitchFamily="50" charset="-128"/>
                <a:ea typeface="メイリオ" panose="020B0604030504040204" pitchFamily="50" charset="-128"/>
                <a:sym typeface="メイリオ" panose="020B0604030504040204" pitchFamily="50" charset="-128"/>
              </a:rPr>
              <a:t>ホスト：マレーシア・エネルギー委員会、事務局：</a:t>
            </a:r>
            <a:r>
              <a:rPr lang="en-US" altLang="ja-JP" sz="1600">
                <a:latin typeface="メイリオ" panose="020B0604030504040204" pitchFamily="50" charset="-128"/>
                <a:ea typeface="メイリオ" panose="020B0604030504040204" pitchFamily="50" charset="-128"/>
                <a:sym typeface="メイリオ" panose="020B0604030504040204" pitchFamily="50" charset="-128"/>
              </a:rPr>
              <a:t>ACE</a:t>
            </a:r>
            <a:br>
              <a:rPr lang="en-US" altLang="ja-JP" sz="1600">
                <a:latin typeface="メイリオ" panose="020B0604030504040204" pitchFamily="50" charset="-128"/>
                <a:ea typeface="メイリオ" panose="020B0604030504040204" pitchFamily="50" charset="-128"/>
                <a:sym typeface="メイリオ" panose="020B0604030504040204" pitchFamily="50" charset="-128"/>
              </a:rPr>
            </a:br>
            <a:r>
              <a:rPr lang="ja-JP" altLang="en-US" sz="1600">
                <a:latin typeface="メイリオ" panose="020B0604030504040204" pitchFamily="50" charset="-128"/>
                <a:ea typeface="メイリオ" panose="020B0604030504040204" pitchFamily="50" charset="-128"/>
                <a:sym typeface="メイリオ" panose="020B0604030504040204" pitchFamily="50" charset="-128"/>
              </a:rPr>
              <a:t>協力：経済産業省</a:t>
            </a:r>
            <a:endParaRPr lang="en-US" altLang="ja-JP" sz="1600">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27" name="角丸四角形 26"/>
          <p:cNvSpPr/>
          <p:nvPr/>
        </p:nvSpPr>
        <p:spPr>
          <a:xfrm>
            <a:off x="443074" y="5699948"/>
            <a:ext cx="2490626" cy="360000"/>
          </a:xfrm>
          <a:prstGeom prst="roundRect">
            <a:avLst/>
          </a:prstGeom>
          <a:solidFill>
            <a:schemeClr val="accent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600" dirty="0">
                <a:solidFill>
                  <a:schemeClr val="bg1"/>
                </a:solidFill>
                <a:latin typeface="メイリオ" panose="020B0604030504040204" pitchFamily="50" charset="-128"/>
                <a:ea typeface="メイリオ" panose="020B0604030504040204" pitchFamily="50" charset="-128"/>
                <a:sym typeface="メイリオ" panose="020B0604030504040204" pitchFamily="50" charset="-128"/>
              </a:rPr>
              <a:t>3</a:t>
            </a:r>
            <a:r>
              <a:rPr lang="ja-JP" altLang="en-US" sz="1600" dirty="0">
                <a:solidFill>
                  <a:schemeClr val="bg1"/>
                </a:solidFill>
                <a:latin typeface="メイリオ" panose="020B0604030504040204" pitchFamily="50" charset="-128"/>
                <a:ea typeface="メイリオ" panose="020B0604030504040204" pitchFamily="50" charset="-128"/>
                <a:sym typeface="メイリオ" panose="020B0604030504040204" pitchFamily="50" charset="-128"/>
              </a:rPr>
              <a:t>．オープニング出席者</a:t>
            </a:r>
          </a:p>
        </p:txBody>
      </p:sp>
      <p:sp>
        <p:nvSpPr>
          <p:cNvPr id="28" name="テキスト ボックス 27"/>
          <p:cNvSpPr txBox="1"/>
          <p:nvPr/>
        </p:nvSpPr>
        <p:spPr>
          <a:xfrm>
            <a:off x="443074" y="6059948"/>
            <a:ext cx="7223728" cy="584775"/>
          </a:xfrm>
          <a:prstGeom prst="rect">
            <a:avLst/>
          </a:prstGeom>
          <a:noFill/>
        </p:spPr>
        <p:txBody>
          <a:bodyPr wrap="square" lIns="91440" tIns="45720" rIns="91440" bIns="45720" rtlCol="0" anchor="t">
            <a:spAutoFit/>
          </a:bodyPr>
          <a:lstStyle/>
          <a:p>
            <a:pPr marL="180975" indent="-180975">
              <a:buFont typeface="Arial" panose="020B0604020202020204" pitchFamily="34" charset="0"/>
              <a:buChar char="•"/>
            </a:pPr>
            <a:r>
              <a:rPr lang="ja-JP" altLang="en-US" sz="1600">
                <a:latin typeface="メイリオ" panose="020B0604030504040204" pitchFamily="50" charset="-128"/>
                <a:ea typeface="メイリオ" panose="020B0604030504040204" pitchFamily="50" charset="-128"/>
                <a:sym typeface="メイリオ" panose="020B0604030504040204" pitchFamily="50" charset="-128"/>
              </a:rPr>
              <a:t>開式挨拶：ズリナ・パワンテ マレーシア国エネルギー天然資源省次官</a:t>
            </a:r>
            <a:endParaRPr lang="en-US" altLang="ja-JP" sz="1200">
              <a:latin typeface="メイリオ" panose="020B0604030504040204" pitchFamily="50" charset="-128"/>
              <a:ea typeface="メイリオ" panose="020B0604030504040204" pitchFamily="50" charset="-128"/>
              <a:sym typeface="メイリオ" panose="020B0604030504040204" pitchFamily="50" charset="-128"/>
            </a:endParaRPr>
          </a:p>
          <a:p>
            <a:pPr marL="180975" indent="-180975">
              <a:buFont typeface="Arial" panose="020B0604020202020204" pitchFamily="34" charset="0"/>
              <a:buChar char="•"/>
            </a:pPr>
            <a:r>
              <a:rPr lang="ja-JP" altLang="en-US" sz="1600">
                <a:latin typeface="メイリオ" panose="020B0604030504040204" pitchFamily="50" charset="-128"/>
                <a:ea typeface="メイリオ" panose="020B0604030504040204" pitchFamily="50" charset="-128"/>
                <a:sym typeface="メイリオ" panose="020B0604030504040204" pitchFamily="50" charset="-128"/>
              </a:rPr>
              <a:t>特別挨拶：石井経済産業副大臣</a:t>
            </a:r>
            <a:endParaRPr lang="en-US" altLang="ja-JP" sz="1600">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19" name="角丸四角形 26">
            <a:extLst>
              <a:ext uri="{FF2B5EF4-FFF2-40B4-BE49-F238E27FC236}">
                <a16:creationId xmlns:a16="http://schemas.microsoft.com/office/drawing/2014/main" id="{DC4203BE-2FA0-43C7-AB10-D61136B37EDB}"/>
              </a:ext>
            </a:extLst>
          </p:cNvPr>
          <p:cNvSpPr/>
          <p:nvPr/>
        </p:nvSpPr>
        <p:spPr>
          <a:xfrm>
            <a:off x="443074" y="4334053"/>
            <a:ext cx="2490626" cy="360000"/>
          </a:xfrm>
          <a:prstGeom prst="roundRect">
            <a:avLst/>
          </a:prstGeom>
          <a:solidFill>
            <a:schemeClr val="accent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dirty="0">
                <a:solidFill>
                  <a:schemeClr val="bg1"/>
                </a:solidFill>
                <a:latin typeface="メイリオ" panose="020B0604030504040204" pitchFamily="50" charset="-128"/>
                <a:ea typeface="メイリオ" panose="020B0604030504040204" pitchFamily="50" charset="-128"/>
                <a:sym typeface="メイリオ" panose="020B0604030504040204" pitchFamily="50" charset="-128"/>
              </a:rPr>
              <a:t>２．プログラム</a:t>
            </a:r>
          </a:p>
        </p:txBody>
      </p:sp>
      <p:sp>
        <p:nvSpPr>
          <p:cNvPr id="20" name="テキスト ボックス 19">
            <a:extLst>
              <a:ext uri="{FF2B5EF4-FFF2-40B4-BE49-F238E27FC236}">
                <a16:creationId xmlns:a16="http://schemas.microsoft.com/office/drawing/2014/main" id="{507C4DD8-86CA-43D3-8DB4-DAE966710DAA}"/>
              </a:ext>
            </a:extLst>
          </p:cNvPr>
          <p:cNvSpPr txBox="1"/>
          <p:nvPr/>
        </p:nvSpPr>
        <p:spPr>
          <a:xfrm>
            <a:off x="443074" y="4694053"/>
            <a:ext cx="7093086" cy="830997"/>
          </a:xfrm>
          <a:prstGeom prst="rect">
            <a:avLst/>
          </a:prstGeom>
          <a:noFill/>
        </p:spPr>
        <p:txBody>
          <a:bodyPr wrap="square" rtlCol="0">
            <a:spAutoFit/>
          </a:bodyPr>
          <a:lstStyle/>
          <a:p>
            <a:pPr marL="180975" indent="-180975">
              <a:buFont typeface="Arial" panose="020B0604020202020204" pitchFamily="34" charset="0"/>
              <a:buChar char="•"/>
            </a:pPr>
            <a:r>
              <a:rPr lang="ja-JP" altLang="en-US" sz="1600">
                <a:latin typeface="メイリオ" panose="020B0604030504040204" pitchFamily="50" charset="-128"/>
                <a:ea typeface="メイリオ" panose="020B0604030504040204" pitchFamily="50" charset="-128"/>
                <a:sym typeface="メイリオ" panose="020B0604030504040204" pitchFamily="50" charset="-128"/>
              </a:rPr>
              <a:t>セッション</a:t>
            </a:r>
            <a:r>
              <a:rPr lang="en-US" altLang="ja-JP" sz="1600">
                <a:latin typeface="メイリオ" panose="020B0604030504040204" pitchFamily="50" charset="-128"/>
                <a:ea typeface="メイリオ" panose="020B0604030504040204" pitchFamily="50" charset="-128"/>
                <a:sym typeface="メイリオ" panose="020B0604030504040204" pitchFamily="50" charset="-128"/>
              </a:rPr>
              <a:t>1</a:t>
            </a:r>
            <a:r>
              <a:rPr lang="ja-JP" altLang="en-US" sz="1600">
                <a:latin typeface="メイリオ" panose="020B0604030504040204" pitchFamily="50" charset="-128"/>
                <a:ea typeface="メイリオ" panose="020B0604030504040204" pitchFamily="50" charset="-128"/>
                <a:sym typeface="メイリオ" panose="020B0604030504040204" pitchFamily="50" charset="-128"/>
              </a:rPr>
              <a:t>：フラッグシップ・プロジェクト（活動概要、新たな候補）</a:t>
            </a:r>
            <a:endParaRPr lang="en-US" altLang="ja-JP" sz="1600">
              <a:latin typeface="メイリオ" panose="020B0604030504040204" pitchFamily="50" charset="-128"/>
              <a:ea typeface="メイリオ" panose="020B0604030504040204" pitchFamily="50" charset="-128"/>
              <a:sym typeface="メイリオ" panose="020B0604030504040204" pitchFamily="50" charset="-128"/>
            </a:endParaRPr>
          </a:p>
          <a:p>
            <a:pPr marL="180975" indent="-180975">
              <a:buFont typeface="Arial" panose="020B0604020202020204" pitchFamily="34" charset="0"/>
              <a:buChar char="•"/>
            </a:pPr>
            <a:r>
              <a:rPr lang="ja-JP" altLang="en-US" sz="1600">
                <a:latin typeface="メイリオ" panose="020B0604030504040204" pitchFamily="50" charset="-128"/>
                <a:ea typeface="メイリオ" panose="020B0604030504040204" pitchFamily="50" charset="-128"/>
                <a:sym typeface="メイリオ" panose="020B0604030504040204" pitchFamily="50" charset="-128"/>
              </a:rPr>
              <a:t>セッション</a:t>
            </a:r>
            <a:r>
              <a:rPr lang="en-US" altLang="ja-JP" sz="1600">
                <a:latin typeface="メイリオ" panose="020B0604030504040204" pitchFamily="50" charset="-128"/>
                <a:ea typeface="メイリオ" panose="020B0604030504040204" pitchFamily="50" charset="-128"/>
                <a:sym typeface="メイリオ" panose="020B0604030504040204" pitchFamily="50" charset="-128"/>
              </a:rPr>
              <a:t>2</a:t>
            </a:r>
            <a:r>
              <a:rPr lang="ja-JP" altLang="en-US" sz="1600">
                <a:latin typeface="メイリオ" panose="020B0604030504040204" pitchFamily="50" charset="-128"/>
                <a:ea typeface="メイリオ" panose="020B0604030504040204" pitchFamily="50" charset="-128"/>
                <a:sym typeface="メイリオ" panose="020B0604030504040204" pitchFamily="50" charset="-128"/>
              </a:rPr>
              <a:t>：</a:t>
            </a:r>
            <a:r>
              <a:rPr lang="en-US" altLang="ja-JP" sz="1600">
                <a:latin typeface="メイリオ" panose="020B0604030504040204" pitchFamily="50" charset="-128"/>
                <a:ea typeface="メイリオ" panose="020B0604030504040204" pitchFamily="50" charset="-128"/>
                <a:sym typeface="メイリオ" panose="020B0604030504040204" pitchFamily="50" charset="-128"/>
              </a:rPr>
              <a:t>CEFIA</a:t>
            </a:r>
            <a:r>
              <a:rPr lang="ja-JP" altLang="en-US" sz="1600">
                <a:latin typeface="メイリオ" panose="020B0604030504040204" pitchFamily="50" charset="-128"/>
                <a:ea typeface="メイリオ" panose="020B0604030504040204" pitchFamily="50" charset="-128"/>
                <a:sym typeface="メイリオ" panose="020B0604030504040204" pitchFamily="50" charset="-128"/>
              </a:rPr>
              <a:t>コラボレーションロードマップ</a:t>
            </a:r>
            <a:endParaRPr lang="en-US" altLang="ja-JP" sz="1600">
              <a:latin typeface="メイリオ" panose="020B0604030504040204" pitchFamily="50" charset="-128"/>
              <a:ea typeface="メイリオ" panose="020B0604030504040204" pitchFamily="50" charset="-128"/>
              <a:sym typeface="メイリオ" panose="020B0604030504040204" pitchFamily="50" charset="-128"/>
            </a:endParaRPr>
          </a:p>
          <a:p>
            <a:pPr marL="180975" indent="-180975">
              <a:buFont typeface="Arial" panose="020B0604020202020204" pitchFamily="34" charset="0"/>
              <a:buChar char="•"/>
            </a:pPr>
            <a:r>
              <a:rPr lang="ja-JP" altLang="en-US" sz="1600">
                <a:latin typeface="メイリオ" panose="020B0604030504040204" pitchFamily="50" charset="-128"/>
                <a:ea typeface="メイリオ" panose="020B0604030504040204" pitchFamily="50" charset="-128"/>
                <a:sym typeface="メイリオ" panose="020B0604030504040204" pitchFamily="50" charset="-128"/>
              </a:rPr>
              <a:t>セッション</a:t>
            </a:r>
            <a:r>
              <a:rPr lang="en-US" altLang="ja-JP" sz="1600">
                <a:latin typeface="メイリオ" panose="020B0604030504040204" pitchFamily="50" charset="-128"/>
                <a:ea typeface="メイリオ" panose="020B0604030504040204" pitchFamily="50" charset="-128"/>
                <a:sym typeface="メイリオ" panose="020B0604030504040204" pitchFamily="50" charset="-128"/>
              </a:rPr>
              <a:t>3</a:t>
            </a:r>
            <a:r>
              <a:rPr lang="ja-JP" altLang="en-US" sz="1600">
                <a:latin typeface="メイリオ" panose="020B0604030504040204" pitchFamily="50" charset="-128"/>
                <a:ea typeface="メイリオ" panose="020B0604030504040204" pitchFamily="50" charset="-128"/>
                <a:sym typeface="メイリオ" panose="020B0604030504040204" pitchFamily="50" charset="-128"/>
              </a:rPr>
              <a:t>：脱炭素化に向けた資金動員</a:t>
            </a:r>
            <a:endParaRPr lang="en-US" altLang="ja-JP" sz="1100">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24" name="テキスト ボックス 23">
            <a:extLst>
              <a:ext uri="{FF2B5EF4-FFF2-40B4-BE49-F238E27FC236}">
                <a16:creationId xmlns:a16="http://schemas.microsoft.com/office/drawing/2014/main" id="{6CA67CBC-40AA-408C-BAB5-A2693D256465}"/>
              </a:ext>
            </a:extLst>
          </p:cNvPr>
          <p:cNvSpPr txBox="1"/>
          <p:nvPr/>
        </p:nvSpPr>
        <p:spPr>
          <a:xfrm>
            <a:off x="7824972" y="5481686"/>
            <a:ext cx="3529843" cy="830997"/>
          </a:xfrm>
          <a:prstGeom prst="rect">
            <a:avLst/>
          </a:prstGeom>
          <a:noFill/>
          <a:extLst>
            <a:ext uri="{909E8E84-426E-40DD-AFC4-6F175D3DCCD1}">
              <a14:hiddenFill xmlns:a14="http://schemas.microsoft.com/office/drawing/2010/main">
                <a:solidFill>
                  <a:srgbClr val="EEE89A"/>
                </a:solidFill>
              </a14:hiddenFill>
            </a:ext>
          </a:extLst>
        </p:spPr>
        <p:txBody>
          <a:bodyPr wrap="square" rtlCol="0">
            <a:spAutoFit/>
          </a:bodyPr>
          <a:lstStyle/>
          <a:p>
            <a:pPr marL="180975" indent="-180975">
              <a:buFont typeface="Arial" panose="020B0604020202020204" pitchFamily="34" charset="0"/>
              <a:buChar char="•"/>
            </a:pPr>
            <a:r>
              <a:rPr lang="en-US" altLang="ja-JP" sz="1600">
                <a:latin typeface="メイリオ" panose="020B0604030504040204" pitchFamily="50" charset="-128"/>
                <a:ea typeface="メイリオ" panose="020B0604030504040204" pitchFamily="50" charset="-128"/>
                <a:sym typeface="メイリオ" panose="020B0604030504040204" pitchFamily="50" charset="-128"/>
              </a:rPr>
              <a:t>Webinar</a:t>
            </a:r>
            <a:r>
              <a:rPr lang="ja-JP" altLang="en-US" sz="1600">
                <a:latin typeface="メイリオ" panose="020B0604030504040204" pitchFamily="50" charset="-128"/>
                <a:ea typeface="メイリオ" panose="020B0604030504040204" pitchFamily="50" charset="-128"/>
                <a:sym typeface="メイリオ" panose="020B0604030504040204" pitchFamily="50" charset="-128"/>
              </a:rPr>
              <a:t>参加数：</a:t>
            </a:r>
            <a:r>
              <a:rPr lang="en-US" altLang="ja-JP" sz="1600">
                <a:latin typeface="メイリオ" panose="020B0604030504040204" pitchFamily="50" charset="-128"/>
                <a:ea typeface="メイリオ" panose="020B0604030504040204" pitchFamily="50" charset="-128"/>
                <a:sym typeface="メイリオ" panose="020B0604030504040204" pitchFamily="50" charset="-128"/>
              </a:rPr>
              <a:t>151</a:t>
            </a:r>
            <a:r>
              <a:rPr lang="ja-JP" altLang="en-US" sz="1600">
                <a:latin typeface="メイリオ" panose="020B0604030504040204" pitchFamily="50" charset="-128"/>
                <a:ea typeface="メイリオ" panose="020B0604030504040204" pitchFamily="50" charset="-128"/>
                <a:sym typeface="メイリオ" panose="020B0604030504040204" pitchFamily="50" charset="-128"/>
              </a:rPr>
              <a:t>名</a:t>
            </a:r>
            <a:endParaRPr lang="en-US" altLang="ja-JP" sz="1600">
              <a:latin typeface="メイリオ" panose="020B0604030504040204" pitchFamily="50" charset="-128"/>
              <a:ea typeface="メイリオ" panose="020B0604030504040204" pitchFamily="50" charset="-128"/>
              <a:sym typeface="メイリオ" panose="020B0604030504040204" pitchFamily="50" charset="-128"/>
            </a:endParaRPr>
          </a:p>
          <a:p>
            <a:pPr marL="180975" indent="-180975">
              <a:buFont typeface="Arial" panose="020B0604020202020204" pitchFamily="34" charset="0"/>
              <a:buChar char="•"/>
            </a:pPr>
            <a:r>
              <a:rPr lang="en-US" altLang="ja-JP" sz="1600">
                <a:latin typeface="メイリオ" panose="020B0604030504040204" pitchFamily="50" charset="-128"/>
                <a:ea typeface="メイリオ" panose="020B0604030504040204" pitchFamily="50" charset="-128"/>
                <a:sym typeface="メイリオ" panose="020B0604030504040204" pitchFamily="50" charset="-128"/>
              </a:rPr>
              <a:t>YouTube</a:t>
            </a:r>
            <a:r>
              <a:rPr lang="ja-JP" altLang="en-US" sz="1600">
                <a:latin typeface="メイリオ" panose="020B0604030504040204" pitchFamily="50" charset="-128"/>
                <a:ea typeface="メイリオ" panose="020B0604030504040204" pitchFamily="50" charset="-128"/>
                <a:sym typeface="メイリオ" panose="020B0604030504040204" pitchFamily="50" charset="-128"/>
              </a:rPr>
              <a:t>閲覧数：</a:t>
            </a:r>
            <a:r>
              <a:rPr lang="en-US" altLang="ja-JP" sz="1600">
                <a:latin typeface="メイリオ" panose="020B0604030504040204" pitchFamily="50" charset="-128"/>
                <a:ea typeface="メイリオ" panose="020B0604030504040204" pitchFamily="50" charset="-128"/>
                <a:sym typeface="メイリオ" panose="020B0604030504040204" pitchFamily="50" charset="-128"/>
              </a:rPr>
              <a:t>168</a:t>
            </a:r>
            <a:r>
              <a:rPr lang="ja-JP" altLang="en-US" sz="1600">
                <a:latin typeface="メイリオ" panose="020B0604030504040204" pitchFamily="50" charset="-128"/>
                <a:ea typeface="メイリオ" panose="020B0604030504040204" pitchFamily="50" charset="-128"/>
                <a:sym typeface="メイリオ" panose="020B0604030504040204" pitchFamily="50" charset="-128"/>
              </a:rPr>
              <a:t>回</a:t>
            </a:r>
            <a:r>
              <a:rPr lang="ja-JP" altLang="en-US" sz="1000">
                <a:latin typeface="メイリオ" panose="020B0604030504040204" pitchFamily="50" charset="-128"/>
                <a:ea typeface="メイリオ" panose="020B0604030504040204" pitchFamily="50" charset="-128"/>
                <a:sym typeface="メイリオ" panose="020B0604030504040204" pitchFamily="50" charset="-128"/>
              </a:rPr>
              <a:t>（終了時点）</a:t>
            </a:r>
            <a:endParaRPr lang="en-US" altLang="ja-JP" sz="1600">
              <a:latin typeface="メイリオ" panose="020B0604030504040204" pitchFamily="50" charset="-128"/>
              <a:ea typeface="メイリオ" panose="020B0604030504040204" pitchFamily="50" charset="-128"/>
              <a:sym typeface="メイリオ" panose="020B0604030504040204" pitchFamily="50" charset="-128"/>
            </a:endParaRPr>
          </a:p>
          <a:p>
            <a:pPr marL="180975" indent="-180975">
              <a:buFont typeface="Arial" panose="020B0604020202020204" pitchFamily="34" charset="0"/>
              <a:buChar char="•"/>
            </a:pPr>
            <a:r>
              <a:rPr lang="ja-JP" altLang="en-US" sz="1600">
                <a:latin typeface="メイリオ" panose="020B0604030504040204" pitchFamily="50" charset="-128"/>
                <a:ea typeface="メイリオ" panose="020B0604030504040204" pitchFamily="50" charset="-128"/>
                <a:sym typeface="メイリオ" panose="020B0604030504040204" pitchFamily="50" charset="-128"/>
              </a:rPr>
              <a:t>スピーカー</a:t>
            </a:r>
            <a:r>
              <a:rPr lang="en-US" altLang="ja-JP" sz="1600">
                <a:latin typeface="メイリオ" panose="020B0604030504040204" pitchFamily="50" charset="-128"/>
                <a:ea typeface="メイリオ" panose="020B0604030504040204" pitchFamily="50" charset="-128"/>
                <a:sym typeface="メイリオ" panose="020B0604030504040204" pitchFamily="50" charset="-128"/>
              </a:rPr>
              <a:t>/</a:t>
            </a:r>
            <a:r>
              <a:rPr lang="ja-JP" altLang="en-US" sz="1600">
                <a:latin typeface="メイリオ" panose="020B0604030504040204" pitchFamily="50" charset="-128"/>
                <a:ea typeface="メイリオ" panose="020B0604030504040204" pitchFamily="50" charset="-128"/>
                <a:sym typeface="メイリオ" panose="020B0604030504040204" pitchFamily="50" charset="-128"/>
              </a:rPr>
              <a:t>パネリスト：</a:t>
            </a:r>
            <a:r>
              <a:rPr lang="en-US" altLang="ja-JP" sz="1600">
                <a:latin typeface="メイリオ" panose="020B0604030504040204" pitchFamily="50" charset="-128"/>
                <a:ea typeface="メイリオ" panose="020B0604030504040204" pitchFamily="50" charset="-128"/>
                <a:sym typeface="メイリオ" panose="020B0604030504040204" pitchFamily="50" charset="-128"/>
              </a:rPr>
              <a:t>21</a:t>
            </a:r>
            <a:r>
              <a:rPr lang="ja-JP" altLang="en-US" sz="1600">
                <a:latin typeface="メイリオ" panose="020B0604030504040204" pitchFamily="50" charset="-128"/>
                <a:ea typeface="メイリオ" panose="020B0604030504040204" pitchFamily="50" charset="-128"/>
                <a:sym typeface="メイリオ" panose="020B0604030504040204" pitchFamily="50" charset="-128"/>
              </a:rPr>
              <a:t>名</a:t>
            </a:r>
            <a:endParaRPr lang="en-US" altLang="ja-JP" sz="1600">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29" name="正方形/長方形 28">
            <a:extLst>
              <a:ext uri="{FF2B5EF4-FFF2-40B4-BE49-F238E27FC236}">
                <a16:creationId xmlns:a16="http://schemas.microsoft.com/office/drawing/2014/main" id="{2291ED42-8FCA-4D65-B025-A6385A9B5C80}"/>
              </a:ext>
            </a:extLst>
          </p:cNvPr>
          <p:cNvSpPr/>
          <p:nvPr/>
        </p:nvSpPr>
        <p:spPr>
          <a:xfrm>
            <a:off x="3786036" y="4119227"/>
            <a:ext cx="2648810" cy="253916"/>
          </a:xfrm>
          <a:prstGeom prst="rect">
            <a:avLst/>
          </a:prstGeom>
        </p:spPr>
        <p:txBody>
          <a:bodyPr wrap="square">
            <a:spAutoFit/>
          </a:bodyPr>
          <a:lstStyle/>
          <a:p>
            <a:r>
              <a:rPr lang="ja-JP" altLang="en-US" sz="1000">
                <a:latin typeface="メイリオ" panose="020B0604030504040204" pitchFamily="50" charset="-128"/>
                <a:ea typeface="メイリオ" panose="020B0604030504040204" pitchFamily="50" charset="-128"/>
                <a:sym typeface="メイリオ" panose="020B0604030504040204" pitchFamily="50" charset="-128"/>
              </a:rPr>
              <a:t>注）</a:t>
            </a:r>
            <a:r>
              <a:rPr lang="en-US" altLang="ja-JP" sz="1000">
                <a:latin typeface="メイリオ" panose="020B0604030504040204" pitchFamily="50" charset="-128"/>
                <a:ea typeface="メイリオ" panose="020B0604030504040204" pitchFamily="50" charset="-128"/>
                <a:sym typeface="メイリオ" panose="020B0604030504040204" pitchFamily="50" charset="-128"/>
              </a:rPr>
              <a:t>ACE: </a:t>
            </a:r>
            <a:r>
              <a:rPr lang="da-DK" altLang="ja-JP" sz="1000">
                <a:latin typeface="メイリオ" panose="020B0604030504040204" pitchFamily="50" charset="-128"/>
                <a:ea typeface="メイリオ" panose="020B0604030504040204" pitchFamily="50" charset="-128"/>
                <a:sym typeface="メイリオ" panose="020B0604030504040204" pitchFamily="50" charset="-128"/>
              </a:rPr>
              <a:t>ASEAN Centre for Energy</a:t>
            </a:r>
            <a:endParaRPr lang="ja-JP" altLang="en-US" sz="1000">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32" name="スライド番号プレースホルダー 1">
            <a:extLst>
              <a:ext uri="{FF2B5EF4-FFF2-40B4-BE49-F238E27FC236}">
                <a16:creationId xmlns:a16="http://schemas.microsoft.com/office/drawing/2014/main" id="{AE66EDAC-34FA-474D-B737-5184D534C460}"/>
              </a:ext>
            </a:extLst>
          </p:cNvPr>
          <p:cNvSpPr>
            <a:spLocks noGrp="1"/>
          </p:cNvSpPr>
          <p:nvPr>
            <p:ph type="sldNum" sz="quarter" idx="12"/>
          </p:nvPr>
        </p:nvSpPr>
        <p:spPr/>
        <p:txBody>
          <a:bodyPr/>
          <a:lstStyle/>
          <a:p>
            <a:fld id="{D9550142-B990-490A-A107-ED7302A7FD52}" type="slidenum">
              <a:rPr kumimoji="1" lang="ja-JP" altLang="en-US" smtClean="0">
                <a:sym typeface="メイリオ" panose="020B0604030504040204" pitchFamily="50" charset="-128"/>
              </a:rPr>
              <a:t>17</a:t>
            </a:fld>
            <a:endParaRPr kumimoji="1" lang="ja-JP" altLang="en-US">
              <a:sym typeface="メイリオ" panose="020B0604030504040204" pitchFamily="50" charset="-128"/>
            </a:endParaRPr>
          </a:p>
        </p:txBody>
      </p:sp>
      <p:sp>
        <p:nvSpPr>
          <p:cNvPr id="2" name="タイトル 1">
            <a:extLst>
              <a:ext uri="{FF2B5EF4-FFF2-40B4-BE49-F238E27FC236}">
                <a16:creationId xmlns:a16="http://schemas.microsoft.com/office/drawing/2014/main" id="{45DF7079-EC9B-6053-481E-D918FF4BA898}"/>
              </a:ext>
            </a:extLst>
          </p:cNvPr>
          <p:cNvSpPr>
            <a:spLocks noGrp="1"/>
          </p:cNvSpPr>
          <p:nvPr>
            <p:ph type="title"/>
          </p:nvPr>
        </p:nvSpPr>
        <p:spPr/>
        <p:txBody>
          <a:bodyPr vert="horz" wrap="square" lIns="91440" tIns="45720" rIns="91440" bIns="45720" rtlCol="0" anchor="ctr">
            <a:spAutoFit/>
          </a:bodyPr>
          <a:lstStyle/>
          <a:p>
            <a:r>
              <a:rPr lang="ja-JP" altLang="en-US">
                <a:sym typeface="メイリオ" panose="020B0604030504040204" pitchFamily="50" charset="-128"/>
              </a:rPr>
              <a:t>第３回</a:t>
            </a:r>
            <a:r>
              <a:rPr lang="en-US" altLang="ja-JP">
                <a:sym typeface="メイリオ" panose="020B0604030504040204" pitchFamily="50" charset="-128"/>
              </a:rPr>
              <a:t>CEFIA</a:t>
            </a:r>
            <a:r>
              <a:rPr lang="ja-JP" altLang="en-US">
                <a:sym typeface="メイリオ" panose="020B0604030504040204" pitchFamily="50" charset="-128"/>
              </a:rPr>
              <a:t>官民フォーラムについて</a:t>
            </a:r>
            <a:endParaRPr lang="en-US">
              <a:sym typeface="メイリオ" panose="020B0604030504040204" pitchFamily="50" charset="-128"/>
            </a:endParaRPr>
          </a:p>
        </p:txBody>
      </p:sp>
      <p:sp>
        <p:nvSpPr>
          <p:cNvPr id="13" name="テキスト プレースホルダー 7">
            <a:extLst>
              <a:ext uri="{FF2B5EF4-FFF2-40B4-BE49-F238E27FC236}">
                <a16:creationId xmlns:a16="http://schemas.microsoft.com/office/drawing/2014/main" id="{A6D2F0DE-5F81-8E43-2465-D9C71874C32D}"/>
              </a:ext>
            </a:extLst>
          </p:cNvPr>
          <p:cNvSpPr txBox="1">
            <a:spLocks/>
          </p:cNvSpPr>
          <p:nvPr/>
        </p:nvSpPr>
        <p:spPr>
          <a:xfrm>
            <a:off x="443074" y="1160415"/>
            <a:ext cx="11305842" cy="1723549"/>
          </a:xfrm>
          <a:prstGeom prst="rect">
            <a:avLst/>
          </a:prstGeom>
          <a:solidFill>
            <a:schemeClr val="accent6"/>
          </a:solidFill>
          <a:ln>
            <a:noFill/>
          </a:ln>
        </p:spPr>
        <p:txBody>
          <a:bodyPr vert="horz" wrap="square" lIns="0" tIns="0" rIns="0" bIns="0" rtlCol="0" anchor="t" anchorCtr="0">
            <a:spAutoFit/>
          </a:bodyPr>
          <a:lstStyle>
            <a:defPPr>
              <a:defRPr lang="ja-JP"/>
            </a:defPPr>
            <a:lvl1pPr marL="263776" indent="-263776" defTabSz="914423">
              <a:spcBef>
                <a:spcPts val="0"/>
              </a:spcBef>
              <a:spcAft>
                <a:spcPts val="0"/>
              </a:spcAft>
              <a:buClr>
                <a:srgbClr val="002060"/>
              </a:buClr>
              <a:buFont typeface="Arial" panose="020B0604020202020204" pitchFamily="34" charset="0"/>
              <a:buChar char="•"/>
              <a:defRPr sz="1600" b="1" i="0">
                <a:latin typeface="メイリオ" panose="020B0604030504040204" pitchFamily="50" charset="-128"/>
                <a:ea typeface="メイリオ" panose="020B0604030504040204" pitchFamily="50" charset="-128"/>
              </a:defRPr>
            </a:lvl1pPr>
            <a:lvl2pPr marL="324000" lvl="1" indent="-216000">
              <a:spcBef>
                <a:spcPts val="0"/>
              </a:spcBef>
              <a:spcAft>
                <a:spcPts val="0"/>
              </a:spcAft>
              <a:buClr>
                <a:schemeClr val="tx2"/>
              </a:buClr>
              <a:buFont typeface="Trebuchet MS" panose="020B0603020202020204" pitchFamily="34" charset="0"/>
              <a:buChar char="•"/>
              <a:defRPr sz="1600" b="0" i="0">
                <a:latin typeface="Trebuchet MS" panose="020B0603020202020204" pitchFamily="34" charset="0"/>
                <a:ea typeface="メイリオ" panose="020B0604030504040204" pitchFamily="50" charset="-128"/>
              </a:defRPr>
            </a:lvl2pPr>
            <a:lvl3pPr marL="896960" indent="-228606" defTabSz="914423">
              <a:spcBef>
                <a:spcPts val="600"/>
              </a:spcBef>
              <a:spcAft>
                <a:spcPts val="600"/>
              </a:spcAft>
              <a:buFont typeface="メイリオ" panose="020B0604030504040204" pitchFamily="50" charset="-128"/>
              <a:buChar char="‒"/>
              <a:defRPr sz="1600" b="0" i="0">
                <a:latin typeface="+mj-ea"/>
                <a:ea typeface="+mj-ea"/>
                <a:cs typeface="メイリオ" panose="020B0604030504040204" pitchFamily="50" charset="-128"/>
              </a:defRPr>
            </a:lvl3pPr>
            <a:lvl4pPr marL="1165254" indent="-228606" defTabSz="914423">
              <a:spcBef>
                <a:spcPct val="20000"/>
              </a:spcBef>
              <a:buFont typeface="Meiryo UI" panose="020B0604030504040204" pitchFamily="50" charset="-128"/>
              <a:buChar char="∗"/>
              <a:defRPr sz="1600">
                <a:latin typeface="+mj-ea"/>
                <a:ea typeface="+mj-ea"/>
                <a:cs typeface="Meiryo UI" panose="020B0604030504040204" pitchFamily="50" charset="-128"/>
              </a:defRPr>
            </a:lvl4pPr>
            <a:lvl5pPr marL="1527213" indent="-228606" defTabSz="914423">
              <a:spcBef>
                <a:spcPct val="20000"/>
              </a:spcBef>
              <a:buFont typeface="Arial" pitchFamily="34" charset="0"/>
              <a:buChar char="»"/>
              <a:defRPr sz="1600">
                <a:latin typeface="+mj-ea"/>
                <a:ea typeface="+mj-ea"/>
                <a:cs typeface="Meiryo UI" panose="020B0604030504040204" pitchFamily="50" charset="-128"/>
              </a:defRPr>
            </a:lvl5pPr>
            <a:lvl6pPr marL="2514663" indent="-228606" defTabSz="914423">
              <a:spcBef>
                <a:spcPct val="20000"/>
              </a:spcBef>
              <a:buFont typeface="Arial" pitchFamily="34" charset="0"/>
              <a:buChar char="•"/>
              <a:defRPr sz="2000"/>
            </a:lvl6pPr>
            <a:lvl7pPr marL="2971874" indent="-228606" defTabSz="914423">
              <a:spcBef>
                <a:spcPct val="20000"/>
              </a:spcBef>
              <a:buFont typeface="Arial" pitchFamily="34" charset="0"/>
              <a:buChar char="•"/>
              <a:defRPr sz="2000"/>
            </a:lvl7pPr>
            <a:lvl8pPr marL="3429086" indent="-228606" defTabSz="914423">
              <a:spcBef>
                <a:spcPct val="20000"/>
              </a:spcBef>
              <a:buFont typeface="Arial" pitchFamily="34" charset="0"/>
              <a:buChar char="•"/>
              <a:defRPr sz="2000"/>
            </a:lvl8pPr>
            <a:lvl9pPr marL="3886297" indent="-228606" defTabSz="914423">
              <a:spcBef>
                <a:spcPct val="20000"/>
              </a:spcBef>
              <a:buFont typeface="Arial" pitchFamily="34" charset="0"/>
              <a:buChar char="•"/>
              <a:defRPr sz="2000"/>
            </a:lvl9pPr>
          </a:lstStyle>
          <a:p>
            <a:pPr>
              <a:tabLst>
                <a:tab pos="92075" algn="l"/>
              </a:tabLst>
            </a:pPr>
            <a:r>
              <a:rPr lang="en-US" altLang="ja-JP" b="0" dirty="0">
                <a:sym typeface="メイリオ" panose="020B0604030504040204" pitchFamily="50" charset="-128"/>
              </a:rPr>
              <a:t>2019</a:t>
            </a:r>
            <a:r>
              <a:rPr lang="ja-JP" altLang="en-US" b="0" dirty="0">
                <a:sym typeface="メイリオ" panose="020B0604030504040204" pitchFamily="50" charset="-128"/>
              </a:rPr>
              <a:t>年に開催された第</a:t>
            </a:r>
            <a:r>
              <a:rPr lang="en-US" altLang="ja-JP" b="0" dirty="0">
                <a:sym typeface="メイリオ" panose="020B0604030504040204" pitchFamily="50" charset="-128"/>
              </a:rPr>
              <a:t>16</a:t>
            </a:r>
            <a:r>
              <a:rPr lang="ja-JP" altLang="en-US" b="0" dirty="0">
                <a:sym typeface="メイリオ" panose="020B0604030504040204" pitchFamily="50" charset="-128"/>
              </a:rPr>
              <a:t>回</a:t>
            </a:r>
            <a:r>
              <a:rPr lang="en-US" altLang="ja-JP" b="0" dirty="0">
                <a:sym typeface="メイリオ" panose="020B0604030504040204" pitchFamily="50" charset="-128"/>
              </a:rPr>
              <a:t>ASEAN+3</a:t>
            </a:r>
            <a:r>
              <a:rPr lang="ja-JP" altLang="en-US" b="0" dirty="0">
                <a:sym typeface="メイリオ" panose="020B0604030504040204" pitchFamily="50" charset="-128"/>
              </a:rPr>
              <a:t>エネルギー大臣会合（</a:t>
            </a:r>
            <a:r>
              <a:rPr lang="en-US" altLang="ja-JP" b="0" dirty="0">
                <a:sym typeface="メイリオ" panose="020B0604030504040204" pitchFamily="50" charset="-128"/>
              </a:rPr>
              <a:t>AMEM+3</a:t>
            </a:r>
            <a:r>
              <a:rPr lang="ja-JP" altLang="en-US" b="0" dirty="0">
                <a:sym typeface="メイリオ" panose="020B0604030504040204" pitchFamily="50" charset="-128"/>
              </a:rPr>
              <a:t>）において、我が国が提案した新官民協働</a:t>
            </a:r>
            <a:br>
              <a:rPr lang="en-US" altLang="ja-JP" b="0" dirty="0">
                <a:sym typeface="メイリオ" panose="020B0604030504040204" pitchFamily="50" charset="-128"/>
              </a:rPr>
            </a:br>
            <a:r>
              <a:rPr lang="ja-JP" altLang="en-US" b="0" dirty="0">
                <a:sym typeface="メイリオ" panose="020B0604030504040204" pitchFamily="50" charset="-128"/>
              </a:rPr>
              <a:t>イニシアティブ、</a:t>
            </a:r>
            <a:r>
              <a:rPr lang="en-US" altLang="ja-JP" dirty="0" err="1">
                <a:sym typeface="メイリオ" panose="020B0604030504040204" pitchFamily="50" charset="-128"/>
              </a:rPr>
              <a:t>CEFIA</a:t>
            </a:r>
            <a:r>
              <a:rPr lang="ja-JP" altLang="en-US" dirty="0">
                <a:sym typeface="メイリオ" panose="020B0604030504040204" pitchFamily="50" charset="-128"/>
              </a:rPr>
              <a:t>（</a:t>
            </a:r>
            <a:r>
              <a:rPr lang="en-US" altLang="ja-JP" dirty="0">
                <a:sym typeface="メイリオ" panose="020B0604030504040204" pitchFamily="50" charset="-128"/>
              </a:rPr>
              <a:t>Cleaner Energy Future Initiative for ASEAN</a:t>
            </a:r>
            <a:r>
              <a:rPr lang="ja-JP" altLang="en-US" dirty="0">
                <a:sym typeface="メイリオ" panose="020B0604030504040204" pitchFamily="50" charset="-128"/>
              </a:rPr>
              <a:t>）</a:t>
            </a:r>
            <a:r>
              <a:rPr lang="ja-JP" altLang="en-US" b="0" dirty="0">
                <a:sym typeface="メイリオ" panose="020B0604030504040204" pitchFamily="50" charset="-128"/>
              </a:rPr>
              <a:t>の立上げが合意された。</a:t>
            </a:r>
            <a:r>
              <a:rPr lang="en-US" altLang="ja-JP" b="0" dirty="0" err="1">
                <a:sym typeface="メイリオ" panose="020B0604030504040204" pitchFamily="50" charset="-128"/>
              </a:rPr>
              <a:t>CEFIA</a:t>
            </a:r>
            <a:r>
              <a:rPr lang="ja-JP" altLang="en-US" b="0" dirty="0">
                <a:sym typeface="メイリオ" panose="020B0604030504040204" pitchFamily="50" charset="-128"/>
              </a:rPr>
              <a:t>は、</a:t>
            </a:r>
            <a:r>
              <a:rPr lang="en-US" altLang="ja-JP" b="0" dirty="0">
                <a:sym typeface="メイリオ" panose="020B0604030504040204" pitchFamily="50" charset="-128"/>
              </a:rPr>
              <a:t>ASEAN</a:t>
            </a:r>
            <a:r>
              <a:rPr lang="ja-JP" altLang="en-US" b="0" dirty="0">
                <a:sym typeface="メイリオ" panose="020B0604030504040204" pitchFamily="50" charset="-128"/>
              </a:rPr>
              <a:t>のエネルギー転換と脱炭素化を進めるため、脱炭素技術の普及と政策・制度構築をビジネス主導で進めることを目的としている。</a:t>
            </a:r>
          </a:p>
          <a:p>
            <a:pPr>
              <a:tabLst>
                <a:tab pos="92075" algn="l"/>
              </a:tabLst>
            </a:pPr>
            <a:r>
              <a:rPr lang="ja-JP" altLang="en-US" b="0" dirty="0">
                <a:sym typeface="メイリオ" panose="020B0604030504040204" pitchFamily="50" charset="-128"/>
              </a:rPr>
              <a:t>同イニシアティブの下、定期的に官民フォーラムを開催することとしており、</a:t>
            </a:r>
            <a:r>
              <a:rPr lang="ja-JP" altLang="en-US" dirty="0">
                <a:sym typeface="メイリオ" panose="020B0604030504040204" pitchFamily="50" charset="-128"/>
              </a:rPr>
              <a:t>第三回</a:t>
            </a:r>
            <a:r>
              <a:rPr lang="en-US" altLang="ja-JP" dirty="0" err="1">
                <a:sym typeface="メイリオ" panose="020B0604030504040204" pitchFamily="50" charset="-128"/>
              </a:rPr>
              <a:t>CEFIA</a:t>
            </a:r>
            <a:r>
              <a:rPr lang="ja-JP" altLang="en-US" dirty="0">
                <a:sym typeface="メイリオ" panose="020B0604030504040204" pitchFamily="50" charset="-128"/>
              </a:rPr>
              <a:t>官民フォーラム</a:t>
            </a:r>
            <a:r>
              <a:rPr lang="ja-JP" altLang="en-US" b="0" dirty="0">
                <a:sym typeface="メイリオ" panose="020B0604030504040204" pitchFamily="50" charset="-128"/>
              </a:rPr>
              <a:t>を</a:t>
            </a:r>
            <a:r>
              <a:rPr lang="en-US" altLang="ja-JP" b="0" dirty="0">
                <a:sym typeface="メイリオ" panose="020B0604030504040204" pitchFamily="50" charset="-128"/>
              </a:rPr>
              <a:t>2022</a:t>
            </a:r>
            <a:r>
              <a:rPr lang="ja-JP" altLang="en-US" b="0" dirty="0">
                <a:sym typeface="メイリオ" panose="020B0604030504040204" pitchFamily="50" charset="-128"/>
              </a:rPr>
              <a:t>年</a:t>
            </a:r>
            <a:br>
              <a:rPr lang="en-US" altLang="ja-JP" b="0" dirty="0">
                <a:sym typeface="メイリオ" panose="020B0604030504040204" pitchFamily="50" charset="-128"/>
              </a:rPr>
            </a:br>
            <a:r>
              <a:rPr lang="en-US" altLang="ja-JP" b="0" dirty="0">
                <a:sym typeface="メイリオ" panose="020B0604030504040204" pitchFamily="50" charset="-128"/>
              </a:rPr>
              <a:t>2</a:t>
            </a:r>
            <a:r>
              <a:rPr lang="ja-JP" altLang="en-US" b="0" dirty="0">
                <a:sym typeface="メイリオ" panose="020B0604030504040204" pitchFamily="50" charset="-128"/>
              </a:rPr>
              <a:t>月</a:t>
            </a:r>
            <a:r>
              <a:rPr lang="en-US" altLang="ja-JP" b="0" dirty="0">
                <a:sym typeface="メイリオ" panose="020B0604030504040204" pitchFamily="50" charset="-128"/>
              </a:rPr>
              <a:t>21</a:t>
            </a:r>
            <a:r>
              <a:rPr lang="ja-JP" altLang="en-US" b="0" dirty="0">
                <a:sym typeface="メイリオ" panose="020B0604030504040204" pitchFamily="50" charset="-128"/>
              </a:rPr>
              <a:t>日にオンライン形式で開催し、</a:t>
            </a:r>
            <a:r>
              <a:rPr lang="en-US" altLang="ja-JP" b="0" dirty="0" err="1">
                <a:sym typeface="メイリオ" panose="020B0604030504040204" pitchFamily="50" charset="-128"/>
              </a:rPr>
              <a:t>CEFIA</a:t>
            </a:r>
            <a:r>
              <a:rPr lang="ja-JP" altLang="en-US" b="0" dirty="0">
                <a:sym typeface="メイリオ" panose="020B0604030504040204" pitchFamily="50" charset="-128"/>
              </a:rPr>
              <a:t>の活動状況報告や脱炭素技術への融資活性化に加え、</a:t>
            </a:r>
            <a:r>
              <a:rPr lang="en-US" altLang="ja-JP" b="0" dirty="0" err="1">
                <a:sym typeface="メイリオ" panose="020B0604030504040204" pitchFamily="50" charset="-128"/>
              </a:rPr>
              <a:t>APAEC</a:t>
            </a:r>
            <a:r>
              <a:rPr lang="ja-JP" altLang="en-US" b="0" dirty="0">
                <a:sym typeface="メイリオ" panose="020B0604030504040204" pitchFamily="50" charset="-128"/>
              </a:rPr>
              <a:t>（</a:t>
            </a:r>
            <a:r>
              <a:rPr lang="en-US" altLang="ja-JP" b="0" dirty="0">
                <a:sym typeface="メイリオ" panose="020B0604030504040204" pitchFamily="50" charset="-128"/>
              </a:rPr>
              <a:t>ASEAN</a:t>
            </a:r>
            <a:r>
              <a:rPr lang="ja-JP" altLang="en-US" b="0" dirty="0">
                <a:sym typeface="メイリオ" panose="020B0604030504040204" pitchFamily="50" charset="-128"/>
              </a:rPr>
              <a:t>に</a:t>
            </a:r>
            <a:br>
              <a:rPr lang="en-US" altLang="ja-JP" b="0" dirty="0">
                <a:sym typeface="メイリオ" panose="020B0604030504040204" pitchFamily="50" charset="-128"/>
              </a:rPr>
            </a:br>
            <a:r>
              <a:rPr lang="ja-JP" altLang="en-US" b="0" dirty="0">
                <a:sym typeface="メイリオ" panose="020B0604030504040204" pitchFamily="50" charset="-128"/>
              </a:rPr>
              <a:t>おけるエネルギー行動計画）への貢献について</a:t>
            </a:r>
            <a:r>
              <a:rPr lang="en-US" altLang="ja-JP" b="0" dirty="0" err="1">
                <a:sym typeface="メイリオ" panose="020B0604030504040204" pitchFamily="50" charset="-128"/>
              </a:rPr>
              <a:t>CEFIA</a:t>
            </a:r>
            <a:r>
              <a:rPr lang="en-US" altLang="ja-JP" b="0" dirty="0">
                <a:sym typeface="メイリオ" panose="020B0604030504040204" pitchFamily="50" charset="-128"/>
              </a:rPr>
              <a:t> Collaboration Roadmap</a:t>
            </a:r>
            <a:r>
              <a:rPr lang="ja-JP" altLang="en-US" b="0" dirty="0">
                <a:sym typeface="メイリオ" panose="020B0604030504040204" pitchFamily="50" charset="-128"/>
              </a:rPr>
              <a:t>の議論が行われた。</a:t>
            </a:r>
            <a:endParaRPr lang="en-US" altLang="ja-JP" b="0" dirty="0">
              <a:sym typeface="メイリオ" panose="020B0604030504040204" pitchFamily="50" charset="-128"/>
            </a:endParaRPr>
          </a:p>
        </p:txBody>
      </p:sp>
      <p:sp>
        <p:nvSpPr>
          <p:cNvPr id="21" name="角丸四角形 26">
            <a:extLst>
              <a:ext uri="{FF2B5EF4-FFF2-40B4-BE49-F238E27FC236}">
                <a16:creationId xmlns:a16="http://schemas.microsoft.com/office/drawing/2014/main" id="{7B6A4595-333C-01C1-2C7C-94CEE751E52E}"/>
              </a:ext>
            </a:extLst>
          </p:cNvPr>
          <p:cNvSpPr/>
          <p:nvPr/>
        </p:nvSpPr>
        <p:spPr>
          <a:xfrm>
            <a:off x="7824973" y="5121685"/>
            <a:ext cx="1268489" cy="360000"/>
          </a:xfrm>
          <a:prstGeom prst="roundRect">
            <a:avLst/>
          </a:prstGeom>
          <a:solidFill>
            <a:schemeClr val="accent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600" dirty="0">
                <a:solidFill>
                  <a:schemeClr val="bg1"/>
                </a:solidFill>
                <a:latin typeface="メイリオ" panose="020B0604030504040204" pitchFamily="50" charset="-128"/>
                <a:ea typeface="メイリオ" panose="020B0604030504040204" pitchFamily="50" charset="-128"/>
                <a:sym typeface="メイリオ" panose="020B0604030504040204" pitchFamily="50" charset="-128"/>
              </a:rPr>
              <a:t>4</a:t>
            </a:r>
            <a:r>
              <a:rPr lang="ja-JP" altLang="en-US" sz="1600" dirty="0">
                <a:solidFill>
                  <a:schemeClr val="bg1"/>
                </a:solidFill>
                <a:latin typeface="メイリオ" panose="020B0604030504040204" pitchFamily="50" charset="-128"/>
                <a:ea typeface="メイリオ" panose="020B0604030504040204" pitchFamily="50" charset="-128"/>
                <a:sym typeface="メイリオ" panose="020B0604030504040204" pitchFamily="50" charset="-128"/>
              </a:rPr>
              <a:t>．参加者</a:t>
            </a:r>
          </a:p>
        </p:txBody>
      </p:sp>
      <p:grpSp>
        <p:nvGrpSpPr>
          <p:cNvPr id="40" name="グループ化 39">
            <a:extLst>
              <a:ext uri="{FF2B5EF4-FFF2-40B4-BE49-F238E27FC236}">
                <a16:creationId xmlns:a16="http://schemas.microsoft.com/office/drawing/2014/main" id="{E8CF145B-3E21-7C4D-C66C-5D7352B734DC}"/>
              </a:ext>
            </a:extLst>
          </p:cNvPr>
          <p:cNvGrpSpPr>
            <a:grpSpLocks noChangeAspect="1"/>
          </p:cNvGrpSpPr>
          <p:nvPr/>
        </p:nvGrpSpPr>
        <p:grpSpPr>
          <a:xfrm>
            <a:off x="8082320" y="2936717"/>
            <a:ext cx="2922755" cy="1757336"/>
            <a:chOff x="6331498" y="2459241"/>
            <a:chExt cx="3459573" cy="2080103"/>
          </a:xfrm>
        </p:grpSpPr>
        <p:pic>
          <p:nvPicPr>
            <p:cNvPr id="34" name="図 33" descr="天井から吊るされた部屋&#10;&#10;低い精度で自動的に生成された説明">
              <a:extLst>
                <a:ext uri="{FF2B5EF4-FFF2-40B4-BE49-F238E27FC236}">
                  <a16:creationId xmlns:a16="http://schemas.microsoft.com/office/drawing/2014/main" id="{9D38CBCF-739A-BBAA-3EF3-696C7515D65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331498" y="3184819"/>
              <a:ext cx="1984690" cy="1354525"/>
            </a:xfrm>
            <a:prstGeom prst="rect">
              <a:avLst/>
            </a:prstGeom>
            <a:ln>
              <a:noFill/>
            </a:ln>
            <a:effectLst>
              <a:outerShdw blurRad="292100" dist="139700" dir="2700000" algn="tl" rotWithShape="0">
                <a:srgbClr val="333333">
                  <a:alpha val="65000"/>
                </a:srgbClr>
              </a:outerShdw>
            </a:effectLst>
          </p:spPr>
        </p:pic>
        <p:pic>
          <p:nvPicPr>
            <p:cNvPr id="35" name="図 34">
              <a:extLst>
                <a:ext uri="{FF2B5EF4-FFF2-40B4-BE49-F238E27FC236}">
                  <a16:creationId xmlns:a16="http://schemas.microsoft.com/office/drawing/2014/main" id="{681DBC55-4DDC-2F17-4168-0E3B52C2D661}"/>
                </a:ext>
              </a:extLst>
            </p:cNvPr>
            <p:cNvPicPr/>
            <p:nvPr/>
          </p:nvPicPr>
          <p:blipFill>
            <a:blip r:embed="rId7" cstate="screen">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a:ext>
              </a:extLst>
            </a:blip>
            <a:stretch>
              <a:fillRect/>
            </a:stretch>
          </p:blipFill>
          <p:spPr>
            <a:xfrm>
              <a:off x="7806381" y="2459241"/>
              <a:ext cx="1984690" cy="1077218"/>
            </a:xfrm>
            <a:prstGeom prst="rect">
              <a:avLst/>
            </a:prstGeom>
          </p:spPr>
        </p:pic>
        <p:pic>
          <p:nvPicPr>
            <p:cNvPr id="39" name="図 38">
              <a:extLst>
                <a:ext uri="{FF2B5EF4-FFF2-40B4-BE49-F238E27FC236}">
                  <a16:creationId xmlns:a16="http://schemas.microsoft.com/office/drawing/2014/main" id="{39C518AC-BB3F-2A2A-9537-9D5EBE60FDA8}"/>
                </a:ext>
              </a:extLst>
            </p:cNvPr>
            <p:cNvPicPr/>
            <p:nvPr/>
          </p:nvPicPr>
          <p:blipFill>
            <a:blip r:embed="rId9" cstate="screen">
              <a:extLst>
                <a:ext uri="{28A0092B-C50C-407E-A947-70E740481C1C}">
                  <a14:useLocalDpi xmlns:a14="http://schemas.microsoft.com/office/drawing/2010/main"/>
                </a:ext>
              </a:extLst>
            </a:blip>
            <a:srcRect/>
            <a:stretch>
              <a:fillRect/>
            </a:stretch>
          </p:blipFill>
          <p:spPr bwMode="auto">
            <a:xfrm>
              <a:off x="8316188" y="3665771"/>
              <a:ext cx="1443517" cy="866306"/>
            </a:xfrm>
            <a:prstGeom prst="rect">
              <a:avLst/>
            </a:prstGeom>
            <a:noFill/>
            <a:ln>
              <a:noFill/>
            </a:ln>
          </p:spPr>
        </p:pic>
      </p:grpSp>
      <p:sp>
        <p:nvSpPr>
          <p:cNvPr id="41" name="テキスト ボックス 40">
            <a:extLst>
              <a:ext uri="{FF2B5EF4-FFF2-40B4-BE49-F238E27FC236}">
                <a16:creationId xmlns:a16="http://schemas.microsoft.com/office/drawing/2014/main" id="{72918FE0-980A-53E4-7542-84FEE3979F99}"/>
              </a:ext>
            </a:extLst>
          </p:cNvPr>
          <p:cNvSpPr txBox="1"/>
          <p:nvPr/>
        </p:nvSpPr>
        <p:spPr>
          <a:xfrm>
            <a:off x="7824973" y="4791584"/>
            <a:ext cx="3437451" cy="307777"/>
          </a:xfrm>
          <a:prstGeom prst="rect">
            <a:avLst/>
          </a:prstGeom>
          <a:noFill/>
        </p:spPr>
        <p:txBody>
          <a:bodyPr wrap="square" rtlCol="0">
            <a:spAutoFit/>
          </a:bodyPr>
          <a:lstStyle/>
          <a:p>
            <a:pPr algn="ctr"/>
            <a:r>
              <a:rPr lang="ja-JP" altLang="en-US" sz="1400">
                <a:latin typeface="メイリオ" panose="020B0604030504040204" pitchFamily="50" charset="-128"/>
                <a:ea typeface="メイリオ" panose="020B0604030504040204" pitchFamily="50" charset="-128"/>
                <a:cs typeface="Meiryo UI" panose="020B0604030504040204" pitchFamily="50" charset="-128"/>
                <a:sym typeface="メイリオ" panose="020B0604030504040204" pitchFamily="50" charset="-128"/>
              </a:rPr>
              <a:t>当日の様子</a:t>
            </a:r>
          </a:p>
        </p:txBody>
      </p:sp>
    </p:spTree>
    <p:extLst>
      <p:ext uri="{BB962C8B-B14F-4D97-AF65-F5344CB8AC3E}">
        <p14:creationId xmlns:p14="http://schemas.microsoft.com/office/powerpoint/2010/main" val="3077255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hink-cell data - do not delete" hidden="1">
            <a:extLst>
              <a:ext uri="{FF2B5EF4-FFF2-40B4-BE49-F238E27FC236}">
                <a16:creationId xmlns:a16="http://schemas.microsoft.com/office/drawing/2014/main" id="{5AFD054D-86A6-FAC1-A53B-F13785A5ADC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4" imgH="486" progId="TCLayout.ActiveDocument.1">
                  <p:embed/>
                </p:oleObj>
              </mc:Choice>
              <mc:Fallback>
                <p:oleObj name="think-cell Slide" r:id="rId4" imgW="484" imgH="486" progId="TCLayout.ActiveDocument.1">
                  <p:embed/>
                  <p:pic>
                    <p:nvPicPr>
                      <p:cNvPr id="13" name="think-cell data - do not delete" hidden="1">
                        <a:extLst>
                          <a:ext uri="{FF2B5EF4-FFF2-40B4-BE49-F238E27FC236}">
                            <a16:creationId xmlns:a16="http://schemas.microsoft.com/office/drawing/2014/main" id="{5AFD054D-86A6-FAC1-A53B-F13785A5ADC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grpSp>
        <p:nvGrpSpPr>
          <p:cNvPr id="33" name="グループ化 32">
            <a:extLst>
              <a:ext uri="{FF2B5EF4-FFF2-40B4-BE49-F238E27FC236}">
                <a16:creationId xmlns:a16="http://schemas.microsoft.com/office/drawing/2014/main" id="{4AB839D6-33B8-A6A6-E539-EF4EB4EC067F}"/>
              </a:ext>
            </a:extLst>
          </p:cNvPr>
          <p:cNvGrpSpPr>
            <a:grpSpLocks noChangeAspect="1"/>
          </p:cNvGrpSpPr>
          <p:nvPr/>
        </p:nvGrpSpPr>
        <p:grpSpPr>
          <a:xfrm>
            <a:off x="9480376" y="3747405"/>
            <a:ext cx="2268540" cy="2899564"/>
            <a:chOff x="7802148" y="7104892"/>
            <a:chExt cx="2861766" cy="3657804"/>
          </a:xfrm>
        </p:grpSpPr>
        <p:sp>
          <p:nvSpPr>
            <p:cNvPr id="16" name="テキスト ボックス 15">
              <a:extLst>
                <a:ext uri="{FF2B5EF4-FFF2-40B4-BE49-F238E27FC236}">
                  <a16:creationId xmlns:a16="http://schemas.microsoft.com/office/drawing/2014/main" id="{DE960948-1BB7-4A83-932F-1C5CFF4208D7}"/>
                </a:ext>
              </a:extLst>
            </p:cNvPr>
            <p:cNvSpPr txBox="1"/>
            <p:nvPr/>
          </p:nvSpPr>
          <p:spPr>
            <a:xfrm>
              <a:off x="8070460" y="10374435"/>
              <a:ext cx="2416004" cy="388261"/>
            </a:xfrm>
            <a:prstGeom prst="rect">
              <a:avLst/>
            </a:prstGeom>
            <a:noFill/>
          </p:spPr>
          <p:txBody>
            <a:bodyPr wrap="square" rtlCol="0">
              <a:spAutoFit/>
            </a:bodyPr>
            <a:lstStyle/>
            <a:p>
              <a:pPr algn="ctr"/>
              <a:r>
                <a:rPr lang="ja-JP" altLang="en-US" sz="1400">
                  <a:latin typeface="メイリオ" panose="020B0604030504040204" pitchFamily="50" charset="-128"/>
                  <a:ea typeface="メイリオ" panose="020B0604030504040204" pitchFamily="50" charset="-128"/>
                  <a:cs typeface="Meiryo UI" panose="020B0604030504040204" pitchFamily="50" charset="-128"/>
                  <a:sym typeface="メイリオ" panose="020B0604030504040204" pitchFamily="50" charset="-128"/>
                </a:rPr>
                <a:t>当日の様子</a:t>
              </a:r>
            </a:p>
          </p:txBody>
        </p:sp>
        <p:pic>
          <p:nvPicPr>
            <p:cNvPr id="2" name="図 1">
              <a:extLst>
                <a:ext uri="{FF2B5EF4-FFF2-40B4-BE49-F238E27FC236}">
                  <a16:creationId xmlns:a16="http://schemas.microsoft.com/office/drawing/2014/main" id="{426C0EB1-F87E-C64B-F7AF-E08320CBDC23}"/>
                </a:ext>
              </a:extLst>
            </p:cNvPr>
            <p:cNvPicPr>
              <a:picLocks noChangeAspect="1"/>
            </p:cNvPicPr>
            <p:nvPr/>
          </p:nvPicPr>
          <p:blipFill>
            <a:blip r:embed="rId6"/>
            <a:stretch>
              <a:fillRect/>
            </a:stretch>
          </p:blipFill>
          <p:spPr>
            <a:xfrm>
              <a:off x="7876310" y="7104892"/>
              <a:ext cx="2726559" cy="1676251"/>
            </a:xfrm>
            <a:prstGeom prst="rect">
              <a:avLst/>
            </a:prstGeom>
          </p:spPr>
        </p:pic>
        <p:pic>
          <p:nvPicPr>
            <p:cNvPr id="15" name="図 14" descr="講堂にいる人たち&#10;&#10;自動的に生成された説明">
              <a:extLst>
                <a:ext uri="{FF2B5EF4-FFF2-40B4-BE49-F238E27FC236}">
                  <a16:creationId xmlns:a16="http://schemas.microsoft.com/office/drawing/2014/main" id="{46AA26C9-60E8-0E4B-5E19-33FFE836D61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7617" b="15100"/>
            <a:stretch/>
          </p:blipFill>
          <p:spPr>
            <a:xfrm>
              <a:off x="7802148" y="8890402"/>
              <a:ext cx="2861766" cy="1423563"/>
            </a:xfrm>
            <a:prstGeom prst="rect">
              <a:avLst/>
            </a:prstGeom>
          </p:spPr>
        </p:pic>
      </p:grpSp>
      <p:sp>
        <p:nvSpPr>
          <p:cNvPr id="22" name="角丸四角形 26">
            <a:extLst>
              <a:ext uri="{FF2B5EF4-FFF2-40B4-BE49-F238E27FC236}">
                <a16:creationId xmlns:a16="http://schemas.microsoft.com/office/drawing/2014/main" id="{676C3F25-F033-40AB-8009-F0AE91E966AF}"/>
              </a:ext>
            </a:extLst>
          </p:cNvPr>
          <p:cNvSpPr/>
          <p:nvPr/>
        </p:nvSpPr>
        <p:spPr>
          <a:xfrm>
            <a:off x="5941462" y="5297141"/>
            <a:ext cx="2490626" cy="360000"/>
          </a:xfrm>
          <a:prstGeom prst="roundRect">
            <a:avLst/>
          </a:prstGeom>
          <a:solidFill>
            <a:schemeClr val="accent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600" dirty="0">
                <a:solidFill>
                  <a:schemeClr val="bg1"/>
                </a:solidFill>
                <a:latin typeface="メイリオ" panose="020B0604030504040204" pitchFamily="50" charset="-128"/>
                <a:ea typeface="メイリオ" panose="020B0604030504040204" pitchFamily="50" charset="-128"/>
                <a:sym typeface="メイリオ" panose="020B0604030504040204" pitchFamily="50" charset="-128"/>
              </a:rPr>
              <a:t>4</a:t>
            </a:r>
            <a:r>
              <a:rPr lang="ja-JP" altLang="en-US" sz="1600" dirty="0">
                <a:solidFill>
                  <a:schemeClr val="bg1"/>
                </a:solidFill>
                <a:latin typeface="メイリオ" panose="020B0604030504040204" pitchFamily="50" charset="-128"/>
                <a:ea typeface="メイリオ" panose="020B0604030504040204" pitchFamily="50" charset="-128"/>
                <a:sym typeface="メイリオ" panose="020B0604030504040204" pitchFamily="50" charset="-128"/>
              </a:rPr>
              <a:t>．参加者</a:t>
            </a:r>
          </a:p>
        </p:txBody>
      </p:sp>
      <p:sp>
        <p:nvSpPr>
          <p:cNvPr id="24" name="テキスト ボックス 23">
            <a:extLst>
              <a:ext uri="{FF2B5EF4-FFF2-40B4-BE49-F238E27FC236}">
                <a16:creationId xmlns:a16="http://schemas.microsoft.com/office/drawing/2014/main" id="{6CA67CBC-40AA-408C-BAB5-A2693D256465}"/>
              </a:ext>
            </a:extLst>
          </p:cNvPr>
          <p:cNvSpPr txBox="1"/>
          <p:nvPr/>
        </p:nvSpPr>
        <p:spPr>
          <a:xfrm>
            <a:off x="5941462" y="5657141"/>
            <a:ext cx="3437452" cy="738664"/>
          </a:xfrm>
          <a:prstGeom prst="rect">
            <a:avLst/>
          </a:prstGeom>
          <a:noFill/>
        </p:spPr>
        <p:txBody>
          <a:bodyPr wrap="square" rtlCol="0">
            <a:spAutoFit/>
          </a:bodyPr>
          <a:lstStyle/>
          <a:p>
            <a:pPr marL="180975" indent="-180975">
              <a:buFont typeface="Arial" panose="020B0604020202020204" pitchFamily="34" charset="0"/>
              <a:buChar char="•"/>
            </a:pPr>
            <a:r>
              <a:rPr lang="ja-JP" altLang="en-US" sz="1400">
                <a:latin typeface="メイリオ" panose="020B0604030504040204" pitchFamily="50" charset="-128"/>
                <a:ea typeface="メイリオ" panose="020B0604030504040204" pitchFamily="50" charset="-128"/>
                <a:sym typeface="メイリオ" panose="020B0604030504040204" pitchFamily="50" charset="-128"/>
              </a:rPr>
              <a:t>スピーカー</a:t>
            </a:r>
            <a:r>
              <a:rPr lang="en-US" altLang="ja-JP" sz="1400">
                <a:latin typeface="メイリオ" panose="020B0604030504040204" pitchFamily="50" charset="-128"/>
                <a:ea typeface="メイリオ" panose="020B0604030504040204" pitchFamily="50" charset="-128"/>
                <a:sym typeface="メイリオ" panose="020B0604030504040204" pitchFamily="50" charset="-128"/>
              </a:rPr>
              <a:t>/</a:t>
            </a:r>
            <a:r>
              <a:rPr lang="ja-JP" altLang="en-US" sz="1400">
                <a:latin typeface="メイリオ" panose="020B0604030504040204" pitchFamily="50" charset="-128"/>
                <a:ea typeface="メイリオ" panose="020B0604030504040204" pitchFamily="50" charset="-128"/>
                <a:sym typeface="メイリオ" panose="020B0604030504040204" pitchFamily="50" charset="-128"/>
              </a:rPr>
              <a:t>パネリスト</a:t>
            </a:r>
            <a:r>
              <a:rPr lang="en-US" altLang="ja-JP" sz="1400">
                <a:latin typeface="メイリオ" panose="020B0604030504040204" pitchFamily="50" charset="-128"/>
                <a:ea typeface="メイリオ" panose="020B0604030504040204" pitchFamily="50" charset="-128"/>
                <a:sym typeface="メイリオ" panose="020B0604030504040204" pitchFamily="50" charset="-128"/>
              </a:rPr>
              <a:t>26</a:t>
            </a:r>
            <a:r>
              <a:rPr lang="ja-JP" altLang="en-US" sz="1400">
                <a:latin typeface="メイリオ" panose="020B0604030504040204" pitchFamily="50" charset="-128"/>
                <a:ea typeface="メイリオ" panose="020B0604030504040204" pitchFamily="50" charset="-128"/>
                <a:sym typeface="メイリオ" panose="020B0604030504040204" pitchFamily="50" charset="-128"/>
              </a:rPr>
              <a:t>名</a:t>
            </a:r>
            <a:endParaRPr lang="en-US" altLang="ja-JP" sz="1400">
              <a:latin typeface="メイリオ" panose="020B0604030504040204" pitchFamily="50" charset="-128"/>
              <a:ea typeface="メイリオ" panose="020B0604030504040204" pitchFamily="50" charset="-128"/>
              <a:sym typeface="メイリオ" panose="020B0604030504040204" pitchFamily="50" charset="-128"/>
            </a:endParaRPr>
          </a:p>
          <a:p>
            <a:pPr marL="180975" indent="-180975">
              <a:buFont typeface="Arial" panose="020B0604020202020204" pitchFamily="34" charset="0"/>
              <a:buChar char="•"/>
            </a:pPr>
            <a:r>
              <a:rPr lang="ja-JP" altLang="en-US" sz="1400">
                <a:latin typeface="メイリオ" panose="020B0604030504040204" pitchFamily="50" charset="-128"/>
                <a:ea typeface="メイリオ" panose="020B0604030504040204" pitchFamily="50" charset="-128"/>
                <a:sym typeface="メイリオ" panose="020B0604030504040204" pitchFamily="50" charset="-128"/>
              </a:rPr>
              <a:t>会場参加数：</a:t>
            </a:r>
            <a:r>
              <a:rPr lang="en-US" altLang="ja-JP" sz="1400">
                <a:latin typeface="メイリオ" panose="020B0604030504040204" pitchFamily="50" charset="-128"/>
                <a:ea typeface="メイリオ" panose="020B0604030504040204" pitchFamily="50" charset="-128"/>
                <a:sym typeface="メイリオ" panose="020B0604030504040204" pitchFamily="50" charset="-128"/>
              </a:rPr>
              <a:t>76</a:t>
            </a:r>
            <a:r>
              <a:rPr lang="ja-JP" altLang="en-US" sz="1400">
                <a:latin typeface="メイリオ" panose="020B0604030504040204" pitchFamily="50" charset="-128"/>
                <a:ea typeface="メイリオ" panose="020B0604030504040204" pitchFamily="50" charset="-128"/>
                <a:sym typeface="メイリオ" panose="020B0604030504040204" pitchFamily="50" charset="-128"/>
              </a:rPr>
              <a:t>名</a:t>
            </a:r>
            <a:endParaRPr lang="en-US" altLang="ja-JP" sz="1400">
              <a:latin typeface="メイリオ" panose="020B0604030504040204" pitchFamily="50" charset="-128"/>
              <a:ea typeface="メイリオ" panose="020B0604030504040204" pitchFamily="50" charset="-128"/>
              <a:sym typeface="メイリオ" panose="020B0604030504040204" pitchFamily="50" charset="-128"/>
            </a:endParaRPr>
          </a:p>
          <a:p>
            <a:pPr marL="180975" indent="-180975">
              <a:buFont typeface="Arial" panose="020B0604020202020204" pitchFamily="34" charset="0"/>
              <a:buChar char="•"/>
            </a:pPr>
            <a:r>
              <a:rPr lang="ja-JP" altLang="en-US" sz="1400">
                <a:latin typeface="メイリオ" panose="020B0604030504040204" pitchFamily="50" charset="-128"/>
                <a:ea typeface="メイリオ" panose="020B0604030504040204" pitchFamily="50" charset="-128"/>
                <a:sym typeface="メイリオ" panose="020B0604030504040204" pitchFamily="50" charset="-128"/>
              </a:rPr>
              <a:t>ストリーミング閲覧数：</a:t>
            </a:r>
            <a:r>
              <a:rPr lang="en-US" altLang="ja-JP" sz="1400">
                <a:latin typeface="メイリオ" panose="020B0604030504040204" pitchFamily="50" charset="-128"/>
                <a:ea typeface="メイリオ" panose="020B0604030504040204" pitchFamily="50" charset="-128"/>
                <a:sym typeface="メイリオ" panose="020B0604030504040204" pitchFamily="50" charset="-128"/>
              </a:rPr>
              <a:t>35</a:t>
            </a:r>
            <a:r>
              <a:rPr lang="ja-JP" altLang="en-US" sz="1400">
                <a:latin typeface="メイリオ" panose="020B0604030504040204" pitchFamily="50" charset="-128"/>
                <a:ea typeface="メイリオ" panose="020B0604030504040204" pitchFamily="50" charset="-128"/>
                <a:sym typeface="メイリオ" panose="020B0604030504040204" pitchFamily="50" charset="-128"/>
              </a:rPr>
              <a:t>名</a:t>
            </a:r>
            <a:r>
              <a:rPr lang="ja-JP" altLang="en-US" sz="900">
                <a:latin typeface="メイリオ" panose="020B0604030504040204" pitchFamily="50" charset="-128"/>
                <a:ea typeface="メイリオ" panose="020B0604030504040204" pitchFamily="50" charset="-128"/>
                <a:sym typeface="メイリオ" panose="020B0604030504040204" pitchFamily="50" charset="-128"/>
              </a:rPr>
              <a:t>（最大時点）</a:t>
            </a:r>
            <a:endParaRPr lang="en-US" altLang="ja-JP" sz="1400">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29" name="正方形/長方形 28">
            <a:extLst>
              <a:ext uri="{FF2B5EF4-FFF2-40B4-BE49-F238E27FC236}">
                <a16:creationId xmlns:a16="http://schemas.microsoft.com/office/drawing/2014/main" id="{2291ED42-8FCA-4D65-B025-A6385A9B5C80}"/>
              </a:ext>
            </a:extLst>
          </p:cNvPr>
          <p:cNvSpPr/>
          <p:nvPr/>
        </p:nvSpPr>
        <p:spPr>
          <a:xfrm>
            <a:off x="3647728" y="4972338"/>
            <a:ext cx="2648810" cy="253916"/>
          </a:xfrm>
          <a:prstGeom prst="rect">
            <a:avLst/>
          </a:prstGeom>
        </p:spPr>
        <p:txBody>
          <a:bodyPr wrap="square">
            <a:spAutoFit/>
          </a:bodyPr>
          <a:lstStyle/>
          <a:p>
            <a:r>
              <a:rPr lang="en-US" altLang="ja-JP" sz="1000">
                <a:latin typeface="メイリオ" panose="020B0604030504040204" pitchFamily="50" charset="-128"/>
                <a:ea typeface="メイリオ" panose="020B0604030504040204" pitchFamily="50" charset="-128"/>
                <a:sym typeface="メイリオ" panose="020B0604030504040204" pitchFamily="50" charset="-128"/>
              </a:rPr>
              <a:t> </a:t>
            </a:r>
            <a:r>
              <a:rPr lang="ja-JP" altLang="en-US" sz="1000">
                <a:latin typeface="メイリオ" panose="020B0604030504040204" pitchFamily="50" charset="-128"/>
                <a:ea typeface="メイリオ" panose="020B0604030504040204" pitchFamily="50" charset="-128"/>
                <a:sym typeface="メイリオ" panose="020B0604030504040204" pitchFamily="50" charset="-128"/>
              </a:rPr>
              <a:t>（</a:t>
            </a:r>
            <a:r>
              <a:rPr lang="da-DK" altLang="ja-JP" sz="1000">
                <a:latin typeface="メイリオ" panose="020B0604030504040204" pitchFamily="50" charset="-128"/>
                <a:ea typeface="メイリオ" panose="020B0604030504040204" pitchFamily="50" charset="-128"/>
                <a:sym typeface="メイリオ" panose="020B0604030504040204" pitchFamily="50" charset="-128"/>
              </a:rPr>
              <a:t>ASEAN Centre for Energy</a:t>
            </a:r>
            <a:r>
              <a:rPr lang="ja-JP" altLang="en-US" sz="1000">
                <a:latin typeface="メイリオ" panose="020B0604030504040204" pitchFamily="50" charset="-128"/>
                <a:ea typeface="メイリオ" panose="020B0604030504040204" pitchFamily="50" charset="-128"/>
                <a:sym typeface="メイリオ" panose="020B0604030504040204" pitchFamily="50" charset="-128"/>
              </a:rPr>
              <a:t>）</a:t>
            </a:r>
          </a:p>
        </p:txBody>
      </p:sp>
      <p:sp>
        <p:nvSpPr>
          <p:cNvPr id="5" name="Slide Number Placeholder 4">
            <a:extLst>
              <a:ext uri="{FF2B5EF4-FFF2-40B4-BE49-F238E27FC236}">
                <a16:creationId xmlns:a16="http://schemas.microsoft.com/office/drawing/2014/main" id="{2C3D4AC9-7449-BA8B-FD9B-4571F0D53146}"/>
              </a:ext>
            </a:extLst>
          </p:cNvPr>
          <p:cNvSpPr>
            <a:spLocks noGrp="1"/>
          </p:cNvSpPr>
          <p:nvPr>
            <p:ph type="sldNum" sz="quarter" idx="12"/>
          </p:nvPr>
        </p:nvSpPr>
        <p:spPr/>
        <p:txBody>
          <a:bodyPr/>
          <a:lstStyle/>
          <a:p>
            <a:pPr>
              <a:defRPr/>
            </a:pPr>
            <a:fld id="{7F8C0C5E-AAE4-42C2-9A4F-7A6A5CECAA1C}" type="slidenum">
              <a:rPr lang="ja-JP" altLang="en-US" smtClean="0">
                <a:sym typeface="メイリオ" panose="020B0604030504040204" pitchFamily="50" charset="-128"/>
              </a:rPr>
              <a:pPr>
                <a:defRPr/>
              </a:pPr>
              <a:t>18</a:t>
            </a:fld>
            <a:endParaRPr lang="ja-JP" altLang="en-US">
              <a:sym typeface="メイリオ" panose="020B0604030504040204" pitchFamily="50" charset="-128"/>
            </a:endParaRPr>
          </a:p>
        </p:txBody>
      </p:sp>
      <p:sp>
        <p:nvSpPr>
          <p:cNvPr id="7" name="タイトル 6">
            <a:extLst>
              <a:ext uri="{FF2B5EF4-FFF2-40B4-BE49-F238E27FC236}">
                <a16:creationId xmlns:a16="http://schemas.microsoft.com/office/drawing/2014/main" id="{263D25C6-E29F-2591-F460-296E13A46AB1}"/>
              </a:ext>
            </a:extLst>
          </p:cNvPr>
          <p:cNvSpPr>
            <a:spLocks noGrp="1"/>
          </p:cNvSpPr>
          <p:nvPr>
            <p:ph type="title"/>
          </p:nvPr>
        </p:nvSpPr>
        <p:spPr/>
        <p:txBody>
          <a:bodyPr vert="horz" wrap="square" lIns="91440" tIns="45720" rIns="91440" bIns="45720" rtlCol="0" anchor="ctr">
            <a:spAutoFit/>
          </a:bodyPr>
          <a:lstStyle/>
          <a:p>
            <a:r>
              <a:rPr lang="ja-JP" altLang="en-US">
                <a:sym typeface="メイリオ" panose="020B0604030504040204" pitchFamily="50" charset="-128"/>
              </a:rPr>
              <a:t>第４回</a:t>
            </a:r>
            <a:r>
              <a:rPr lang="en-US" altLang="ja-JP">
                <a:sym typeface="メイリオ" panose="020B0604030504040204" pitchFamily="50" charset="-128"/>
              </a:rPr>
              <a:t>CEFIA</a:t>
            </a:r>
            <a:r>
              <a:rPr lang="ja-JP" altLang="en-US">
                <a:sym typeface="メイリオ" panose="020B0604030504040204" pitchFamily="50" charset="-128"/>
              </a:rPr>
              <a:t>官民フォーラムについて</a:t>
            </a:r>
          </a:p>
        </p:txBody>
      </p:sp>
      <p:sp>
        <p:nvSpPr>
          <p:cNvPr id="17" name="テキスト プレースホルダー 7">
            <a:extLst>
              <a:ext uri="{FF2B5EF4-FFF2-40B4-BE49-F238E27FC236}">
                <a16:creationId xmlns:a16="http://schemas.microsoft.com/office/drawing/2014/main" id="{CE53844F-620F-E7CC-27E2-177BBD6DE143}"/>
              </a:ext>
            </a:extLst>
          </p:cNvPr>
          <p:cNvSpPr txBox="1">
            <a:spLocks/>
          </p:cNvSpPr>
          <p:nvPr/>
        </p:nvSpPr>
        <p:spPr>
          <a:xfrm>
            <a:off x="443074" y="1160415"/>
            <a:ext cx="11305842" cy="2462213"/>
          </a:xfrm>
          <a:prstGeom prst="rect">
            <a:avLst/>
          </a:prstGeom>
          <a:solidFill>
            <a:schemeClr val="accent6"/>
          </a:solidFill>
          <a:ln>
            <a:noFill/>
          </a:ln>
        </p:spPr>
        <p:txBody>
          <a:bodyPr vert="horz" wrap="square" lIns="0" tIns="0" rIns="0" bIns="0" rtlCol="0" anchor="t" anchorCtr="0">
            <a:spAutoFit/>
          </a:bodyPr>
          <a:lstStyle>
            <a:defPPr>
              <a:defRPr lang="ja-JP"/>
            </a:defPPr>
            <a:lvl1pPr marL="263776" indent="-263776" defTabSz="914423">
              <a:spcBef>
                <a:spcPts val="0"/>
              </a:spcBef>
              <a:spcAft>
                <a:spcPts val="0"/>
              </a:spcAft>
              <a:buClr>
                <a:srgbClr val="002060"/>
              </a:buClr>
              <a:buFont typeface="Arial" panose="020B0604020202020204" pitchFamily="34" charset="0"/>
              <a:buChar char="•"/>
              <a:defRPr sz="1600" b="1" i="0">
                <a:latin typeface="メイリオ" panose="020B0604030504040204" pitchFamily="50" charset="-128"/>
                <a:ea typeface="メイリオ" panose="020B0604030504040204" pitchFamily="50" charset="-128"/>
              </a:defRPr>
            </a:lvl1pPr>
            <a:lvl2pPr marL="324000" lvl="1" indent="-216000">
              <a:spcBef>
                <a:spcPts val="0"/>
              </a:spcBef>
              <a:spcAft>
                <a:spcPts val="0"/>
              </a:spcAft>
              <a:buClr>
                <a:schemeClr val="tx2"/>
              </a:buClr>
              <a:buFont typeface="Trebuchet MS" panose="020B0603020202020204" pitchFamily="34" charset="0"/>
              <a:buChar char="•"/>
              <a:defRPr sz="1600" b="0" i="0">
                <a:latin typeface="Trebuchet MS" panose="020B0603020202020204" pitchFamily="34" charset="0"/>
                <a:ea typeface="メイリオ" panose="020B0604030504040204" pitchFamily="50" charset="-128"/>
              </a:defRPr>
            </a:lvl2pPr>
            <a:lvl3pPr marL="896960" indent="-228606" defTabSz="914423">
              <a:spcBef>
                <a:spcPts val="600"/>
              </a:spcBef>
              <a:spcAft>
                <a:spcPts val="600"/>
              </a:spcAft>
              <a:buFont typeface="メイリオ" panose="020B0604030504040204" pitchFamily="50" charset="-128"/>
              <a:buChar char="‒"/>
              <a:defRPr sz="1600" b="0" i="0">
                <a:latin typeface="+mj-ea"/>
                <a:ea typeface="+mj-ea"/>
                <a:cs typeface="メイリオ" panose="020B0604030504040204" pitchFamily="50" charset="-128"/>
              </a:defRPr>
            </a:lvl3pPr>
            <a:lvl4pPr marL="1165254" indent="-228606" defTabSz="914423">
              <a:spcBef>
                <a:spcPct val="20000"/>
              </a:spcBef>
              <a:buFont typeface="Meiryo UI" panose="020B0604030504040204" pitchFamily="50" charset="-128"/>
              <a:buChar char="∗"/>
              <a:defRPr sz="1600">
                <a:latin typeface="+mj-ea"/>
                <a:ea typeface="+mj-ea"/>
                <a:cs typeface="Meiryo UI" panose="020B0604030504040204" pitchFamily="50" charset="-128"/>
              </a:defRPr>
            </a:lvl4pPr>
            <a:lvl5pPr marL="1527213" indent="-228606" defTabSz="914423">
              <a:spcBef>
                <a:spcPct val="20000"/>
              </a:spcBef>
              <a:buFont typeface="Arial" pitchFamily="34" charset="0"/>
              <a:buChar char="»"/>
              <a:defRPr sz="1600">
                <a:latin typeface="+mj-ea"/>
                <a:ea typeface="+mj-ea"/>
                <a:cs typeface="Meiryo UI" panose="020B0604030504040204" pitchFamily="50" charset="-128"/>
              </a:defRPr>
            </a:lvl5pPr>
            <a:lvl6pPr marL="2514663" indent="-228606" defTabSz="914423">
              <a:spcBef>
                <a:spcPct val="20000"/>
              </a:spcBef>
              <a:buFont typeface="Arial" pitchFamily="34" charset="0"/>
              <a:buChar char="•"/>
              <a:defRPr sz="2000"/>
            </a:lvl6pPr>
            <a:lvl7pPr marL="2971874" indent="-228606" defTabSz="914423">
              <a:spcBef>
                <a:spcPct val="20000"/>
              </a:spcBef>
              <a:buFont typeface="Arial" pitchFamily="34" charset="0"/>
              <a:buChar char="•"/>
              <a:defRPr sz="2000"/>
            </a:lvl7pPr>
            <a:lvl8pPr marL="3429086" indent="-228606" defTabSz="914423">
              <a:spcBef>
                <a:spcPct val="20000"/>
              </a:spcBef>
              <a:buFont typeface="Arial" pitchFamily="34" charset="0"/>
              <a:buChar char="•"/>
              <a:defRPr sz="2000"/>
            </a:lvl8pPr>
            <a:lvl9pPr marL="3886297" indent="-228606" defTabSz="914423">
              <a:spcBef>
                <a:spcPct val="20000"/>
              </a:spcBef>
              <a:buFont typeface="Arial" pitchFamily="34" charset="0"/>
              <a:buChar char="•"/>
              <a:defRPr sz="2000"/>
            </a:lvl9pPr>
          </a:lstStyle>
          <a:p>
            <a:pPr>
              <a:tabLst>
                <a:tab pos="92075" algn="l"/>
              </a:tabLst>
            </a:pPr>
            <a:r>
              <a:rPr lang="en-US" altLang="ja-JP" dirty="0" err="1">
                <a:sym typeface="メイリオ" panose="020B0604030504040204" pitchFamily="50" charset="-128"/>
              </a:rPr>
              <a:t>CEFIA</a:t>
            </a:r>
            <a:r>
              <a:rPr lang="en-US" altLang="ja-JP" dirty="0">
                <a:sym typeface="メイリオ" panose="020B0604030504040204" pitchFamily="50" charset="-128"/>
              </a:rPr>
              <a:t>(Cleaner Energy Future Initiative for ASEAN</a:t>
            </a:r>
            <a:r>
              <a:rPr lang="ja-JP" altLang="en-US" dirty="0">
                <a:sym typeface="メイリオ" panose="020B0604030504040204" pitchFamily="50" charset="-128"/>
              </a:rPr>
              <a:t>）</a:t>
            </a:r>
            <a:r>
              <a:rPr lang="ja-JP" altLang="en-US" b="0" dirty="0">
                <a:sym typeface="メイリオ" panose="020B0604030504040204" pitchFamily="50" charset="-128"/>
              </a:rPr>
              <a:t>は、</a:t>
            </a:r>
            <a:r>
              <a:rPr lang="en-US" altLang="ja-JP" dirty="0">
                <a:sym typeface="メイリオ" panose="020B0604030504040204" pitchFamily="50" charset="-128"/>
              </a:rPr>
              <a:t>ASEAN</a:t>
            </a:r>
            <a:r>
              <a:rPr lang="ja-JP" altLang="en-US" dirty="0">
                <a:sym typeface="メイリオ" panose="020B0604030504040204" pitchFamily="50" charset="-128"/>
              </a:rPr>
              <a:t>地域のエネルギートランジションと脱炭素化の実現</a:t>
            </a:r>
            <a:r>
              <a:rPr lang="ja-JP" altLang="en-US" b="0" dirty="0">
                <a:sym typeface="メイリオ" panose="020B0604030504040204" pitchFamily="50" charset="-128"/>
              </a:rPr>
              <a:t>を目指す官民イニシアティブ。日本政府（経産省）が提案し、</a:t>
            </a:r>
            <a:r>
              <a:rPr lang="en-US" altLang="ja-JP" b="0" dirty="0">
                <a:sym typeface="メイリオ" panose="020B0604030504040204" pitchFamily="50" charset="-128"/>
              </a:rPr>
              <a:t>2019</a:t>
            </a:r>
            <a:r>
              <a:rPr lang="ja-JP" altLang="en-US" b="0" dirty="0">
                <a:sym typeface="メイリオ" panose="020B0604030504040204" pitchFamily="50" charset="-128"/>
              </a:rPr>
              <a:t>年</a:t>
            </a:r>
            <a:r>
              <a:rPr lang="en-US" altLang="ja-JP" b="0" dirty="0">
                <a:sym typeface="メイリオ" panose="020B0604030504040204" pitchFamily="50" charset="-128"/>
              </a:rPr>
              <a:t>9</a:t>
            </a:r>
            <a:r>
              <a:rPr lang="ja-JP" altLang="en-US" b="0" dirty="0">
                <a:sym typeface="メイリオ" panose="020B0604030504040204" pitchFamily="50" charset="-128"/>
              </a:rPr>
              <a:t>月、タイ・バンコクにおいて開催された、</a:t>
            </a:r>
            <a:br>
              <a:rPr lang="en-US" altLang="ja-JP" b="0" dirty="0">
                <a:sym typeface="メイリオ" panose="020B0604030504040204" pitchFamily="50" charset="-128"/>
              </a:rPr>
            </a:br>
            <a:r>
              <a:rPr lang="ja-JP" altLang="en-US" b="0" dirty="0">
                <a:sym typeface="メイリオ" panose="020B0604030504040204" pitchFamily="50" charset="-128"/>
              </a:rPr>
              <a:t>第</a:t>
            </a:r>
            <a:r>
              <a:rPr lang="en-US" altLang="ja-JP" b="0" dirty="0">
                <a:sym typeface="メイリオ" panose="020B0604030504040204" pitchFamily="50" charset="-128"/>
              </a:rPr>
              <a:t>16</a:t>
            </a:r>
            <a:r>
              <a:rPr lang="ja-JP" altLang="en-US" b="0" dirty="0">
                <a:sym typeface="メイリオ" panose="020B0604030504040204" pitchFamily="50" charset="-128"/>
              </a:rPr>
              <a:t>回</a:t>
            </a:r>
            <a:r>
              <a:rPr lang="en-US" altLang="ja-JP" b="0" dirty="0">
                <a:sym typeface="メイリオ" panose="020B0604030504040204" pitchFamily="50" charset="-128"/>
              </a:rPr>
              <a:t>ASEAN+3</a:t>
            </a:r>
            <a:r>
              <a:rPr lang="ja-JP" altLang="en-US" b="0" dirty="0">
                <a:sym typeface="メイリオ" panose="020B0604030504040204" pitchFamily="50" charset="-128"/>
              </a:rPr>
              <a:t>エネルギー大臣会合において、その設立が歓迎された。</a:t>
            </a:r>
            <a:endParaRPr lang="en-US" altLang="ja-JP" b="0" dirty="0">
              <a:sym typeface="メイリオ" panose="020B0604030504040204" pitchFamily="50" charset="-128"/>
            </a:endParaRPr>
          </a:p>
          <a:p>
            <a:pPr>
              <a:tabLst>
                <a:tab pos="92075" algn="l"/>
              </a:tabLst>
            </a:pPr>
            <a:r>
              <a:rPr lang="en-US" altLang="ja-JP" b="0" dirty="0" err="1">
                <a:sym typeface="メイリオ" panose="020B0604030504040204" pitchFamily="50" charset="-128"/>
              </a:rPr>
              <a:t>CEFIA</a:t>
            </a:r>
            <a:r>
              <a:rPr lang="ja-JP" altLang="en-US" b="0" dirty="0">
                <a:sym typeface="メイリオ" panose="020B0604030504040204" pitchFamily="50" charset="-128"/>
              </a:rPr>
              <a:t>の下では、</a:t>
            </a:r>
            <a:r>
              <a:rPr lang="en-US" altLang="ja-JP" b="0" dirty="0">
                <a:sym typeface="メイリオ" panose="020B0604030504040204" pitchFamily="50" charset="-128"/>
              </a:rPr>
              <a:t>ASEAN</a:t>
            </a:r>
            <a:r>
              <a:rPr lang="ja-JP" altLang="en-US" b="0" dirty="0">
                <a:sym typeface="メイリオ" panose="020B0604030504040204" pitchFamily="50" charset="-128"/>
              </a:rPr>
              <a:t>地域での脱炭素技術導入・普及と政策・制度構築を目的とした</a:t>
            </a:r>
            <a:r>
              <a:rPr lang="ja-JP" altLang="en-US" dirty="0">
                <a:sym typeface="メイリオ" panose="020B0604030504040204" pitchFamily="50" charset="-128"/>
              </a:rPr>
              <a:t>省エネ・再エネ分野での官民連携プロジェクト（フラッグシップ・プロジェクト）</a:t>
            </a:r>
            <a:r>
              <a:rPr lang="ja-JP" altLang="en-US" b="0" dirty="0">
                <a:sym typeface="メイリオ" panose="020B0604030504040204" pitchFamily="50" charset="-128"/>
              </a:rPr>
              <a:t>を実施。これまで、同プロジェクトの進捗を報告する官民フォーラムを３回開催（</a:t>
            </a:r>
            <a:r>
              <a:rPr lang="en-US" altLang="ja-JP" b="0" dirty="0">
                <a:sym typeface="メイリオ" panose="020B0604030504040204" pitchFamily="50" charset="-128"/>
              </a:rPr>
              <a:t>2019</a:t>
            </a:r>
            <a:r>
              <a:rPr lang="ja-JP" altLang="en-US" b="0" dirty="0">
                <a:sym typeface="メイリオ" panose="020B0604030504040204" pitchFamily="50" charset="-128"/>
              </a:rPr>
              <a:t>年フィリピン、</a:t>
            </a:r>
            <a:r>
              <a:rPr lang="en-US" altLang="ja-JP" b="0" dirty="0">
                <a:sym typeface="メイリオ" panose="020B0604030504040204" pitchFamily="50" charset="-128"/>
              </a:rPr>
              <a:t>2021</a:t>
            </a:r>
            <a:r>
              <a:rPr lang="ja-JP" altLang="en-US" b="0" dirty="0">
                <a:sym typeface="メイリオ" panose="020B0604030504040204" pitchFamily="50" charset="-128"/>
              </a:rPr>
              <a:t>年タイ・オンライン、</a:t>
            </a:r>
            <a:r>
              <a:rPr lang="en-US" altLang="ja-JP" b="0" dirty="0">
                <a:sym typeface="メイリオ" panose="020B0604030504040204" pitchFamily="50" charset="-128"/>
              </a:rPr>
              <a:t>2022</a:t>
            </a:r>
            <a:r>
              <a:rPr lang="ja-JP" altLang="en-US" b="0" dirty="0">
                <a:sym typeface="メイリオ" panose="020B0604030504040204" pitchFamily="50" charset="-128"/>
              </a:rPr>
              <a:t>年マレーシア・オンライン）。</a:t>
            </a:r>
            <a:endParaRPr lang="en-US" altLang="ja-JP" b="0" dirty="0">
              <a:sym typeface="メイリオ" panose="020B0604030504040204" pitchFamily="50" charset="-128"/>
            </a:endParaRPr>
          </a:p>
          <a:p>
            <a:pPr>
              <a:tabLst>
                <a:tab pos="92075" algn="l"/>
              </a:tabLst>
            </a:pPr>
            <a:r>
              <a:rPr lang="en-US" altLang="ja-JP" b="0" dirty="0">
                <a:sym typeface="メイリオ" panose="020B0604030504040204" pitchFamily="50" charset="-128"/>
              </a:rPr>
              <a:t>2023</a:t>
            </a:r>
            <a:r>
              <a:rPr lang="ja-JP" altLang="en-US" b="0" dirty="0">
                <a:sym typeface="メイリオ" panose="020B0604030504040204" pitchFamily="50" charset="-128"/>
              </a:rPr>
              <a:t>年</a:t>
            </a:r>
            <a:r>
              <a:rPr lang="en-US" altLang="ja-JP" b="0" dirty="0">
                <a:sym typeface="メイリオ" panose="020B0604030504040204" pitchFamily="50" charset="-128"/>
              </a:rPr>
              <a:t>2</a:t>
            </a:r>
            <a:r>
              <a:rPr lang="ja-JP" altLang="en-US" b="0" dirty="0">
                <a:sym typeface="メイリオ" panose="020B0604030504040204" pitchFamily="50" charset="-128"/>
              </a:rPr>
              <a:t>月</a:t>
            </a:r>
            <a:r>
              <a:rPr lang="en-US" altLang="ja-JP" b="0" dirty="0">
                <a:sym typeface="メイリオ" panose="020B0604030504040204" pitchFamily="50" charset="-128"/>
              </a:rPr>
              <a:t>16</a:t>
            </a:r>
            <a:r>
              <a:rPr lang="ja-JP" altLang="en-US" b="0" dirty="0">
                <a:sym typeface="メイリオ" panose="020B0604030504040204" pitchFamily="50" charset="-128"/>
              </a:rPr>
              <a:t>日、</a:t>
            </a:r>
            <a:r>
              <a:rPr lang="ja-JP" altLang="en-US" dirty="0">
                <a:sym typeface="メイリオ" panose="020B0604030504040204" pitchFamily="50" charset="-128"/>
              </a:rPr>
              <a:t>第</a:t>
            </a:r>
            <a:r>
              <a:rPr lang="en-US" altLang="ja-JP" dirty="0">
                <a:sym typeface="メイリオ" panose="020B0604030504040204" pitchFamily="50" charset="-128"/>
              </a:rPr>
              <a:t>4</a:t>
            </a:r>
            <a:r>
              <a:rPr lang="ja-JP" altLang="en-US" dirty="0">
                <a:sym typeface="メイリオ" panose="020B0604030504040204" pitchFamily="50" charset="-128"/>
              </a:rPr>
              <a:t>回</a:t>
            </a:r>
            <a:r>
              <a:rPr lang="en-US" altLang="ja-JP" dirty="0" err="1">
                <a:sym typeface="メイリオ" panose="020B0604030504040204" pitchFamily="50" charset="-128"/>
              </a:rPr>
              <a:t>CEFIA</a:t>
            </a:r>
            <a:r>
              <a:rPr lang="ja-JP" altLang="en-US" dirty="0">
                <a:sym typeface="メイリオ" panose="020B0604030504040204" pitchFamily="50" charset="-128"/>
              </a:rPr>
              <a:t>官民フォーラムをフィリピン・セブ島にて開催</a:t>
            </a:r>
            <a:r>
              <a:rPr lang="ja-JP" altLang="en-US" b="0" dirty="0">
                <a:sym typeface="メイリオ" panose="020B0604030504040204" pitchFamily="50" charset="-128"/>
              </a:rPr>
              <a:t>。日本・</a:t>
            </a:r>
            <a:r>
              <a:rPr lang="en-US" altLang="ja-JP" b="0" dirty="0">
                <a:sym typeface="メイリオ" panose="020B0604030504040204" pitchFamily="50" charset="-128"/>
              </a:rPr>
              <a:t>ASEAN</a:t>
            </a:r>
            <a:r>
              <a:rPr lang="ja-JP" altLang="en-US" b="0" dirty="0">
                <a:sym typeface="メイリオ" panose="020B0604030504040204" pitchFamily="50" charset="-128"/>
              </a:rPr>
              <a:t>の政府・企業関係者の他、アジア開発銀行等の金融機関が参加。</a:t>
            </a:r>
            <a:r>
              <a:rPr lang="en-US" altLang="ja-JP" b="0" dirty="0" err="1">
                <a:sym typeface="メイリオ" panose="020B0604030504040204" pitchFamily="50" charset="-128"/>
              </a:rPr>
              <a:t>CEFIA</a:t>
            </a:r>
            <a:r>
              <a:rPr lang="ja-JP" altLang="en-US" b="0" dirty="0">
                <a:sym typeface="メイリオ" panose="020B0604030504040204" pitchFamily="50" charset="-128"/>
              </a:rPr>
              <a:t>の下で取り組んでいる具体的なプロジェクト（フラッグシッププロジェクト）の活動状況が紹介されたほか、脱炭素技術への資金動員や温室効果ガス排出削減量の見える化、起業家育成といったプロジェクト横断的な取組、さらには</a:t>
            </a:r>
            <a:r>
              <a:rPr lang="en-US" altLang="ja-JP" b="0" dirty="0" err="1">
                <a:sym typeface="メイリオ" panose="020B0604030504040204" pitchFamily="50" charset="-128"/>
              </a:rPr>
              <a:t>CEFIA</a:t>
            </a:r>
            <a:r>
              <a:rPr lang="ja-JP" altLang="en-US" b="0" dirty="0">
                <a:sym typeface="メイリオ" panose="020B0604030504040204" pitchFamily="50" charset="-128"/>
              </a:rPr>
              <a:t>の今後の方向性等について議論が行われた。</a:t>
            </a:r>
            <a:endParaRPr lang="en-US" altLang="ja-JP" b="0" dirty="0">
              <a:sym typeface="メイリオ" panose="020B0604030504040204" pitchFamily="50" charset="-128"/>
            </a:endParaRPr>
          </a:p>
        </p:txBody>
      </p:sp>
      <p:cxnSp>
        <p:nvCxnSpPr>
          <p:cNvPr id="3" name="直線コネクタ 2"/>
          <p:cNvCxnSpPr/>
          <p:nvPr/>
        </p:nvCxnSpPr>
        <p:spPr>
          <a:xfrm>
            <a:off x="1143005" y="4718937"/>
            <a:ext cx="914401"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0" name="テキスト ボックス 19">
            <a:extLst>
              <a:ext uri="{FF2B5EF4-FFF2-40B4-BE49-F238E27FC236}">
                <a16:creationId xmlns:a16="http://schemas.microsoft.com/office/drawing/2014/main" id="{507C4DD8-86CA-43D3-8DB4-DAE966710DAA}"/>
              </a:ext>
            </a:extLst>
          </p:cNvPr>
          <p:cNvSpPr txBox="1"/>
          <p:nvPr/>
        </p:nvSpPr>
        <p:spPr>
          <a:xfrm>
            <a:off x="443074" y="5657141"/>
            <a:ext cx="5333304" cy="954107"/>
          </a:xfrm>
          <a:prstGeom prst="rect">
            <a:avLst/>
          </a:prstGeom>
          <a:noFill/>
        </p:spPr>
        <p:txBody>
          <a:bodyPr wrap="square" rtlCol="0">
            <a:spAutoFit/>
          </a:bodyPr>
          <a:lstStyle/>
          <a:p>
            <a:pPr marL="180975" indent="-180975">
              <a:buFont typeface="Arial" panose="020B0604020202020204" pitchFamily="34" charset="0"/>
              <a:buChar char="•"/>
            </a:pPr>
            <a:r>
              <a:rPr lang="ja-JP" altLang="en-US" sz="1400">
                <a:latin typeface="メイリオ" panose="020B0604030504040204" pitchFamily="50" charset="-128"/>
                <a:ea typeface="メイリオ" panose="020B0604030504040204" pitchFamily="50" charset="-128"/>
                <a:sym typeface="メイリオ" panose="020B0604030504040204" pitchFamily="50" charset="-128"/>
              </a:rPr>
              <a:t>セッション</a:t>
            </a:r>
            <a:r>
              <a:rPr lang="en-US" altLang="ja-JP" sz="1400">
                <a:latin typeface="メイリオ" panose="020B0604030504040204" pitchFamily="50" charset="-128"/>
                <a:ea typeface="メイリオ" panose="020B0604030504040204" pitchFamily="50" charset="-128"/>
                <a:sym typeface="メイリオ" panose="020B0604030504040204" pitchFamily="50" charset="-128"/>
              </a:rPr>
              <a:t>1</a:t>
            </a:r>
            <a:r>
              <a:rPr lang="ja-JP" altLang="en-US" sz="1400">
                <a:latin typeface="メイリオ" panose="020B0604030504040204" pitchFamily="50" charset="-128"/>
                <a:ea typeface="メイリオ" panose="020B0604030504040204" pitchFamily="50" charset="-128"/>
                <a:sym typeface="メイリオ" panose="020B0604030504040204" pitchFamily="50" charset="-128"/>
              </a:rPr>
              <a:t>：フラッグシッププロジェクト</a:t>
            </a:r>
            <a:endParaRPr lang="en-US" altLang="ja-JP" sz="1400">
              <a:latin typeface="メイリオ" panose="020B0604030504040204" pitchFamily="50" charset="-128"/>
              <a:ea typeface="メイリオ" panose="020B0604030504040204" pitchFamily="50" charset="-128"/>
              <a:sym typeface="メイリオ" panose="020B0604030504040204" pitchFamily="50" charset="-128"/>
            </a:endParaRPr>
          </a:p>
          <a:p>
            <a:pPr marL="180975" indent="-180975">
              <a:buFont typeface="Arial" panose="020B0604020202020204" pitchFamily="34" charset="0"/>
              <a:buChar char="•"/>
            </a:pPr>
            <a:r>
              <a:rPr lang="ja-JP" altLang="en-US" sz="1400">
                <a:latin typeface="メイリオ" panose="020B0604030504040204" pitchFamily="50" charset="-128"/>
                <a:ea typeface="メイリオ" panose="020B0604030504040204" pitchFamily="50" charset="-128"/>
                <a:sym typeface="メイリオ" panose="020B0604030504040204" pitchFamily="50" charset="-128"/>
              </a:rPr>
              <a:t>セッション</a:t>
            </a:r>
            <a:r>
              <a:rPr lang="en-US" altLang="ja-JP" sz="1400">
                <a:latin typeface="メイリオ" panose="020B0604030504040204" pitchFamily="50" charset="-128"/>
                <a:ea typeface="メイリオ" panose="020B0604030504040204" pitchFamily="50" charset="-128"/>
                <a:sym typeface="メイリオ" panose="020B0604030504040204" pitchFamily="50" charset="-128"/>
              </a:rPr>
              <a:t>2</a:t>
            </a:r>
            <a:r>
              <a:rPr lang="ja-JP" altLang="en-US" sz="1400">
                <a:latin typeface="メイリオ" panose="020B0604030504040204" pitchFamily="50" charset="-128"/>
                <a:ea typeface="メイリオ" panose="020B0604030504040204" pitchFamily="50" charset="-128"/>
                <a:sym typeface="メイリオ" panose="020B0604030504040204" pitchFamily="50" charset="-128"/>
              </a:rPr>
              <a:t>：</a:t>
            </a:r>
            <a:r>
              <a:rPr lang="en-US" altLang="ja-JP" sz="1400">
                <a:latin typeface="メイリオ" panose="020B0604030504040204" pitchFamily="50" charset="-128"/>
                <a:ea typeface="メイリオ" panose="020B0604030504040204" pitchFamily="50" charset="-128"/>
                <a:sym typeface="メイリオ" panose="020B0604030504040204" pitchFamily="50" charset="-128"/>
              </a:rPr>
              <a:t>ASEAN</a:t>
            </a:r>
            <a:r>
              <a:rPr lang="ja-JP" altLang="en-US" sz="1400">
                <a:latin typeface="メイリオ" panose="020B0604030504040204" pitchFamily="50" charset="-128"/>
                <a:ea typeface="メイリオ" panose="020B0604030504040204" pitchFamily="50" charset="-128"/>
                <a:sym typeface="メイリオ" panose="020B0604030504040204" pitchFamily="50" charset="-128"/>
              </a:rPr>
              <a:t>政府・企業からの情報提供</a:t>
            </a:r>
            <a:endParaRPr lang="en-US" altLang="ja-JP" sz="1400">
              <a:latin typeface="メイリオ" panose="020B0604030504040204" pitchFamily="50" charset="-128"/>
              <a:ea typeface="メイリオ" panose="020B0604030504040204" pitchFamily="50" charset="-128"/>
              <a:sym typeface="メイリオ" panose="020B0604030504040204" pitchFamily="50" charset="-128"/>
            </a:endParaRPr>
          </a:p>
          <a:p>
            <a:pPr marL="180975" indent="-180975">
              <a:buFont typeface="Arial" panose="020B0604020202020204" pitchFamily="34" charset="0"/>
              <a:buChar char="•"/>
            </a:pPr>
            <a:r>
              <a:rPr lang="ja-JP" altLang="en-US" sz="1400">
                <a:latin typeface="メイリオ" panose="020B0604030504040204" pitchFamily="50" charset="-128"/>
                <a:ea typeface="メイリオ" panose="020B0604030504040204" pitchFamily="50" charset="-128"/>
                <a:sym typeface="メイリオ" panose="020B0604030504040204" pitchFamily="50" charset="-128"/>
              </a:rPr>
              <a:t>セッション</a:t>
            </a:r>
            <a:r>
              <a:rPr lang="en-US" altLang="ja-JP" sz="1400">
                <a:latin typeface="メイリオ" panose="020B0604030504040204" pitchFamily="50" charset="-128"/>
                <a:ea typeface="メイリオ" panose="020B0604030504040204" pitchFamily="50" charset="-128"/>
                <a:sym typeface="メイリオ" panose="020B0604030504040204" pitchFamily="50" charset="-128"/>
              </a:rPr>
              <a:t>3</a:t>
            </a:r>
            <a:r>
              <a:rPr lang="ja-JP" altLang="en-US" sz="1400">
                <a:latin typeface="メイリオ" panose="020B0604030504040204" pitchFamily="50" charset="-128"/>
                <a:ea typeface="メイリオ" panose="020B0604030504040204" pitchFamily="50" charset="-128"/>
                <a:sym typeface="メイリオ" panose="020B0604030504040204" pitchFamily="50" charset="-128"/>
              </a:rPr>
              <a:t>：横断的分野に関するパネルディスカッション</a:t>
            </a:r>
            <a:endParaRPr lang="en-US" altLang="ja-JP" sz="1400">
              <a:latin typeface="メイリオ" panose="020B0604030504040204" pitchFamily="50" charset="-128"/>
              <a:ea typeface="メイリオ" panose="020B0604030504040204" pitchFamily="50" charset="-128"/>
              <a:sym typeface="メイリオ" panose="020B0604030504040204" pitchFamily="50" charset="-128"/>
            </a:endParaRPr>
          </a:p>
          <a:p>
            <a:pPr marL="180975" indent="-180975">
              <a:buFont typeface="Arial" panose="020B0604020202020204" pitchFamily="34" charset="0"/>
              <a:buChar char="•"/>
            </a:pPr>
            <a:r>
              <a:rPr lang="ja-JP" altLang="en-US" sz="1400">
                <a:latin typeface="メイリオ" panose="020B0604030504040204" pitchFamily="50" charset="-128"/>
                <a:ea typeface="メイリオ" panose="020B0604030504040204" pitchFamily="50" charset="-128"/>
                <a:sym typeface="メイリオ" panose="020B0604030504040204" pitchFamily="50" charset="-128"/>
              </a:rPr>
              <a:t>セッション</a:t>
            </a:r>
            <a:r>
              <a:rPr lang="en-US" altLang="ja-JP" sz="1400">
                <a:latin typeface="メイリオ" panose="020B0604030504040204" pitchFamily="50" charset="-128"/>
                <a:ea typeface="メイリオ" panose="020B0604030504040204" pitchFamily="50" charset="-128"/>
                <a:sym typeface="メイリオ" panose="020B0604030504040204" pitchFamily="50" charset="-128"/>
              </a:rPr>
              <a:t>4</a:t>
            </a:r>
            <a:r>
              <a:rPr lang="ja-JP" altLang="en-US" sz="1400">
                <a:latin typeface="メイリオ" panose="020B0604030504040204" pitchFamily="50" charset="-128"/>
                <a:ea typeface="メイリオ" panose="020B0604030504040204" pitchFamily="50" charset="-128"/>
                <a:sym typeface="メイリオ" panose="020B0604030504040204" pitchFamily="50" charset="-128"/>
              </a:rPr>
              <a:t>：</a:t>
            </a:r>
            <a:r>
              <a:rPr lang="en-US" altLang="ja-JP" sz="1400">
                <a:latin typeface="メイリオ" panose="020B0604030504040204" pitchFamily="50" charset="-128"/>
                <a:ea typeface="メイリオ" panose="020B0604030504040204" pitchFamily="50" charset="-128"/>
                <a:sym typeface="メイリオ" panose="020B0604030504040204" pitchFamily="50" charset="-128"/>
              </a:rPr>
              <a:t>CEFIA</a:t>
            </a:r>
            <a:r>
              <a:rPr lang="ja-JP" altLang="en-US" sz="1400">
                <a:latin typeface="メイリオ" panose="020B0604030504040204" pitchFamily="50" charset="-128"/>
                <a:ea typeface="メイリオ" panose="020B0604030504040204" pitchFamily="50" charset="-128"/>
                <a:sym typeface="メイリオ" panose="020B0604030504040204" pitchFamily="50" charset="-128"/>
              </a:rPr>
              <a:t>の将来に関するパネルディスカッション</a:t>
            </a:r>
            <a:endParaRPr lang="en-US" altLang="ja-JP" sz="1400">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21" name="角丸四角形 5">
            <a:extLst>
              <a:ext uri="{FF2B5EF4-FFF2-40B4-BE49-F238E27FC236}">
                <a16:creationId xmlns:a16="http://schemas.microsoft.com/office/drawing/2014/main" id="{74973B43-6881-38B3-DA23-E56CAD135553}"/>
              </a:ext>
            </a:extLst>
          </p:cNvPr>
          <p:cNvSpPr/>
          <p:nvPr/>
        </p:nvSpPr>
        <p:spPr>
          <a:xfrm>
            <a:off x="443074" y="3747405"/>
            <a:ext cx="2490626" cy="360000"/>
          </a:xfrm>
          <a:prstGeom prst="roundRect">
            <a:avLst/>
          </a:prstGeom>
          <a:solidFill>
            <a:schemeClr val="accent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dirty="0">
                <a:solidFill>
                  <a:schemeClr val="bg1"/>
                </a:solidFill>
                <a:latin typeface="メイリオ" panose="020B0604030504040204" pitchFamily="50" charset="-128"/>
                <a:ea typeface="メイリオ" panose="020B0604030504040204" pitchFamily="50" charset="-128"/>
                <a:sym typeface="メイリオ" panose="020B0604030504040204" pitchFamily="50" charset="-128"/>
              </a:rPr>
              <a:t>１．開催概要</a:t>
            </a:r>
          </a:p>
        </p:txBody>
      </p:sp>
      <p:sp>
        <p:nvSpPr>
          <p:cNvPr id="28" name="テキスト ボックス 27"/>
          <p:cNvSpPr txBox="1"/>
          <p:nvPr/>
        </p:nvSpPr>
        <p:spPr>
          <a:xfrm>
            <a:off x="5941462" y="4107405"/>
            <a:ext cx="3964342" cy="738664"/>
          </a:xfrm>
          <a:prstGeom prst="rect">
            <a:avLst/>
          </a:prstGeom>
          <a:noFill/>
        </p:spPr>
        <p:txBody>
          <a:bodyPr wrap="square" lIns="91440" tIns="45720" rIns="91440" bIns="45720" rtlCol="0" anchor="t">
            <a:spAutoFit/>
          </a:bodyPr>
          <a:lstStyle/>
          <a:p>
            <a:pPr marL="180975" indent="-180975">
              <a:buFont typeface="Arial" panose="020B0604020202020204" pitchFamily="34" charset="0"/>
              <a:buChar char="•"/>
            </a:pPr>
            <a:r>
              <a:rPr lang="ja-JP" altLang="en-US" sz="1400">
                <a:latin typeface="メイリオ" panose="020B0604030504040204" pitchFamily="50" charset="-128"/>
                <a:ea typeface="メイリオ" panose="020B0604030504040204" pitchFamily="50" charset="-128"/>
                <a:sym typeface="メイリオ" panose="020B0604030504040204" pitchFamily="50" charset="-128"/>
              </a:rPr>
              <a:t>開会挨拶：</a:t>
            </a:r>
            <a:r>
              <a:rPr lang="ja-JP" altLang="en-US" sz="1400">
                <a:latin typeface="メイリオ" panose="020B0604030504040204" pitchFamily="50" charset="-128"/>
                <a:ea typeface="メイリオ" panose="020B0604030504040204" pitchFamily="50" charset="-128"/>
                <a:cs typeface="Meiryo UI" panose="020B0604030504040204" pitchFamily="50" charset="-128"/>
                <a:sym typeface="メイリオ" panose="020B0604030504040204" pitchFamily="50" charset="-128"/>
              </a:rPr>
              <a:t>フィリピン・エネルギー省</a:t>
            </a:r>
            <a:br>
              <a:rPr lang="en-US" altLang="ja-JP" sz="1400">
                <a:latin typeface="メイリオ" panose="020B0604030504040204" pitchFamily="50" charset="-128"/>
                <a:ea typeface="メイリオ" panose="020B0604030504040204" pitchFamily="50" charset="-128"/>
                <a:cs typeface="Meiryo UI" panose="020B0604030504040204" pitchFamily="50" charset="-128"/>
                <a:sym typeface="メイリオ" panose="020B0604030504040204" pitchFamily="50" charset="-128"/>
              </a:rPr>
            </a:br>
            <a:r>
              <a:rPr lang="ja-JP" altLang="en-US" sz="1400">
                <a:latin typeface="メイリオ" panose="020B0604030504040204" pitchFamily="50" charset="-128"/>
                <a:ea typeface="メイリオ" panose="020B0604030504040204" pitchFamily="50" charset="-128"/>
                <a:cs typeface="Meiryo UI" panose="020B0604030504040204" pitchFamily="50" charset="-128"/>
                <a:sym typeface="メイリオ" panose="020B0604030504040204" pitchFamily="50" charset="-128"/>
              </a:rPr>
              <a:t>フェンテベラ</a:t>
            </a:r>
            <a:r>
              <a:rPr lang="ja-JP" altLang="en-US" sz="1400">
                <a:latin typeface="メイリオ" panose="020B0604030504040204" pitchFamily="50" charset="-128"/>
                <a:ea typeface="メイリオ" panose="020B0604030504040204" pitchFamily="50" charset="-128"/>
                <a:sym typeface="メイリオ" panose="020B0604030504040204" pitchFamily="50" charset="-128"/>
              </a:rPr>
              <a:t>次官</a:t>
            </a:r>
            <a:endParaRPr lang="en-US" altLang="ja-JP" sz="1400">
              <a:latin typeface="メイリオ" panose="020B0604030504040204" pitchFamily="50" charset="-128"/>
              <a:ea typeface="メイリオ" panose="020B0604030504040204" pitchFamily="50" charset="-128"/>
              <a:sym typeface="メイリオ" panose="020B0604030504040204" pitchFamily="50" charset="-128"/>
            </a:endParaRPr>
          </a:p>
          <a:p>
            <a:pPr marL="180975" indent="-180975">
              <a:buFont typeface="Arial" panose="020B0604020202020204" pitchFamily="34" charset="0"/>
              <a:buChar char="•"/>
            </a:pPr>
            <a:r>
              <a:rPr lang="ja-JP" altLang="en-US" sz="1400">
                <a:latin typeface="メイリオ" panose="020B0604030504040204" pitchFamily="50" charset="-128"/>
                <a:ea typeface="メイリオ" panose="020B0604030504040204" pitchFamily="50" charset="-128"/>
                <a:sym typeface="メイリオ" panose="020B0604030504040204" pitchFamily="50" charset="-128"/>
              </a:rPr>
              <a:t>開会挨拶：中谷経済産業副大臣</a:t>
            </a:r>
            <a:endParaRPr lang="en-US" altLang="ja-JP" sz="1400">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4" name="テキスト ボックス 3">
            <a:extLst>
              <a:ext uri="{FF2B5EF4-FFF2-40B4-BE49-F238E27FC236}">
                <a16:creationId xmlns:a16="http://schemas.microsoft.com/office/drawing/2014/main" id="{89F93D0D-DA7F-C7A3-3C0D-AFAB9634A301}"/>
              </a:ext>
            </a:extLst>
          </p:cNvPr>
          <p:cNvSpPr txBox="1"/>
          <p:nvPr/>
        </p:nvSpPr>
        <p:spPr>
          <a:xfrm>
            <a:off x="6144360" y="4774608"/>
            <a:ext cx="3227068" cy="307777"/>
          </a:xfrm>
          <a:prstGeom prst="rect">
            <a:avLst/>
          </a:prstGeom>
          <a:noFill/>
        </p:spPr>
        <p:txBody>
          <a:bodyPr wrap="square" lIns="91440" tIns="45720" rIns="91440" bIns="45720" rtlCol="0" anchor="t">
            <a:spAutoFit/>
          </a:bodyPr>
          <a:lstStyle/>
          <a:p>
            <a:r>
              <a:rPr lang="en-US" altLang="ja-JP" sz="1400">
                <a:latin typeface="メイリオ" panose="020B0604030504040204" pitchFamily="50" charset="-128"/>
                <a:ea typeface="メイリオ" panose="020B0604030504040204" pitchFamily="50" charset="-128"/>
                <a:sym typeface="メイリオ" panose="020B0604030504040204" pitchFamily="50" charset="-128"/>
              </a:rPr>
              <a:t>※</a:t>
            </a:r>
            <a:r>
              <a:rPr lang="ja-JP" altLang="en-US" sz="1400">
                <a:latin typeface="メイリオ" panose="020B0604030504040204" pitchFamily="50" charset="-128"/>
                <a:ea typeface="メイリオ" panose="020B0604030504040204" pitchFamily="50" charset="-128"/>
                <a:sym typeface="メイリオ" panose="020B0604030504040204" pitchFamily="50" charset="-128"/>
              </a:rPr>
              <a:t>両国ともビデオメッセージ</a:t>
            </a:r>
            <a:endParaRPr lang="en-US" altLang="ja-JP" sz="1400">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26" name="角丸四角形 26">
            <a:extLst>
              <a:ext uri="{FF2B5EF4-FFF2-40B4-BE49-F238E27FC236}">
                <a16:creationId xmlns:a16="http://schemas.microsoft.com/office/drawing/2014/main" id="{9C7FD3D2-93A4-C9A2-C3DD-400469741A8B}"/>
              </a:ext>
            </a:extLst>
          </p:cNvPr>
          <p:cNvSpPr/>
          <p:nvPr/>
        </p:nvSpPr>
        <p:spPr>
          <a:xfrm>
            <a:off x="5941462" y="3747405"/>
            <a:ext cx="2490626" cy="360000"/>
          </a:xfrm>
          <a:prstGeom prst="roundRect">
            <a:avLst/>
          </a:prstGeom>
          <a:solidFill>
            <a:schemeClr val="accent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600" dirty="0">
                <a:solidFill>
                  <a:schemeClr val="bg1"/>
                </a:solidFill>
                <a:latin typeface="メイリオ" panose="020B0604030504040204" pitchFamily="50" charset="-128"/>
                <a:ea typeface="メイリオ" panose="020B0604030504040204" pitchFamily="50" charset="-128"/>
                <a:sym typeface="メイリオ" panose="020B0604030504040204" pitchFamily="50" charset="-128"/>
              </a:rPr>
              <a:t>3</a:t>
            </a:r>
            <a:r>
              <a:rPr lang="ja-JP" altLang="en-US" sz="1600" dirty="0">
                <a:solidFill>
                  <a:schemeClr val="bg1"/>
                </a:solidFill>
                <a:latin typeface="メイリオ" panose="020B0604030504040204" pitchFamily="50" charset="-128"/>
                <a:ea typeface="メイリオ" panose="020B0604030504040204" pitchFamily="50" charset="-128"/>
                <a:sym typeface="メイリオ" panose="020B0604030504040204" pitchFamily="50" charset="-128"/>
              </a:rPr>
              <a:t>．オープニング出席者</a:t>
            </a:r>
          </a:p>
        </p:txBody>
      </p:sp>
      <p:sp>
        <p:nvSpPr>
          <p:cNvPr id="30" name="角丸四角形 26">
            <a:extLst>
              <a:ext uri="{FF2B5EF4-FFF2-40B4-BE49-F238E27FC236}">
                <a16:creationId xmlns:a16="http://schemas.microsoft.com/office/drawing/2014/main" id="{E93BF403-B406-FB37-7FE1-214C05D3F69C}"/>
              </a:ext>
            </a:extLst>
          </p:cNvPr>
          <p:cNvSpPr/>
          <p:nvPr/>
        </p:nvSpPr>
        <p:spPr>
          <a:xfrm>
            <a:off x="443074" y="5297141"/>
            <a:ext cx="2490626" cy="360000"/>
          </a:xfrm>
          <a:prstGeom prst="roundRect">
            <a:avLst/>
          </a:prstGeom>
          <a:solidFill>
            <a:schemeClr val="accent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dirty="0">
                <a:solidFill>
                  <a:schemeClr val="bg1"/>
                </a:solidFill>
                <a:latin typeface="メイリオ" panose="020B0604030504040204" pitchFamily="50" charset="-128"/>
                <a:ea typeface="メイリオ" panose="020B0604030504040204" pitchFamily="50" charset="-128"/>
                <a:sym typeface="メイリオ" panose="020B0604030504040204" pitchFamily="50" charset="-128"/>
              </a:rPr>
              <a:t>２．プログラム</a:t>
            </a:r>
          </a:p>
        </p:txBody>
      </p:sp>
      <p:sp>
        <p:nvSpPr>
          <p:cNvPr id="37" name="テキスト ボックス 36"/>
          <p:cNvSpPr txBox="1"/>
          <p:nvPr/>
        </p:nvSpPr>
        <p:spPr>
          <a:xfrm>
            <a:off x="443074" y="4107405"/>
            <a:ext cx="6047521" cy="1169551"/>
          </a:xfrm>
          <a:prstGeom prst="rect">
            <a:avLst/>
          </a:prstGeom>
          <a:noFill/>
        </p:spPr>
        <p:txBody>
          <a:bodyPr wrap="square" rtlCol="0">
            <a:spAutoFit/>
          </a:bodyPr>
          <a:lstStyle/>
          <a:p>
            <a:pPr marL="180975" indent="-180975">
              <a:buFont typeface="Arial" panose="020B0604020202020204" pitchFamily="34" charset="0"/>
              <a:buChar char="•"/>
            </a:pPr>
            <a:r>
              <a:rPr lang="ja-JP" altLang="en-US" sz="1400">
                <a:latin typeface="メイリオ" panose="020B0604030504040204" pitchFamily="50" charset="-128"/>
                <a:ea typeface="メイリオ" panose="020B0604030504040204" pitchFamily="50" charset="-128"/>
                <a:sym typeface="メイリオ" panose="020B0604030504040204" pitchFamily="50" charset="-128"/>
              </a:rPr>
              <a:t>日時：</a:t>
            </a:r>
            <a:r>
              <a:rPr lang="en-US" altLang="ja-JP" sz="1400">
                <a:latin typeface="メイリオ" panose="020B0604030504040204" pitchFamily="50" charset="-128"/>
                <a:ea typeface="メイリオ" panose="020B0604030504040204" pitchFamily="50" charset="-128"/>
                <a:sym typeface="メイリオ" panose="020B0604030504040204" pitchFamily="50" charset="-128"/>
              </a:rPr>
              <a:t>2023</a:t>
            </a:r>
            <a:r>
              <a:rPr lang="ja-JP" altLang="en-US" sz="1400">
                <a:latin typeface="メイリオ" panose="020B0604030504040204" pitchFamily="50" charset="-128"/>
                <a:ea typeface="メイリオ" panose="020B0604030504040204" pitchFamily="50" charset="-128"/>
                <a:sym typeface="メイリオ" panose="020B0604030504040204" pitchFamily="50" charset="-128"/>
              </a:rPr>
              <a:t>年</a:t>
            </a:r>
            <a:r>
              <a:rPr lang="en-US" altLang="ja-JP" sz="1400">
                <a:latin typeface="メイリオ" panose="020B0604030504040204" pitchFamily="50" charset="-128"/>
                <a:ea typeface="メイリオ" panose="020B0604030504040204" pitchFamily="50" charset="-128"/>
                <a:sym typeface="メイリオ" panose="020B0604030504040204" pitchFamily="50" charset="-128"/>
              </a:rPr>
              <a:t>2</a:t>
            </a:r>
            <a:r>
              <a:rPr lang="ja-JP" altLang="en-US" sz="1400">
                <a:latin typeface="メイリオ" panose="020B0604030504040204" pitchFamily="50" charset="-128"/>
                <a:ea typeface="メイリオ" panose="020B0604030504040204" pitchFamily="50" charset="-128"/>
                <a:sym typeface="メイリオ" panose="020B0604030504040204" pitchFamily="50" charset="-128"/>
              </a:rPr>
              <a:t>月</a:t>
            </a:r>
            <a:r>
              <a:rPr lang="en-US" altLang="ja-JP" sz="1400">
                <a:latin typeface="メイリオ" panose="020B0604030504040204" pitchFamily="50" charset="-128"/>
                <a:ea typeface="メイリオ" panose="020B0604030504040204" pitchFamily="50" charset="-128"/>
                <a:sym typeface="メイリオ" panose="020B0604030504040204" pitchFamily="50" charset="-128"/>
              </a:rPr>
              <a:t>16</a:t>
            </a:r>
            <a:r>
              <a:rPr lang="ja-JP" altLang="en-US" sz="1400">
                <a:latin typeface="メイリオ" panose="020B0604030504040204" pitchFamily="50" charset="-128"/>
                <a:ea typeface="メイリオ" panose="020B0604030504040204" pitchFamily="50" charset="-128"/>
                <a:sym typeface="メイリオ" panose="020B0604030504040204" pitchFamily="50" charset="-128"/>
              </a:rPr>
              <a:t>日（木）</a:t>
            </a:r>
            <a:r>
              <a:rPr lang="en-US" altLang="ja-JP" sz="1400">
                <a:latin typeface="メイリオ" panose="020B0604030504040204" pitchFamily="50" charset="-128"/>
                <a:ea typeface="メイリオ" panose="020B0604030504040204" pitchFamily="50" charset="-128"/>
                <a:sym typeface="メイリオ" panose="020B0604030504040204" pitchFamily="50" charset="-128"/>
              </a:rPr>
              <a:t>10:00 – 18:30</a:t>
            </a:r>
            <a:r>
              <a:rPr lang="ja-JP" altLang="en-US" sz="1400">
                <a:latin typeface="メイリオ" panose="020B0604030504040204" pitchFamily="50" charset="-128"/>
                <a:ea typeface="メイリオ" panose="020B0604030504040204" pitchFamily="50" charset="-128"/>
                <a:sym typeface="メイリオ" panose="020B0604030504040204" pitchFamily="50" charset="-128"/>
              </a:rPr>
              <a:t>（日本時間）</a:t>
            </a:r>
            <a:endParaRPr lang="en-US" altLang="ja-JP" sz="1400">
              <a:latin typeface="メイリオ" panose="020B0604030504040204" pitchFamily="50" charset="-128"/>
              <a:ea typeface="メイリオ" panose="020B0604030504040204" pitchFamily="50" charset="-128"/>
              <a:sym typeface="メイリオ" panose="020B0604030504040204" pitchFamily="50" charset="-128"/>
            </a:endParaRPr>
          </a:p>
          <a:p>
            <a:pPr marL="180975" indent="-180975">
              <a:buFont typeface="Arial" panose="020B0604020202020204" pitchFamily="34" charset="0"/>
              <a:buChar char="•"/>
            </a:pPr>
            <a:r>
              <a:rPr lang="ja-JP" altLang="en-US" sz="1400">
                <a:latin typeface="メイリオ" panose="020B0604030504040204" pitchFamily="50" charset="-128"/>
                <a:ea typeface="メイリオ" panose="020B0604030504040204" pitchFamily="50" charset="-128"/>
                <a:sym typeface="メイリオ" panose="020B0604030504040204" pitchFamily="50" charset="-128"/>
              </a:rPr>
              <a:t>場所：フィリピン・セブ島（対面）＋オンライン　</a:t>
            </a:r>
            <a:br>
              <a:rPr lang="en-US" altLang="ja-JP" sz="1400">
                <a:latin typeface="メイリオ" panose="020B0604030504040204" pitchFamily="50" charset="-128"/>
                <a:ea typeface="メイリオ" panose="020B0604030504040204" pitchFamily="50" charset="-128"/>
                <a:sym typeface="メイリオ" panose="020B0604030504040204" pitchFamily="50" charset="-128"/>
              </a:rPr>
            </a:br>
            <a:r>
              <a:rPr lang="en-US" altLang="ja-JP" sz="1400">
                <a:latin typeface="メイリオ" panose="020B0604030504040204" pitchFamily="50" charset="-128"/>
                <a:ea typeface="メイリオ" panose="020B0604030504040204" pitchFamily="50" charset="-128"/>
                <a:sym typeface="メイリオ" panose="020B0604030504040204" pitchFamily="50" charset="-128"/>
              </a:rPr>
              <a:t>※</a:t>
            </a:r>
            <a:r>
              <a:rPr lang="ja-JP" altLang="en-US" sz="1400">
                <a:latin typeface="メイリオ" panose="020B0604030504040204" pitchFamily="50" charset="-128"/>
                <a:ea typeface="メイリオ" panose="020B0604030504040204" pitchFamily="50" charset="-128"/>
                <a:sym typeface="メイリオ" panose="020B0604030504040204" pitchFamily="50" charset="-128"/>
              </a:rPr>
              <a:t>ハイブリッド形式</a:t>
            </a:r>
            <a:endParaRPr lang="en-US" altLang="ja-JP" sz="1400">
              <a:latin typeface="メイリオ" panose="020B0604030504040204" pitchFamily="50" charset="-128"/>
              <a:ea typeface="メイリオ" panose="020B0604030504040204" pitchFamily="50" charset="-128"/>
              <a:sym typeface="メイリオ" panose="020B0604030504040204" pitchFamily="50" charset="-128"/>
            </a:endParaRPr>
          </a:p>
          <a:p>
            <a:pPr marL="180975" indent="-180975">
              <a:buFont typeface="Arial" panose="020B0604020202020204" pitchFamily="34" charset="0"/>
              <a:buChar char="•"/>
            </a:pPr>
            <a:r>
              <a:rPr lang="ja-JP" altLang="en-US" sz="1400">
                <a:latin typeface="メイリオ" panose="020B0604030504040204" pitchFamily="50" charset="-128"/>
                <a:ea typeface="メイリオ" panose="020B0604030504040204" pitchFamily="50" charset="-128"/>
                <a:sym typeface="メイリオ" panose="020B0604030504040204" pitchFamily="50" charset="-128"/>
              </a:rPr>
              <a:t>ホスト：フィリピン・エネルギー省（</a:t>
            </a:r>
            <a:r>
              <a:rPr lang="en-US" altLang="ja-JP" sz="1400">
                <a:latin typeface="メイリオ" panose="020B0604030504040204" pitchFamily="50" charset="-128"/>
                <a:ea typeface="メイリオ" panose="020B0604030504040204" pitchFamily="50" charset="-128"/>
                <a:sym typeface="メイリオ" panose="020B0604030504040204" pitchFamily="50" charset="-128"/>
              </a:rPr>
              <a:t>DOE</a:t>
            </a:r>
            <a:r>
              <a:rPr lang="ja-JP" altLang="en-US" sz="1400">
                <a:latin typeface="メイリオ" panose="020B0604030504040204" pitchFamily="50" charset="-128"/>
                <a:ea typeface="メイリオ" panose="020B0604030504040204" pitchFamily="50" charset="-128"/>
                <a:sym typeface="メイリオ" panose="020B0604030504040204" pitchFamily="50" charset="-128"/>
              </a:rPr>
              <a:t>）、事務局：</a:t>
            </a:r>
            <a:r>
              <a:rPr lang="en-US" altLang="ja-JP" sz="1400">
                <a:latin typeface="メイリオ" panose="020B0604030504040204" pitchFamily="50" charset="-128"/>
                <a:ea typeface="メイリオ" panose="020B0604030504040204" pitchFamily="50" charset="-128"/>
                <a:sym typeface="メイリオ" panose="020B0604030504040204" pitchFamily="50" charset="-128"/>
              </a:rPr>
              <a:t>ACE</a:t>
            </a:r>
            <a:br>
              <a:rPr lang="en-US" altLang="ja-JP" sz="1400">
                <a:latin typeface="メイリオ" panose="020B0604030504040204" pitchFamily="50" charset="-128"/>
                <a:ea typeface="メイリオ" panose="020B0604030504040204" pitchFamily="50" charset="-128"/>
                <a:sym typeface="メイリオ" panose="020B0604030504040204" pitchFamily="50" charset="-128"/>
              </a:rPr>
            </a:br>
            <a:r>
              <a:rPr lang="ja-JP" altLang="en-US" sz="1400">
                <a:latin typeface="メイリオ" panose="020B0604030504040204" pitchFamily="50" charset="-128"/>
                <a:ea typeface="メイリオ" panose="020B0604030504040204" pitchFamily="50" charset="-128"/>
                <a:sym typeface="メイリオ" panose="020B0604030504040204" pitchFamily="50" charset="-128"/>
              </a:rPr>
              <a:t>協力：経済産業省</a:t>
            </a:r>
            <a:endParaRPr lang="en-US" altLang="ja-JP" sz="1400">
              <a:latin typeface="メイリオ" panose="020B0604030504040204" pitchFamily="50" charset="-128"/>
              <a:ea typeface="メイリオ" panose="020B0604030504040204" pitchFamily="50" charset="-128"/>
              <a:sym typeface="メイリオ" panose="020B0604030504040204" pitchFamily="50" charset="-128"/>
            </a:endParaRPr>
          </a:p>
        </p:txBody>
      </p:sp>
    </p:spTree>
    <p:extLst>
      <p:ext uri="{BB962C8B-B14F-4D97-AF65-F5344CB8AC3E}">
        <p14:creationId xmlns:p14="http://schemas.microsoft.com/office/powerpoint/2010/main" val="20098148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hink-cell data - do not delete" hidden="1">
            <a:extLst>
              <a:ext uri="{FF2B5EF4-FFF2-40B4-BE49-F238E27FC236}">
                <a16:creationId xmlns:a16="http://schemas.microsoft.com/office/drawing/2014/main" id="{15DC9268-F15F-B087-8F10-427FAFF2F454}"/>
              </a:ext>
            </a:extLst>
          </p:cNvPr>
          <p:cNvGraphicFramePr>
            <a:graphicFrameLocks noChangeAspect="1"/>
          </p:cNvGraphicFramePr>
          <p:nvPr>
            <p:custDataLst>
              <p:tags r:id="rId1"/>
            </p:custDataLst>
            <p:extLst>
              <p:ext uri="{D42A27DB-BD31-4B8C-83A1-F6EECF244321}">
                <p14:modId xmlns:p14="http://schemas.microsoft.com/office/powerpoint/2010/main" val="39150829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84" imgH="486" progId="TCLayout.ActiveDocument.1">
                  <p:embed/>
                </p:oleObj>
              </mc:Choice>
              <mc:Fallback>
                <p:oleObj name="think-cell Slide" r:id="rId3" imgW="484" imgH="486" progId="TCLayout.ActiveDocument.1">
                  <p:embed/>
                  <p:pic>
                    <p:nvPicPr>
                      <p:cNvPr id="11" name="think-cell data - do not delete" hidden="1">
                        <a:extLst>
                          <a:ext uri="{FF2B5EF4-FFF2-40B4-BE49-F238E27FC236}">
                            <a16:creationId xmlns:a16="http://schemas.microsoft.com/office/drawing/2014/main" id="{15DC9268-F15F-B087-8F10-427FAFF2F45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スライド番号プレースホルダー 1">
            <a:extLst>
              <a:ext uri="{FF2B5EF4-FFF2-40B4-BE49-F238E27FC236}">
                <a16:creationId xmlns:a16="http://schemas.microsoft.com/office/drawing/2014/main" id="{92C6D0A4-3929-512F-8FA0-788147002F77}"/>
              </a:ext>
            </a:extLst>
          </p:cNvPr>
          <p:cNvSpPr>
            <a:spLocks noGrp="1"/>
          </p:cNvSpPr>
          <p:nvPr>
            <p:ph type="sldNum" sz="quarter" idx="12"/>
          </p:nvPr>
        </p:nvSpPr>
        <p:spPr/>
        <p:txBody>
          <a:bodyPr/>
          <a:lstStyle/>
          <a:p>
            <a:fld id="{D9550142-B990-490A-A107-ED7302A7FD52}" type="slidenum">
              <a:rPr lang="en-US" altLang="ja-JP" smtClean="0"/>
              <a:pPr/>
              <a:t>19</a:t>
            </a:fld>
            <a:endParaRPr lang="en-US"/>
          </a:p>
        </p:txBody>
      </p:sp>
      <p:sp>
        <p:nvSpPr>
          <p:cNvPr id="3" name="タイトル 2">
            <a:extLst>
              <a:ext uri="{FF2B5EF4-FFF2-40B4-BE49-F238E27FC236}">
                <a16:creationId xmlns:a16="http://schemas.microsoft.com/office/drawing/2014/main" id="{C85EDAE8-F7A1-1A5E-433C-E32F7A10EF16}"/>
              </a:ext>
            </a:extLst>
          </p:cNvPr>
          <p:cNvSpPr>
            <a:spLocks noGrp="1"/>
          </p:cNvSpPr>
          <p:nvPr>
            <p:ph type="title"/>
          </p:nvPr>
        </p:nvSpPr>
        <p:spPr/>
        <p:txBody>
          <a:bodyPr vert="horz"/>
          <a:lstStyle/>
          <a:p>
            <a:r>
              <a:rPr kumimoji="1" lang="ja-JP" altLang="en-US" dirty="0"/>
              <a:t>第</a:t>
            </a:r>
            <a:r>
              <a:rPr kumimoji="1" lang="en-US" altLang="ja-JP" dirty="0"/>
              <a:t>5</a:t>
            </a:r>
            <a:r>
              <a:rPr kumimoji="1" lang="ja-JP" altLang="en-US" dirty="0"/>
              <a:t>回</a:t>
            </a:r>
            <a:r>
              <a:rPr kumimoji="1" lang="en-US" altLang="ja-JP" dirty="0" err="1"/>
              <a:t>CEFIA</a:t>
            </a:r>
            <a:r>
              <a:rPr kumimoji="1" lang="ja-JP" altLang="en-US" dirty="0"/>
              <a:t>官民フォーラムについて</a:t>
            </a:r>
          </a:p>
        </p:txBody>
      </p:sp>
      <p:sp>
        <p:nvSpPr>
          <p:cNvPr id="12" name="テキスト プレースホルダー 4">
            <a:extLst>
              <a:ext uri="{FF2B5EF4-FFF2-40B4-BE49-F238E27FC236}">
                <a16:creationId xmlns:a16="http://schemas.microsoft.com/office/drawing/2014/main" id="{8345F17C-078A-DD11-4448-DBB3AEAA8766}"/>
              </a:ext>
            </a:extLst>
          </p:cNvPr>
          <p:cNvSpPr>
            <a:spLocks noGrp="1"/>
          </p:cNvSpPr>
          <p:nvPr>
            <p:ph type="body" sz="quarter" idx="17"/>
          </p:nvPr>
        </p:nvSpPr>
        <p:spPr>
          <a:xfrm>
            <a:off x="443070" y="1138194"/>
            <a:ext cx="11305846" cy="2026627"/>
          </a:xfrm>
        </p:spPr>
        <p:txBody>
          <a:bodyPr tIns="72000" bIns="72000"/>
          <a:lstStyle/>
          <a:p>
            <a:pPr marL="285750" indent="-285750">
              <a:spcBef>
                <a:spcPts val="0"/>
              </a:spcBef>
              <a:spcAft>
                <a:spcPts val="0"/>
              </a:spcAft>
              <a:buFont typeface="Arial" panose="020B0604020202020204" pitchFamily="34" charset="0"/>
              <a:buChar char="•"/>
            </a:pPr>
            <a:r>
              <a:rPr lang="en-US" altLang="ja-JP" sz="1600" dirty="0">
                <a:latin typeface="Meiryo UI" panose="020B0604030504040204" pitchFamily="50" charset="-128"/>
                <a:ea typeface="Meiryo UI" panose="020B0604030504040204" pitchFamily="50" charset="-128"/>
              </a:rPr>
              <a:t>2023</a:t>
            </a:r>
            <a:r>
              <a:rPr lang="ja-JP" altLang="en-US" sz="1600" dirty="0">
                <a:latin typeface="Meiryo UI" panose="020B0604030504040204" pitchFamily="50" charset="-128"/>
                <a:ea typeface="Meiryo UI" panose="020B0604030504040204" pitchFamily="50" charset="-128"/>
              </a:rPr>
              <a:t>年</a:t>
            </a:r>
            <a:r>
              <a:rPr lang="en-US" altLang="ja-JP" sz="1600" dirty="0">
                <a:latin typeface="Meiryo UI" panose="020B0604030504040204" pitchFamily="50" charset="-128"/>
                <a:ea typeface="Meiryo UI" panose="020B0604030504040204" pitchFamily="50" charset="-128"/>
              </a:rPr>
              <a:t>8</a:t>
            </a:r>
            <a:r>
              <a:rPr lang="ja-JP" altLang="en-US" sz="1600" dirty="0">
                <a:latin typeface="Meiryo UI" panose="020B0604030504040204" pitchFamily="50" charset="-128"/>
                <a:ea typeface="Meiryo UI" panose="020B0604030504040204" pitchFamily="50" charset="-128"/>
              </a:rPr>
              <a:t>月</a:t>
            </a:r>
            <a:r>
              <a:rPr lang="en-US" altLang="ja-JP" sz="1600" dirty="0">
                <a:latin typeface="Meiryo UI" panose="020B0604030504040204" pitchFamily="50" charset="-128"/>
                <a:ea typeface="Meiryo UI" panose="020B0604030504040204" pitchFamily="50" charset="-128"/>
              </a:rPr>
              <a:t>25</a:t>
            </a:r>
            <a:r>
              <a:rPr lang="ja-JP" altLang="en-US" sz="1600" dirty="0">
                <a:latin typeface="Meiryo UI" panose="020B0604030504040204" pitchFamily="50" charset="-128"/>
                <a:ea typeface="Meiryo UI" panose="020B0604030504040204" pitchFamily="50" charset="-128"/>
              </a:rPr>
              <a:t>日、</a:t>
            </a:r>
            <a:r>
              <a:rPr lang="ja-JP" altLang="en-US" sz="1600" b="1" dirty="0">
                <a:latin typeface="Meiryo UI" panose="020B0604030504040204" pitchFamily="50" charset="-128"/>
                <a:ea typeface="Meiryo UI" panose="020B0604030504040204" pitchFamily="50" charset="-128"/>
              </a:rPr>
              <a:t>第</a:t>
            </a:r>
            <a:r>
              <a:rPr lang="en-US" altLang="ja-JP" sz="1600" b="1" dirty="0">
                <a:latin typeface="Meiryo UI" panose="020B0604030504040204" pitchFamily="50" charset="-128"/>
                <a:ea typeface="Meiryo UI" panose="020B0604030504040204" pitchFamily="50" charset="-128"/>
              </a:rPr>
              <a:t>5</a:t>
            </a:r>
            <a:r>
              <a:rPr lang="ja-JP" altLang="en-US" sz="1600" b="1" dirty="0">
                <a:latin typeface="Meiryo UI" panose="020B0604030504040204" pitchFamily="50" charset="-128"/>
                <a:ea typeface="Meiryo UI" panose="020B0604030504040204" pitchFamily="50" charset="-128"/>
              </a:rPr>
              <a:t>回</a:t>
            </a:r>
            <a:r>
              <a:rPr lang="en-US" altLang="ja-JP" sz="1600" b="1" dirty="0" err="1">
                <a:latin typeface="Meiryo UI" panose="020B0604030504040204" pitchFamily="50" charset="-128"/>
                <a:ea typeface="Meiryo UI" panose="020B0604030504040204" pitchFamily="50" charset="-128"/>
              </a:rPr>
              <a:t>CEFIA</a:t>
            </a:r>
            <a:r>
              <a:rPr lang="ja-JP" altLang="en-US" sz="1600" b="1" dirty="0">
                <a:latin typeface="Meiryo UI" panose="020B0604030504040204" pitchFamily="50" charset="-128"/>
                <a:ea typeface="Meiryo UI" panose="020B0604030504040204" pitchFamily="50" charset="-128"/>
              </a:rPr>
              <a:t>官民フォーラムをインドネシア・バリ島にて開催</a:t>
            </a:r>
            <a:r>
              <a:rPr lang="ja-JP" altLang="en-US" sz="1600" dirty="0">
                <a:latin typeface="Meiryo UI" panose="020B0604030504040204" pitchFamily="50" charset="-128"/>
                <a:ea typeface="Meiryo UI" panose="020B0604030504040204" pitchFamily="50" charset="-128"/>
              </a:rPr>
              <a:t>。今回は</a:t>
            </a:r>
            <a:r>
              <a:rPr lang="en-US" altLang="ja-JP" sz="1600" dirty="0">
                <a:latin typeface="Meiryo UI" panose="020B0604030504040204" pitchFamily="50" charset="-128"/>
                <a:ea typeface="Meiryo UI" panose="020B0604030504040204" pitchFamily="50" charset="-128"/>
              </a:rPr>
              <a:t>ASEAN+3</a:t>
            </a:r>
            <a:r>
              <a:rPr lang="ja-JP" altLang="en-US" sz="1600" dirty="0">
                <a:latin typeface="Meiryo UI" panose="020B0604030504040204" pitchFamily="50" charset="-128"/>
                <a:ea typeface="Meiryo UI" panose="020B0604030504040204" pitchFamily="50" charset="-128"/>
              </a:rPr>
              <a:t>エネルギー大臣会合、</a:t>
            </a:r>
            <a:r>
              <a:rPr lang="en-US" altLang="ja-JP" sz="1600" dirty="0" err="1">
                <a:latin typeface="Meiryo UI" panose="020B0604030504040204" pitchFamily="50" charset="-128"/>
                <a:ea typeface="Meiryo UI" panose="020B0604030504040204" pitchFamily="50" charset="-128"/>
              </a:rPr>
              <a:t>AEBF</a:t>
            </a:r>
            <a:r>
              <a:rPr lang="ja-JP" altLang="en-US" sz="1600" dirty="0">
                <a:latin typeface="Meiryo UI" panose="020B0604030504040204" pitchFamily="50" charset="-128"/>
                <a:ea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rPr>
              <a:t>(ASEAN</a:t>
            </a:r>
            <a:r>
              <a:rPr lang="ja-JP" altLang="en-US" sz="1600" dirty="0">
                <a:latin typeface="Meiryo UI" panose="020B0604030504040204" pitchFamily="50" charset="-128"/>
                <a:ea typeface="Meiryo UI" panose="020B0604030504040204" pitchFamily="50" charset="-128"/>
              </a:rPr>
              <a:t>エネルギービジネスフォーラム</a:t>
            </a:r>
            <a:r>
              <a:rPr lang="en-US" altLang="ja-JP" sz="1600" dirty="0">
                <a:latin typeface="Meiryo UI" panose="020B0604030504040204" pitchFamily="50" charset="-128"/>
                <a:ea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rPr>
              <a:t>と</a:t>
            </a:r>
            <a:r>
              <a:rPr lang="en-US" altLang="ja-JP" sz="1600" dirty="0">
                <a:latin typeface="Meiryo UI" panose="020B0604030504040204" pitchFamily="50" charset="-128"/>
                <a:ea typeface="Meiryo UI" panose="020B0604030504040204" pitchFamily="50" charset="-128"/>
              </a:rPr>
              <a:t>back to back</a:t>
            </a:r>
            <a:r>
              <a:rPr lang="ja-JP" altLang="en-US" sz="1600" dirty="0">
                <a:latin typeface="Meiryo UI" panose="020B0604030504040204" pitchFamily="50" charset="-128"/>
                <a:ea typeface="Meiryo UI" panose="020B0604030504040204" pitchFamily="50" charset="-128"/>
              </a:rPr>
              <a:t>で開催し、日本・</a:t>
            </a:r>
            <a:r>
              <a:rPr lang="en-US" altLang="ja-JP" sz="1600" dirty="0">
                <a:latin typeface="Meiryo UI" panose="020B0604030504040204" pitchFamily="50" charset="-128"/>
                <a:ea typeface="Meiryo UI" panose="020B0604030504040204" pitchFamily="50" charset="-128"/>
              </a:rPr>
              <a:t>ASEAN</a:t>
            </a:r>
            <a:r>
              <a:rPr lang="ja-JP" altLang="en-US" sz="1600" dirty="0">
                <a:latin typeface="Meiryo UI" panose="020B0604030504040204" pitchFamily="50" charset="-128"/>
                <a:ea typeface="Meiryo UI" panose="020B0604030504040204" pitchFamily="50" charset="-128"/>
              </a:rPr>
              <a:t>の政府、企業、金融機関等の関係者が参加。　フラッグシップ・プロジェクトや、ファイナンス、削減貢献量、起業家育成の横断的な取組の紹介及びデジタル技術を活用したエネルギーマネジメントについて、活発な議論が行われた。</a:t>
            </a:r>
          </a:p>
          <a:p>
            <a:pPr marL="285750" indent="-285750">
              <a:spcBef>
                <a:spcPts val="0"/>
              </a:spcBef>
              <a:spcAft>
                <a:spcPts val="0"/>
              </a:spcAft>
              <a:buFont typeface="Arial" panose="020B0604020202020204" pitchFamily="34" charset="0"/>
              <a:buChar char="•"/>
            </a:pPr>
            <a:r>
              <a:rPr lang="ja-JP" altLang="en-US" sz="1600" dirty="0">
                <a:latin typeface="Meiryo UI" panose="020B0604030504040204" pitchFamily="50" charset="-128"/>
                <a:ea typeface="Meiryo UI" panose="020B0604030504040204" pitchFamily="50" charset="-128"/>
              </a:rPr>
              <a:t>なお、</a:t>
            </a:r>
            <a:r>
              <a:rPr lang="en-US" altLang="ja-JP" sz="1600" dirty="0" err="1">
                <a:latin typeface="Meiryo UI" panose="020B0604030504040204" pitchFamily="50" charset="-128"/>
                <a:ea typeface="Meiryo UI" panose="020B0604030504040204" pitchFamily="50" charset="-128"/>
              </a:rPr>
              <a:t>JETRO</a:t>
            </a:r>
            <a:r>
              <a:rPr lang="en-US" altLang="ja-JP" sz="1600" dirty="0">
                <a:latin typeface="Meiryo UI" panose="020B0604030504040204" pitchFamily="50" charset="-128"/>
                <a:ea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rPr>
              <a:t>ジャカルタが、尼で脱炭素ビジネスを行う日系企業を集めたビジネスイベントを同日に開催。オープニングと</a:t>
            </a:r>
            <a:r>
              <a:rPr lang="ja-JP" altLang="en-US" sz="1600" b="1" u="sng" dirty="0">
                <a:latin typeface="Meiryo UI"/>
                <a:ea typeface="Meiryo UI"/>
              </a:rPr>
              <a:t>ビジネスマッチングイベント</a:t>
            </a:r>
            <a:r>
              <a:rPr lang="ja-JP" altLang="en-US" sz="1600" dirty="0">
                <a:latin typeface="Meiryo UI" panose="020B0604030504040204" pitchFamily="50" charset="-128"/>
                <a:ea typeface="Meiryo UI" panose="020B0604030504040204" pitchFamily="50" charset="-128"/>
              </a:rPr>
              <a:t>を共催で行った。</a:t>
            </a:r>
          </a:p>
        </p:txBody>
      </p:sp>
      <p:sp>
        <p:nvSpPr>
          <p:cNvPr id="6" name="テキスト ボックス 5">
            <a:extLst>
              <a:ext uri="{FF2B5EF4-FFF2-40B4-BE49-F238E27FC236}">
                <a16:creationId xmlns:a16="http://schemas.microsoft.com/office/drawing/2014/main" id="{3BE1EB8B-9DBD-8CDE-C9A3-D32F7ED45146}"/>
              </a:ext>
            </a:extLst>
          </p:cNvPr>
          <p:cNvSpPr txBox="1"/>
          <p:nvPr/>
        </p:nvSpPr>
        <p:spPr>
          <a:xfrm>
            <a:off x="9134857" y="4540426"/>
            <a:ext cx="2416005" cy="307777"/>
          </a:xfrm>
          <a:prstGeom prst="rect">
            <a:avLst/>
          </a:prstGeom>
          <a:noFill/>
        </p:spPr>
        <p:txBody>
          <a:bodyPr wrap="square" rtlCol="0">
            <a:spAutoFit/>
          </a:bodyPr>
          <a:lstStyle/>
          <a:p>
            <a:pPr algn="ctr"/>
            <a:r>
              <a:rPr lang="ja-JP" altLang="en-US" sz="1400">
                <a:latin typeface="Meiryo UI" panose="020B0604030504040204" pitchFamily="50" charset="-128"/>
                <a:ea typeface="Meiryo UI" panose="020B0604030504040204" pitchFamily="50" charset="-128"/>
                <a:cs typeface="Meiryo UI" panose="020B0604030504040204" pitchFamily="50" charset="-128"/>
              </a:rPr>
              <a:t>全体写真</a:t>
            </a:r>
          </a:p>
        </p:txBody>
      </p:sp>
      <p:sp>
        <p:nvSpPr>
          <p:cNvPr id="7" name="テキスト ボックス 6">
            <a:extLst>
              <a:ext uri="{FF2B5EF4-FFF2-40B4-BE49-F238E27FC236}">
                <a16:creationId xmlns:a16="http://schemas.microsoft.com/office/drawing/2014/main" id="{9823DD9A-6FB4-3427-3927-60535A2902AF}"/>
              </a:ext>
            </a:extLst>
          </p:cNvPr>
          <p:cNvSpPr txBox="1"/>
          <p:nvPr/>
        </p:nvSpPr>
        <p:spPr>
          <a:xfrm>
            <a:off x="5910591" y="3482302"/>
            <a:ext cx="3437452" cy="452432"/>
          </a:xfrm>
          <a:prstGeom prst="rect">
            <a:avLst/>
          </a:prstGeom>
          <a:noFill/>
        </p:spPr>
        <p:txBody>
          <a:bodyPr wrap="square" rtlCol="0">
            <a:spAutoFit/>
          </a:bodyPr>
          <a:lstStyle/>
          <a:p>
            <a:pPr marL="180975" indent="-180975">
              <a:lnSpc>
                <a:spcPct val="90000"/>
              </a:lnSpc>
              <a:buFont typeface="Arial" panose="020B0604020202020204" pitchFamily="34" charset="0"/>
              <a:buChar char="•"/>
            </a:pPr>
            <a:r>
              <a:rPr lang="ja-JP" altLang="en-US" sz="1300" dirty="0">
                <a:latin typeface="Meiryo UI" panose="020B0604030504040204" pitchFamily="50" charset="-128"/>
                <a:ea typeface="Meiryo UI" panose="020B0604030504040204" pitchFamily="50" charset="-128"/>
              </a:rPr>
              <a:t>スピーカー</a:t>
            </a:r>
            <a:r>
              <a:rPr lang="en-US" altLang="ja-JP" sz="1300" dirty="0">
                <a:latin typeface="Meiryo UI" panose="020B0604030504040204" pitchFamily="50" charset="-128"/>
                <a:ea typeface="Meiryo UI" panose="020B0604030504040204" pitchFamily="50" charset="-128"/>
              </a:rPr>
              <a:t>/</a:t>
            </a:r>
            <a:r>
              <a:rPr lang="ja-JP" altLang="en-US" sz="1300" dirty="0">
                <a:latin typeface="Meiryo UI" panose="020B0604030504040204" pitchFamily="50" charset="-128"/>
                <a:ea typeface="Meiryo UI" panose="020B0604030504040204" pitchFamily="50" charset="-128"/>
              </a:rPr>
              <a:t>パネリスト</a:t>
            </a:r>
            <a:r>
              <a:rPr lang="en-US" altLang="ja-JP" sz="1300" dirty="0">
                <a:latin typeface="Meiryo UI" panose="020B0604030504040204" pitchFamily="50" charset="-128"/>
                <a:ea typeface="Meiryo UI" panose="020B0604030504040204" pitchFamily="50" charset="-128"/>
              </a:rPr>
              <a:t>23</a:t>
            </a:r>
            <a:r>
              <a:rPr lang="ja-JP" altLang="en-US" sz="1300" dirty="0">
                <a:latin typeface="Meiryo UI" panose="020B0604030504040204" pitchFamily="50" charset="-128"/>
                <a:ea typeface="Meiryo UI" panose="020B0604030504040204" pitchFamily="50" charset="-128"/>
              </a:rPr>
              <a:t>名</a:t>
            </a:r>
            <a:endParaRPr lang="en-US" altLang="ja-JP" sz="1300" dirty="0">
              <a:latin typeface="Meiryo UI" panose="020B0604030504040204" pitchFamily="50" charset="-128"/>
              <a:ea typeface="Meiryo UI" panose="020B0604030504040204" pitchFamily="50" charset="-128"/>
            </a:endParaRPr>
          </a:p>
          <a:p>
            <a:pPr marL="180975" indent="-180975">
              <a:lnSpc>
                <a:spcPct val="90000"/>
              </a:lnSpc>
              <a:buFont typeface="Arial" panose="020B0604020202020204" pitchFamily="34" charset="0"/>
              <a:buChar char="•"/>
            </a:pPr>
            <a:r>
              <a:rPr lang="ja-JP" altLang="en-US" sz="1300" dirty="0">
                <a:latin typeface="Meiryo UI" panose="020B0604030504040204" pitchFamily="50" charset="-128"/>
                <a:ea typeface="Meiryo UI" panose="020B0604030504040204" pitchFamily="50" charset="-128"/>
              </a:rPr>
              <a:t>会場参加数：</a:t>
            </a:r>
            <a:r>
              <a:rPr lang="en-US" altLang="ja-JP" sz="1300" dirty="0">
                <a:latin typeface="Meiryo UI" panose="020B0604030504040204" pitchFamily="50" charset="-128"/>
                <a:ea typeface="Meiryo UI" panose="020B0604030504040204" pitchFamily="50" charset="-128"/>
              </a:rPr>
              <a:t>80</a:t>
            </a:r>
            <a:r>
              <a:rPr lang="ja-JP" altLang="en-US" sz="1300" dirty="0">
                <a:latin typeface="Meiryo UI" panose="020B0604030504040204" pitchFamily="50" charset="-128"/>
                <a:ea typeface="Meiryo UI" panose="020B0604030504040204" pitchFamily="50" charset="-128"/>
              </a:rPr>
              <a:t>名程度</a:t>
            </a:r>
            <a:endParaRPr lang="en-US" altLang="ja-JP" sz="1300" dirty="0">
              <a:latin typeface="Meiryo UI" panose="020B0604030504040204" pitchFamily="50" charset="-128"/>
              <a:ea typeface="Meiryo UI" panose="020B0604030504040204" pitchFamily="50" charset="-128"/>
            </a:endParaRPr>
          </a:p>
        </p:txBody>
      </p:sp>
      <p:pic>
        <p:nvPicPr>
          <p:cNvPr id="8" name="38509C1C-E9CD-4B02-883C-9C8545AC0358" descr="PHOTO-2023-08-25-21-15-12.jpg">
            <a:extLst>
              <a:ext uri="{FF2B5EF4-FFF2-40B4-BE49-F238E27FC236}">
                <a16:creationId xmlns:a16="http://schemas.microsoft.com/office/drawing/2014/main" id="{4DE2E0B3-D592-E311-1823-75E6B2A5BAF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34926" b="7416"/>
          <a:stretch/>
        </p:blipFill>
        <p:spPr bwMode="auto">
          <a:xfrm>
            <a:off x="8948771" y="3300721"/>
            <a:ext cx="2788177" cy="120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テキスト ボックス 15">
            <a:extLst>
              <a:ext uri="{FF2B5EF4-FFF2-40B4-BE49-F238E27FC236}">
                <a16:creationId xmlns:a16="http://schemas.microsoft.com/office/drawing/2014/main" id="{544A2080-8159-8E6E-4648-6FC462FAD627}"/>
              </a:ext>
            </a:extLst>
          </p:cNvPr>
          <p:cNvSpPr txBox="1"/>
          <p:nvPr/>
        </p:nvSpPr>
        <p:spPr>
          <a:xfrm>
            <a:off x="411117" y="4465436"/>
            <a:ext cx="11256170" cy="2252924"/>
          </a:xfrm>
          <a:prstGeom prst="rect">
            <a:avLst/>
          </a:prstGeom>
          <a:noFill/>
        </p:spPr>
        <p:txBody>
          <a:bodyPr wrap="square" rtlCol="0">
            <a:spAutoFit/>
          </a:bodyPr>
          <a:lstStyle/>
          <a:p>
            <a:pPr marL="180975" indent="-180975">
              <a:lnSpc>
                <a:spcPct val="90000"/>
              </a:lnSpc>
              <a:buFont typeface="Arial" panose="020B0604020202020204" pitchFamily="34" charset="0"/>
              <a:buChar char="•"/>
            </a:pPr>
            <a:r>
              <a:rPr lang="ja-JP" altLang="en-US" sz="1300" b="1" u="sng" dirty="0">
                <a:latin typeface="Meiryo UI" panose="020B0604030504040204" pitchFamily="50" charset="-128"/>
                <a:ea typeface="Meiryo UI" panose="020B0604030504040204" pitchFamily="50" charset="-128"/>
              </a:rPr>
              <a:t>開会式 </a:t>
            </a:r>
            <a:r>
              <a:rPr lang="en-US" altLang="ja-JP" sz="1300" b="1" u="sng" dirty="0">
                <a:latin typeface="Meiryo UI" panose="020B0604030504040204" pitchFamily="50" charset="-128"/>
                <a:ea typeface="Meiryo UI" panose="020B0604030504040204" pitchFamily="50" charset="-128"/>
              </a:rPr>
              <a:t>(</a:t>
            </a:r>
            <a:r>
              <a:rPr lang="en-US" altLang="ja-JP" sz="1300" b="1" u="sng" dirty="0" err="1">
                <a:latin typeface="Meiryo UI" panose="020B0604030504040204" pitchFamily="50" charset="-128"/>
                <a:ea typeface="Meiryo UI" panose="020B0604030504040204" pitchFamily="50" charset="-128"/>
              </a:rPr>
              <a:t>JETRO</a:t>
            </a:r>
            <a:r>
              <a:rPr lang="ja-JP" altLang="en-US" sz="1300" b="1" u="sng" dirty="0">
                <a:latin typeface="Meiryo UI" panose="020B0604030504040204" pitchFamily="50" charset="-128"/>
                <a:ea typeface="Meiryo UI" panose="020B0604030504040204" pitchFamily="50" charset="-128"/>
              </a:rPr>
              <a:t>イベントと共催</a:t>
            </a:r>
            <a:r>
              <a:rPr lang="en-US" altLang="ja-JP" sz="1300" b="1" u="sng" dirty="0">
                <a:latin typeface="Meiryo UI" panose="020B0604030504040204" pitchFamily="50" charset="-128"/>
                <a:ea typeface="Meiryo UI" panose="020B0604030504040204" pitchFamily="50" charset="-128"/>
              </a:rPr>
              <a:t>) </a:t>
            </a:r>
          </a:p>
          <a:p>
            <a:pPr>
              <a:lnSpc>
                <a:spcPct val="90000"/>
              </a:lnSpc>
            </a:pPr>
            <a:r>
              <a:rPr lang="ja-JP" altLang="en-US" sz="1300" dirty="0">
                <a:latin typeface="Meiryo UI" panose="020B0604030504040204" pitchFamily="50" charset="-128"/>
                <a:ea typeface="Meiryo UI" panose="020B0604030504040204" pitchFamily="50" charset="-128"/>
              </a:rPr>
              <a:t>　　中谷副大臣、</a:t>
            </a:r>
            <a:r>
              <a:rPr lang="ja-JP" altLang="en-US" sz="1300" dirty="0">
                <a:latin typeface="Meiryo UI"/>
                <a:ea typeface="Meiryo UI"/>
              </a:rPr>
              <a:t>インドネシア・エネルギー鉱物資源省ヘンキー大臣補佐官</a:t>
            </a:r>
            <a:r>
              <a:rPr lang="ja-JP" altLang="en-US" sz="1300" dirty="0">
                <a:latin typeface="Meiryo UI" panose="020B0604030504040204" pitchFamily="50" charset="-128"/>
                <a:ea typeface="Meiryo UI" panose="020B0604030504040204" pitchFamily="50" charset="-128"/>
              </a:rPr>
              <a:t>、</a:t>
            </a:r>
            <a:r>
              <a:rPr lang="en-US" altLang="ja-JP" sz="1300" dirty="0">
                <a:latin typeface="Meiryo UI" panose="020B0604030504040204" pitchFamily="50" charset="-128"/>
                <a:ea typeface="Meiryo UI" panose="020B0604030504040204" pitchFamily="50" charset="-128"/>
              </a:rPr>
              <a:t>JETRO</a:t>
            </a:r>
            <a:r>
              <a:rPr lang="ja-JP" altLang="en-US" sz="1300" dirty="0">
                <a:latin typeface="Meiryo UI" panose="020B0604030504040204" pitchFamily="50" charset="-128"/>
                <a:ea typeface="Meiryo UI" panose="020B0604030504040204" pitchFamily="50" charset="-128"/>
              </a:rPr>
              <a:t>ジャカルタ高橋所長、ヌキ</a:t>
            </a:r>
            <a:r>
              <a:rPr lang="en-US" altLang="ja-JP" sz="1300" dirty="0">
                <a:latin typeface="Meiryo UI" panose="020B0604030504040204" pitchFamily="50" charset="-128"/>
                <a:ea typeface="Meiryo UI" panose="020B0604030504040204" pitchFamily="50" charset="-128"/>
              </a:rPr>
              <a:t>ACE</a:t>
            </a:r>
            <a:r>
              <a:rPr lang="ja-JP" altLang="en-US" sz="1300" dirty="0">
                <a:latin typeface="Meiryo UI" panose="020B0604030504040204" pitchFamily="50" charset="-128"/>
                <a:ea typeface="Meiryo UI" panose="020B0604030504040204" pitchFamily="50" charset="-128"/>
              </a:rPr>
              <a:t>事務局長</a:t>
            </a:r>
            <a:endParaRPr lang="en-US" altLang="ja-JP" sz="1300" dirty="0">
              <a:solidFill>
                <a:srgbClr val="FF0000"/>
              </a:solidFill>
              <a:latin typeface="Meiryo UI" panose="020B0604030504040204" pitchFamily="50" charset="-128"/>
              <a:ea typeface="Meiryo UI" panose="020B0604030504040204" pitchFamily="50" charset="-128"/>
            </a:endParaRPr>
          </a:p>
          <a:p>
            <a:pPr marL="180975" indent="-180975">
              <a:lnSpc>
                <a:spcPct val="90000"/>
              </a:lnSpc>
              <a:buFont typeface="Arial" panose="020B0604020202020204" pitchFamily="34" charset="0"/>
              <a:buChar char="•"/>
            </a:pPr>
            <a:r>
              <a:rPr lang="ja-JP" altLang="en-US" sz="1300" b="1" u="sng" dirty="0">
                <a:latin typeface="Meiryo UI" panose="020B0604030504040204" pitchFamily="50" charset="-128"/>
                <a:ea typeface="Meiryo UI" panose="020B0604030504040204" pitchFamily="50" charset="-128"/>
              </a:rPr>
              <a:t>セッション</a:t>
            </a:r>
            <a:r>
              <a:rPr lang="en-US" altLang="ja-JP" sz="1300" b="1" u="sng" dirty="0">
                <a:latin typeface="Meiryo UI" panose="020B0604030504040204" pitchFamily="50" charset="-128"/>
                <a:ea typeface="Meiryo UI" panose="020B0604030504040204" pitchFamily="50" charset="-128"/>
              </a:rPr>
              <a:t>1</a:t>
            </a:r>
            <a:r>
              <a:rPr lang="ja-JP" altLang="en-US" sz="1300" b="1" u="sng" dirty="0">
                <a:latin typeface="Meiryo UI" panose="020B0604030504040204" pitchFamily="50" charset="-128"/>
                <a:ea typeface="Meiryo UI" panose="020B0604030504040204" pitchFamily="50" charset="-128"/>
              </a:rPr>
              <a:t>：</a:t>
            </a:r>
            <a:r>
              <a:rPr lang="en-US" altLang="ja-JP" sz="1300" b="1" u="sng" dirty="0">
                <a:latin typeface="Meiryo UI" panose="020B0604030504040204" pitchFamily="50" charset="-128"/>
                <a:ea typeface="Meiryo UI" panose="020B0604030504040204" pitchFamily="50" charset="-128"/>
              </a:rPr>
              <a:t>CEFIA</a:t>
            </a:r>
            <a:r>
              <a:rPr lang="ja-JP" altLang="en-US" sz="1300" b="1" u="sng" dirty="0">
                <a:latin typeface="Meiryo UI" panose="020B0604030504040204" pitchFamily="50" charset="-128"/>
                <a:ea typeface="Meiryo UI" panose="020B0604030504040204" pitchFamily="50" charset="-128"/>
              </a:rPr>
              <a:t>の紹介</a:t>
            </a:r>
            <a:endParaRPr lang="en-US" altLang="ja-JP" sz="1300" b="1" u="sng" dirty="0">
              <a:latin typeface="Meiryo UI" panose="020B0604030504040204" pitchFamily="50" charset="-128"/>
              <a:ea typeface="Meiryo UI" panose="020B0604030504040204" pitchFamily="50" charset="-128"/>
            </a:endParaRPr>
          </a:p>
          <a:p>
            <a:pPr>
              <a:lnSpc>
                <a:spcPct val="90000"/>
              </a:lnSpc>
            </a:pPr>
            <a:r>
              <a:rPr lang="ja-JP" altLang="en-US" sz="1300" dirty="0">
                <a:latin typeface="Meiryo UI" panose="020B0604030504040204" pitchFamily="50" charset="-128"/>
                <a:ea typeface="Meiryo UI" panose="020B0604030504040204" pitchFamily="50" charset="-128"/>
              </a:rPr>
              <a:t>　　登壇者：</a:t>
            </a:r>
            <a:r>
              <a:rPr lang="en-US" altLang="ja-JP" sz="1300" dirty="0">
                <a:latin typeface="Meiryo UI" panose="020B0604030504040204" pitchFamily="50" charset="-128"/>
                <a:ea typeface="Meiryo UI" panose="020B0604030504040204" pitchFamily="50" charset="-128"/>
              </a:rPr>
              <a:t>ACE</a:t>
            </a:r>
            <a:r>
              <a:rPr lang="ja-JP" altLang="en-US" sz="1300" dirty="0">
                <a:latin typeface="Meiryo UI" panose="020B0604030504040204" pitchFamily="50" charset="-128"/>
                <a:ea typeface="Meiryo UI" panose="020B0604030504040204" pitchFamily="50" charset="-128"/>
              </a:rPr>
              <a:t>、</a:t>
            </a:r>
            <a:r>
              <a:rPr lang="en-US" altLang="ja-JP" sz="1300" dirty="0">
                <a:latin typeface="Meiryo UI" panose="020B0604030504040204" pitchFamily="50" charset="-128"/>
                <a:ea typeface="Meiryo UI" panose="020B0604030504040204" pitchFamily="50" charset="-128"/>
              </a:rPr>
              <a:t>METI</a:t>
            </a:r>
          </a:p>
          <a:p>
            <a:pPr marL="180975" indent="-180975">
              <a:lnSpc>
                <a:spcPct val="90000"/>
              </a:lnSpc>
              <a:buFont typeface="Arial" panose="020B0604020202020204" pitchFamily="34" charset="0"/>
              <a:buChar char="•"/>
            </a:pPr>
            <a:r>
              <a:rPr lang="ja-JP" altLang="en-US" sz="1300" b="1" u="sng" dirty="0">
                <a:latin typeface="Meiryo UI" panose="020B0604030504040204" pitchFamily="50" charset="-128"/>
                <a:ea typeface="Meiryo UI" panose="020B0604030504040204" pitchFamily="50" charset="-128"/>
              </a:rPr>
              <a:t>セッション</a:t>
            </a:r>
            <a:r>
              <a:rPr lang="en-US" altLang="ja-JP" sz="1300" b="1" u="sng" dirty="0">
                <a:latin typeface="Meiryo UI" panose="020B0604030504040204" pitchFamily="50" charset="-128"/>
                <a:ea typeface="Meiryo UI" panose="020B0604030504040204" pitchFamily="50" charset="-128"/>
              </a:rPr>
              <a:t>2</a:t>
            </a:r>
            <a:r>
              <a:rPr lang="ja-JP" altLang="en-US" sz="1300" b="1" u="sng" dirty="0">
                <a:latin typeface="Meiryo UI" panose="020B0604030504040204" pitchFamily="50" charset="-128"/>
                <a:ea typeface="Meiryo UI" panose="020B0604030504040204" pitchFamily="50" charset="-128"/>
              </a:rPr>
              <a:t>：フラッグシッププロジェクトの紹介、日本企業による先端技術の紹介</a:t>
            </a:r>
            <a:endParaRPr lang="en-US" altLang="ja-JP" sz="1300" b="1" u="sng" dirty="0">
              <a:latin typeface="Meiryo UI" panose="020B0604030504040204" pitchFamily="50" charset="-128"/>
              <a:ea typeface="Meiryo UI" panose="020B0604030504040204" pitchFamily="50" charset="-128"/>
            </a:endParaRPr>
          </a:p>
          <a:p>
            <a:pPr marL="720725" indent="-720725">
              <a:lnSpc>
                <a:spcPct val="90000"/>
              </a:lnSpc>
            </a:pPr>
            <a:r>
              <a:rPr lang="ja-JP" altLang="en-US" sz="1300" dirty="0">
                <a:latin typeface="Meiryo UI" panose="020B0604030504040204" pitchFamily="50" charset="-128"/>
                <a:ea typeface="Meiryo UI" panose="020B0604030504040204" pitchFamily="50" charset="-128"/>
              </a:rPr>
              <a:t>　　登壇者：</a:t>
            </a:r>
            <a:r>
              <a:rPr lang="en-US" altLang="ja-JP" sz="1300" dirty="0">
                <a:latin typeface="Meiryo UI" panose="020B0604030504040204" pitchFamily="50" charset="-128"/>
                <a:ea typeface="Meiryo UI" panose="020B0604030504040204" pitchFamily="50" charset="-128"/>
              </a:rPr>
              <a:t>ZEB</a:t>
            </a:r>
            <a:r>
              <a:rPr lang="ja-JP" altLang="en-US" sz="1300" dirty="0">
                <a:latin typeface="Meiryo UI" panose="020B0604030504040204" pitchFamily="50" charset="-128"/>
                <a:ea typeface="Meiryo UI" panose="020B0604030504040204" pitchFamily="50" charset="-128"/>
              </a:rPr>
              <a:t> </a:t>
            </a:r>
            <a:r>
              <a:rPr lang="en-US" altLang="ja-JP" sz="1300" dirty="0">
                <a:latin typeface="Meiryo UI" panose="020B0604030504040204" pitchFamily="50" charset="-128"/>
                <a:ea typeface="Meiryo UI" panose="020B0604030504040204" pitchFamily="50" charset="-128"/>
              </a:rPr>
              <a:t>(</a:t>
            </a:r>
            <a:r>
              <a:rPr lang="ja-JP" altLang="en-US" sz="1300" dirty="0">
                <a:latin typeface="Meiryo UI" panose="020B0604030504040204" pitchFamily="50" charset="-128"/>
                <a:ea typeface="Meiryo UI" panose="020B0604030504040204" pitchFamily="50" charset="-128"/>
              </a:rPr>
              <a:t>世界省エネ等ビジネス推進協議会</a:t>
            </a:r>
            <a:r>
              <a:rPr lang="en-US" altLang="ja-JP" sz="1300" dirty="0">
                <a:latin typeface="Meiryo UI" panose="020B0604030504040204" pitchFamily="50" charset="-128"/>
                <a:ea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rPr>
              <a:t>、</a:t>
            </a:r>
            <a:r>
              <a:rPr lang="en-US" altLang="ja-JP" sz="1300" dirty="0" err="1">
                <a:latin typeface="Meiryo UI" panose="020B0604030504040204" pitchFamily="50" charset="-128"/>
                <a:ea typeface="Meiryo UI" panose="020B0604030504040204" pitchFamily="50" charset="-128"/>
              </a:rPr>
              <a:t>RENKEI</a:t>
            </a:r>
            <a:r>
              <a:rPr lang="ja-JP" altLang="en-US" sz="1300" dirty="0">
                <a:latin typeface="Meiryo UI" panose="020B0604030504040204" pitchFamily="50" charset="-128"/>
                <a:ea typeface="Meiryo UI" panose="020B0604030504040204" pitchFamily="50" charset="-128"/>
              </a:rPr>
              <a:t> </a:t>
            </a:r>
            <a:r>
              <a:rPr lang="en-US" altLang="ja-JP" sz="1300" dirty="0">
                <a:latin typeface="Meiryo UI" panose="020B0604030504040204" pitchFamily="50" charset="-128"/>
                <a:ea typeface="Meiryo UI" panose="020B0604030504040204" pitchFamily="50" charset="-128"/>
              </a:rPr>
              <a:t>(</a:t>
            </a:r>
            <a:r>
              <a:rPr lang="en-US" altLang="ja-JP" sz="1300" dirty="0" err="1">
                <a:latin typeface="Meiryo UI" panose="020B0604030504040204" pitchFamily="50" charset="-128"/>
                <a:ea typeface="Meiryo UI" panose="020B0604030504040204" pitchFamily="50" charset="-128"/>
              </a:rPr>
              <a:t>JEITA</a:t>
            </a:r>
            <a:r>
              <a:rPr lang="en-US" altLang="ja-JP" sz="1300" dirty="0">
                <a:latin typeface="Meiryo UI" panose="020B0604030504040204" pitchFamily="50" charset="-128"/>
                <a:ea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rPr>
              <a:t>、鉄鋼 </a:t>
            </a:r>
            <a:r>
              <a:rPr lang="en-US" altLang="ja-JP" sz="1300" dirty="0">
                <a:latin typeface="Meiryo UI" panose="020B0604030504040204" pitchFamily="50" charset="-128"/>
                <a:ea typeface="Meiryo UI" panose="020B0604030504040204" pitchFamily="50" charset="-128"/>
              </a:rPr>
              <a:t>(</a:t>
            </a:r>
            <a:r>
              <a:rPr lang="ja-JP" altLang="en-US" sz="1300" dirty="0">
                <a:latin typeface="Meiryo UI" panose="020B0604030504040204" pitchFamily="50" charset="-128"/>
                <a:ea typeface="Meiryo UI" panose="020B0604030504040204" pitchFamily="50" charset="-128"/>
              </a:rPr>
              <a:t>鉄連</a:t>
            </a:r>
            <a:r>
              <a:rPr lang="en-US" altLang="ja-JP" sz="1300" dirty="0">
                <a:latin typeface="Meiryo UI" panose="020B0604030504040204" pitchFamily="50" charset="-128"/>
                <a:ea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rPr>
              <a:t>、空調 </a:t>
            </a:r>
            <a:r>
              <a:rPr lang="en-US" altLang="ja-JP" sz="1300" dirty="0">
                <a:latin typeface="Meiryo UI" panose="020B0604030504040204" pitchFamily="50" charset="-128"/>
                <a:ea typeface="Meiryo UI" panose="020B0604030504040204" pitchFamily="50" charset="-128"/>
              </a:rPr>
              <a:t>(</a:t>
            </a:r>
            <a:r>
              <a:rPr lang="ja-JP" altLang="en-US" sz="1300" dirty="0">
                <a:latin typeface="Meiryo UI" panose="020B0604030504040204" pitchFamily="50" charset="-128"/>
                <a:ea typeface="Meiryo UI" panose="020B0604030504040204" pitchFamily="50" charset="-128"/>
              </a:rPr>
              <a:t>ダイキン</a:t>
            </a:r>
            <a:r>
              <a:rPr lang="en-US" altLang="ja-JP" sz="1300" dirty="0">
                <a:latin typeface="Meiryo UI" panose="020B0604030504040204" pitchFamily="50" charset="-128"/>
                <a:ea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rPr>
              <a:t>、バイオマス</a:t>
            </a:r>
            <a:br>
              <a:rPr lang="en-US" altLang="ja-JP" sz="1300" dirty="0">
                <a:latin typeface="Meiryo UI" panose="020B0604030504040204" pitchFamily="50" charset="-128"/>
                <a:ea typeface="Meiryo UI" panose="020B0604030504040204" pitchFamily="50" charset="-128"/>
              </a:rPr>
            </a:br>
            <a:r>
              <a:rPr lang="ja-JP" altLang="en-US" sz="1300" dirty="0">
                <a:latin typeface="Meiryo UI" panose="020B0604030504040204" pitchFamily="50" charset="-128"/>
                <a:ea typeface="Meiryo UI" panose="020B0604030504040204" pitchFamily="50" charset="-128"/>
              </a:rPr>
              <a:t> </a:t>
            </a:r>
            <a:r>
              <a:rPr lang="en-US" altLang="ja-JP" sz="1300" dirty="0">
                <a:latin typeface="Meiryo UI" panose="020B0604030504040204" pitchFamily="50" charset="-128"/>
                <a:ea typeface="Meiryo UI" panose="020B0604030504040204" pitchFamily="50" charset="-128"/>
              </a:rPr>
              <a:t>(</a:t>
            </a:r>
            <a:r>
              <a:rPr lang="ja-JP" altLang="en-US" sz="1300" dirty="0">
                <a:latin typeface="Meiryo UI" panose="020B0604030504040204" pitchFamily="50" charset="-128"/>
                <a:ea typeface="Meiryo UI" panose="020B0604030504040204" pitchFamily="50" charset="-128"/>
              </a:rPr>
              <a:t>フォレストエナジー</a:t>
            </a:r>
            <a:r>
              <a:rPr lang="en-US" altLang="ja-JP" sz="1300" dirty="0">
                <a:latin typeface="Meiryo UI" panose="020B0604030504040204" pitchFamily="50" charset="-128"/>
                <a:ea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rPr>
              <a:t>、ペロブスカイト太陽電池 </a:t>
            </a:r>
            <a:r>
              <a:rPr lang="en-US" altLang="ja-JP" sz="1300" dirty="0">
                <a:latin typeface="Meiryo UI" panose="020B0604030504040204" pitchFamily="50" charset="-128"/>
                <a:ea typeface="Meiryo UI" panose="020B0604030504040204" pitchFamily="50" charset="-128"/>
              </a:rPr>
              <a:t>(</a:t>
            </a:r>
            <a:r>
              <a:rPr lang="ja-JP" altLang="en-US" sz="1300" dirty="0">
                <a:latin typeface="Meiryo UI" panose="020B0604030504040204" pitchFamily="50" charset="-128"/>
                <a:ea typeface="Meiryo UI" panose="020B0604030504040204" pitchFamily="50" charset="-128"/>
              </a:rPr>
              <a:t>積水化学</a:t>
            </a:r>
            <a:r>
              <a:rPr lang="en-US" altLang="ja-JP" sz="1300" dirty="0">
                <a:latin typeface="Meiryo UI" panose="020B0604030504040204" pitchFamily="50" charset="-128"/>
                <a:ea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rPr>
              <a:t>、水素 </a:t>
            </a:r>
            <a:r>
              <a:rPr lang="en-US" altLang="ja-JP" sz="1300" dirty="0">
                <a:latin typeface="Meiryo UI" panose="020B0604030504040204" pitchFamily="50" charset="-128"/>
                <a:ea typeface="Meiryo UI" panose="020B0604030504040204" pitchFamily="50" charset="-128"/>
              </a:rPr>
              <a:t>(</a:t>
            </a:r>
            <a:r>
              <a:rPr lang="ja-JP" altLang="en-US" sz="1300" dirty="0">
                <a:latin typeface="Meiryo UI" panose="020B0604030504040204" pitchFamily="50" charset="-128"/>
                <a:ea typeface="Meiryo UI" panose="020B0604030504040204" pitchFamily="50" charset="-128"/>
              </a:rPr>
              <a:t>日立造船</a:t>
            </a:r>
            <a:r>
              <a:rPr lang="en-US" altLang="ja-JP" sz="1300" dirty="0">
                <a:latin typeface="Meiryo UI" panose="020B0604030504040204" pitchFamily="50" charset="-128"/>
                <a:ea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rPr>
              <a:t>、スマート交通 </a:t>
            </a:r>
            <a:r>
              <a:rPr lang="en-US" altLang="ja-JP" sz="1300" dirty="0">
                <a:latin typeface="Meiryo UI" panose="020B0604030504040204" pitchFamily="50" charset="-128"/>
                <a:ea typeface="Meiryo UI" panose="020B0604030504040204" pitchFamily="50" charset="-128"/>
              </a:rPr>
              <a:t>(</a:t>
            </a:r>
            <a:r>
              <a:rPr lang="en-US" altLang="ja-JP" sz="1300" dirty="0" err="1">
                <a:latin typeface="Meiryo UI" panose="020B0604030504040204" pitchFamily="50" charset="-128"/>
                <a:ea typeface="Meiryo UI" panose="020B0604030504040204" pitchFamily="50" charset="-128"/>
              </a:rPr>
              <a:t>Zenmov</a:t>
            </a:r>
            <a:r>
              <a:rPr lang="en-US" altLang="ja-JP" sz="1300" dirty="0">
                <a:latin typeface="Meiryo UI" panose="020B0604030504040204" pitchFamily="50" charset="-128"/>
                <a:ea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rPr>
              <a:t>、データセンター </a:t>
            </a:r>
            <a:r>
              <a:rPr lang="en-US" altLang="ja-JP" sz="1300" dirty="0">
                <a:latin typeface="Meiryo UI" panose="020B0604030504040204" pitchFamily="50" charset="-128"/>
                <a:ea typeface="Meiryo UI" panose="020B0604030504040204" pitchFamily="50" charset="-128"/>
              </a:rPr>
              <a:t>(NTT) </a:t>
            </a:r>
          </a:p>
          <a:p>
            <a:pPr marL="180975" indent="-180975">
              <a:lnSpc>
                <a:spcPct val="90000"/>
              </a:lnSpc>
              <a:buFont typeface="Arial" panose="020B0604020202020204" pitchFamily="34" charset="0"/>
              <a:buChar char="•"/>
            </a:pPr>
            <a:r>
              <a:rPr lang="ja-JP" altLang="en-US" sz="1300" b="1" u="sng" dirty="0">
                <a:latin typeface="Meiryo UI" panose="020B0604030504040204" pitchFamily="50" charset="-128"/>
                <a:ea typeface="Meiryo UI" panose="020B0604030504040204" pitchFamily="50" charset="-128"/>
              </a:rPr>
              <a:t>セッション</a:t>
            </a:r>
            <a:r>
              <a:rPr lang="en-US" altLang="ja-JP" sz="1300" b="1" u="sng" dirty="0">
                <a:latin typeface="Meiryo UI" panose="020B0604030504040204" pitchFamily="50" charset="-128"/>
                <a:ea typeface="Meiryo UI" panose="020B0604030504040204" pitchFamily="50" charset="-128"/>
              </a:rPr>
              <a:t>3</a:t>
            </a:r>
            <a:r>
              <a:rPr lang="ja-JP" altLang="en-US" sz="1300" b="1" u="sng" dirty="0">
                <a:latin typeface="Meiryo UI" panose="020B0604030504040204" pitchFamily="50" charset="-128"/>
                <a:ea typeface="Meiryo UI" panose="020B0604030504040204" pitchFamily="50" charset="-128"/>
              </a:rPr>
              <a:t>：横断的な取組の紹介</a:t>
            </a:r>
            <a:endParaRPr lang="en-US" altLang="ja-JP" sz="1300" b="1" u="sng" dirty="0">
              <a:latin typeface="Meiryo UI" panose="020B0604030504040204" pitchFamily="50" charset="-128"/>
              <a:ea typeface="Meiryo UI" panose="020B0604030504040204" pitchFamily="50" charset="-128"/>
            </a:endParaRPr>
          </a:p>
          <a:p>
            <a:pPr>
              <a:lnSpc>
                <a:spcPct val="90000"/>
              </a:lnSpc>
            </a:pPr>
            <a:r>
              <a:rPr lang="ja-JP" altLang="en-US" sz="1300" dirty="0">
                <a:latin typeface="Meiryo UI" panose="020B0604030504040204" pitchFamily="50" charset="-128"/>
                <a:ea typeface="Meiryo UI" panose="020B0604030504040204" pitchFamily="50" charset="-128"/>
              </a:rPr>
              <a:t>　　登壇者：ファイナンス </a:t>
            </a:r>
            <a:r>
              <a:rPr lang="en-US" altLang="ja-JP" sz="1300" dirty="0">
                <a:latin typeface="Meiryo UI" panose="020B0604030504040204" pitchFamily="50" charset="-128"/>
                <a:ea typeface="Meiryo UI" panose="020B0604030504040204" pitchFamily="50" charset="-128"/>
              </a:rPr>
              <a:t>(</a:t>
            </a:r>
            <a:r>
              <a:rPr lang="en-US" altLang="ja-JP" sz="1300" dirty="0" err="1">
                <a:latin typeface="Meiryo UI" panose="020B0604030504040204" pitchFamily="50" charset="-128"/>
                <a:ea typeface="Meiryo UI" panose="020B0604030504040204" pitchFamily="50" charset="-128"/>
              </a:rPr>
              <a:t>ADFIAP</a:t>
            </a:r>
            <a:r>
              <a:rPr lang="en-US" altLang="ja-JP" sz="1300" dirty="0">
                <a:latin typeface="Meiryo UI" panose="020B0604030504040204" pitchFamily="50" charset="-128"/>
                <a:ea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rPr>
              <a:t>、削減貢献量 </a:t>
            </a:r>
            <a:r>
              <a:rPr lang="en-US" altLang="ja-JP" sz="1300" dirty="0">
                <a:latin typeface="Meiryo UI" panose="020B0604030504040204" pitchFamily="50" charset="-128"/>
                <a:ea typeface="Meiryo UI" panose="020B0604030504040204" pitchFamily="50" charset="-128"/>
              </a:rPr>
              <a:t>(</a:t>
            </a:r>
            <a:r>
              <a:rPr lang="ja-JP" altLang="en-US" sz="1300" dirty="0">
                <a:latin typeface="Meiryo UI" panose="020B0604030504040204" pitchFamily="50" charset="-128"/>
                <a:ea typeface="Meiryo UI" panose="020B0604030504040204" pitchFamily="50" charset="-128"/>
              </a:rPr>
              <a:t>パナソニック</a:t>
            </a:r>
            <a:r>
              <a:rPr lang="en-US" altLang="ja-JP" sz="1300" dirty="0">
                <a:latin typeface="Meiryo UI" panose="020B0604030504040204" pitchFamily="50" charset="-128"/>
                <a:ea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rPr>
              <a:t>、クリーンテック起業家支援 </a:t>
            </a:r>
            <a:r>
              <a:rPr lang="en-US" altLang="ja-JP" sz="1300" dirty="0">
                <a:latin typeface="Meiryo UI" panose="020B0604030504040204" pitchFamily="50" charset="-128"/>
                <a:ea typeface="Meiryo UI" panose="020B0604030504040204" pitchFamily="50" charset="-128"/>
              </a:rPr>
              <a:t>(ACE) </a:t>
            </a:r>
          </a:p>
          <a:p>
            <a:pPr marL="180975" indent="-180975">
              <a:lnSpc>
                <a:spcPct val="90000"/>
              </a:lnSpc>
              <a:buFont typeface="Arial" panose="020B0604020202020204" pitchFamily="34" charset="0"/>
              <a:buChar char="•"/>
            </a:pPr>
            <a:r>
              <a:rPr lang="ja-JP" altLang="en-US" sz="1300" b="1" u="sng" dirty="0">
                <a:latin typeface="Meiryo UI" panose="020B0604030504040204" pitchFamily="50" charset="-128"/>
                <a:ea typeface="Meiryo UI" panose="020B0604030504040204" pitchFamily="50" charset="-128"/>
              </a:rPr>
              <a:t>セッション</a:t>
            </a:r>
            <a:r>
              <a:rPr lang="en-US" altLang="ja-JP" sz="1300" b="1" u="sng" dirty="0">
                <a:latin typeface="Meiryo UI" panose="020B0604030504040204" pitchFamily="50" charset="-128"/>
                <a:ea typeface="Meiryo UI" panose="020B0604030504040204" pitchFamily="50" charset="-128"/>
              </a:rPr>
              <a:t>4</a:t>
            </a:r>
            <a:r>
              <a:rPr lang="ja-JP" altLang="en-US" sz="1300" b="1" u="sng" dirty="0">
                <a:latin typeface="Meiryo UI" panose="020B0604030504040204" pitchFamily="50" charset="-128"/>
                <a:ea typeface="Meiryo UI" panose="020B0604030504040204" pitchFamily="50" charset="-128"/>
              </a:rPr>
              <a:t>：産業、商業用ビルにおけるデジタルエネルギーマネジメントついてのディスカッション</a:t>
            </a:r>
            <a:endParaRPr lang="en-US" altLang="ja-JP" sz="1300" b="1" u="sng" dirty="0">
              <a:latin typeface="Meiryo UI" panose="020B0604030504040204" pitchFamily="50" charset="-128"/>
              <a:ea typeface="Meiryo UI" panose="020B0604030504040204" pitchFamily="50" charset="-128"/>
            </a:endParaRPr>
          </a:p>
          <a:p>
            <a:pPr>
              <a:lnSpc>
                <a:spcPct val="90000"/>
              </a:lnSpc>
            </a:pPr>
            <a:r>
              <a:rPr lang="ja-JP" altLang="en-US" sz="1300" dirty="0">
                <a:latin typeface="Meiryo UI" panose="020B0604030504040204" pitchFamily="50" charset="-128"/>
                <a:ea typeface="Meiryo UI" panose="020B0604030504040204" pitchFamily="50" charset="-128"/>
              </a:rPr>
              <a:t>　　登壇者：</a:t>
            </a:r>
            <a:r>
              <a:rPr lang="en-US" altLang="ja-JP" sz="1300" dirty="0">
                <a:latin typeface="Meiryo UI" panose="020B0604030504040204" pitchFamily="50" charset="-128"/>
                <a:ea typeface="Meiryo UI" panose="020B0604030504040204" pitchFamily="50" charset="-128"/>
              </a:rPr>
              <a:t>ACE</a:t>
            </a:r>
            <a:r>
              <a:rPr lang="ja-JP" altLang="en-US" sz="1300" dirty="0">
                <a:latin typeface="Meiryo UI" panose="020B0604030504040204" pitchFamily="50" charset="-128"/>
                <a:ea typeface="Meiryo UI" panose="020B0604030504040204" pitchFamily="50" charset="-128"/>
              </a:rPr>
              <a:t>、タイエネルギー省、</a:t>
            </a:r>
            <a:r>
              <a:rPr lang="en-US" altLang="ja-JP" sz="1300" dirty="0">
                <a:latin typeface="Meiryo UI" panose="020B0604030504040204" pitchFamily="50" charset="-128"/>
                <a:ea typeface="Meiryo UI" panose="020B0604030504040204" pitchFamily="50" charset="-128"/>
              </a:rPr>
              <a:t>METI</a:t>
            </a:r>
            <a:r>
              <a:rPr lang="ja-JP" altLang="en-US" sz="1300" dirty="0">
                <a:latin typeface="Meiryo UI" panose="020B0604030504040204" pitchFamily="50" charset="-128"/>
                <a:ea typeface="Meiryo UI" panose="020B0604030504040204" pitchFamily="50" charset="-128"/>
              </a:rPr>
              <a:t>、世界省エネ等ビジネス推進協議会</a:t>
            </a:r>
            <a:endParaRPr lang="en-US" altLang="ja-JP" sz="1300" dirty="0">
              <a:latin typeface="Meiryo UI" panose="020B0604030504040204" pitchFamily="50" charset="-128"/>
              <a:ea typeface="Meiryo UI" panose="020B0604030504040204" pitchFamily="50" charset="-128"/>
            </a:endParaRPr>
          </a:p>
          <a:p>
            <a:pPr marL="180975" indent="-180975">
              <a:lnSpc>
                <a:spcPct val="90000"/>
              </a:lnSpc>
              <a:buFont typeface="Arial" panose="020B0604020202020204" pitchFamily="34" charset="0"/>
              <a:buChar char="•"/>
            </a:pPr>
            <a:r>
              <a:rPr lang="ja-JP" altLang="en-US" sz="1300" b="1" u="sng" dirty="0">
                <a:latin typeface="Meiryo UI" panose="020B0604030504040204" pitchFamily="50" charset="-128"/>
                <a:ea typeface="Meiryo UI" panose="020B0604030504040204" pitchFamily="50" charset="-128"/>
              </a:rPr>
              <a:t>閉会式</a:t>
            </a:r>
            <a:endParaRPr lang="en-US" altLang="ja-JP" sz="1300" b="1" u="sng" dirty="0">
              <a:latin typeface="Meiryo UI" panose="020B0604030504040204" pitchFamily="50" charset="-128"/>
              <a:ea typeface="Meiryo UI" panose="020B0604030504040204" pitchFamily="50" charset="-128"/>
            </a:endParaRPr>
          </a:p>
        </p:txBody>
      </p:sp>
      <p:pic>
        <p:nvPicPr>
          <p:cNvPr id="9" name="Picture 4">
            <a:extLst>
              <a:ext uri="{FF2B5EF4-FFF2-40B4-BE49-F238E27FC236}">
                <a16:creationId xmlns:a16="http://schemas.microsoft.com/office/drawing/2014/main" id="{FB3098D8-3367-2123-D449-19764503384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92367" y="4842110"/>
            <a:ext cx="1717168" cy="1290230"/>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9">
            <a:extLst>
              <a:ext uri="{FF2B5EF4-FFF2-40B4-BE49-F238E27FC236}">
                <a16:creationId xmlns:a16="http://schemas.microsoft.com/office/drawing/2014/main" id="{AE9078B8-6977-563F-1D4E-2BB537446DD4}"/>
              </a:ext>
            </a:extLst>
          </p:cNvPr>
          <p:cNvSpPr txBox="1"/>
          <p:nvPr/>
        </p:nvSpPr>
        <p:spPr>
          <a:xfrm>
            <a:off x="9764952" y="6132340"/>
            <a:ext cx="1971995" cy="523220"/>
          </a:xfrm>
          <a:prstGeom prst="rect">
            <a:avLst/>
          </a:prstGeom>
          <a:noFill/>
        </p:spPr>
        <p:txBody>
          <a:bodyPr wrap="square" rtlCol="0">
            <a:spAutoFit/>
          </a:bodyPr>
          <a:lstStyle/>
          <a:p>
            <a:pPr algn="ctr"/>
            <a:r>
              <a:rPr lang="ja-JP" altLang="en-US" sz="1400" dirty="0">
                <a:latin typeface="Meiryo UI" panose="020B0604030504040204" pitchFamily="50" charset="-128"/>
                <a:ea typeface="Meiryo UI" panose="020B0604030504040204" pitchFamily="50" charset="-128"/>
                <a:cs typeface="Meiryo UI" panose="020B0604030504040204" pitchFamily="50" charset="-128"/>
              </a:rPr>
              <a:t>オープニング　</a:t>
            </a:r>
            <a:br>
              <a:rPr lang="en-US" altLang="ja-JP" sz="1400" dirty="0">
                <a:latin typeface="Meiryo UI" panose="020B0604030504040204" pitchFamily="50" charset="-128"/>
                <a:ea typeface="Meiryo UI" panose="020B0604030504040204" pitchFamily="50" charset="-128"/>
                <a:cs typeface="Meiryo UI" panose="020B0604030504040204" pitchFamily="50" charset="-128"/>
              </a:rPr>
            </a:br>
            <a:r>
              <a:rPr lang="ja-JP" altLang="en-US" sz="1400" dirty="0">
                <a:latin typeface="Meiryo UI" panose="020B0604030504040204" pitchFamily="50" charset="-128"/>
                <a:ea typeface="Meiryo UI" panose="020B0604030504040204" pitchFamily="50" charset="-128"/>
                <a:cs typeface="Meiryo UI" panose="020B0604030504040204" pitchFamily="50" charset="-128"/>
              </a:rPr>
              <a:t>グループフォト</a:t>
            </a:r>
          </a:p>
        </p:txBody>
      </p:sp>
      <p:sp>
        <p:nvSpPr>
          <p:cNvPr id="4" name="角丸四角形 5">
            <a:extLst>
              <a:ext uri="{FF2B5EF4-FFF2-40B4-BE49-F238E27FC236}">
                <a16:creationId xmlns:a16="http://schemas.microsoft.com/office/drawing/2014/main" id="{9BB0D8E2-E704-288E-2062-C2506FF0E180}"/>
              </a:ext>
            </a:extLst>
          </p:cNvPr>
          <p:cNvSpPr/>
          <p:nvPr/>
        </p:nvSpPr>
        <p:spPr>
          <a:xfrm>
            <a:off x="443074" y="3212976"/>
            <a:ext cx="2490626" cy="288032"/>
          </a:xfrm>
          <a:prstGeom prst="roundRect">
            <a:avLst/>
          </a:prstGeom>
          <a:solidFill>
            <a:schemeClr val="accent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bg1"/>
                </a:solidFill>
                <a:latin typeface="メイリオ" panose="020B0604030504040204" pitchFamily="50" charset="-128"/>
                <a:ea typeface="メイリオ" panose="020B0604030504040204" pitchFamily="50" charset="-128"/>
                <a:sym typeface="メイリオ" panose="020B0604030504040204" pitchFamily="50" charset="-128"/>
              </a:rPr>
              <a:t>１．開催概要</a:t>
            </a:r>
          </a:p>
        </p:txBody>
      </p:sp>
      <p:sp>
        <p:nvSpPr>
          <p:cNvPr id="14" name="角丸四角形 26">
            <a:extLst>
              <a:ext uri="{FF2B5EF4-FFF2-40B4-BE49-F238E27FC236}">
                <a16:creationId xmlns:a16="http://schemas.microsoft.com/office/drawing/2014/main" id="{02AF4B39-D045-7B7F-8864-535C8B949266}"/>
              </a:ext>
            </a:extLst>
          </p:cNvPr>
          <p:cNvSpPr/>
          <p:nvPr/>
        </p:nvSpPr>
        <p:spPr>
          <a:xfrm>
            <a:off x="5941462" y="3212976"/>
            <a:ext cx="2490626" cy="288032"/>
          </a:xfrm>
          <a:prstGeom prst="roundRect">
            <a:avLst/>
          </a:prstGeom>
          <a:solidFill>
            <a:schemeClr val="accent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400" dirty="0">
                <a:solidFill>
                  <a:schemeClr val="bg1"/>
                </a:solidFill>
                <a:latin typeface="メイリオ" panose="020B0604030504040204" pitchFamily="50" charset="-128"/>
                <a:ea typeface="メイリオ" panose="020B0604030504040204" pitchFamily="50" charset="-128"/>
                <a:sym typeface="メイリオ" panose="020B0604030504040204" pitchFamily="50" charset="-128"/>
              </a:rPr>
              <a:t>3</a:t>
            </a:r>
            <a:r>
              <a:rPr lang="ja-JP" altLang="en-US" sz="1400" dirty="0">
                <a:solidFill>
                  <a:schemeClr val="bg1"/>
                </a:solidFill>
                <a:latin typeface="メイリオ" panose="020B0604030504040204" pitchFamily="50" charset="-128"/>
                <a:ea typeface="メイリオ" panose="020B0604030504040204" pitchFamily="50" charset="-128"/>
                <a:sym typeface="メイリオ" panose="020B0604030504040204" pitchFamily="50" charset="-128"/>
              </a:rPr>
              <a:t>．参加者</a:t>
            </a:r>
          </a:p>
        </p:txBody>
      </p:sp>
      <p:sp>
        <p:nvSpPr>
          <p:cNvPr id="5" name="テキスト ボックス 4">
            <a:extLst>
              <a:ext uri="{FF2B5EF4-FFF2-40B4-BE49-F238E27FC236}">
                <a16:creationId xmlns:a16="http://schemas.microsoft.com/office/drawing/2014/main" id="{51AE385C-5B36-229E-A695-9A1D50B6107F}"/>
              </a:ext>
            </a:extLst>
          </p:cNvPr>
          <p:cNvSpPr txBox="1"/>
          <p:nvPr/>
        </p:nvSpPr>
        <p:spPr>
          <a:xfrm>
            <a:off x="443070" y="3482302"/>
            <a:ext cx="8203681" cy="812530"/>
          </a:xfrm>
          <a:prstGeom prst="rect">
            <a:avLst/>
          </a:prstGeom>
          <a:noFill/>
        </p:spPr>
        <p:txBody>
          <a:bodyPr wrap="square" rtlCol="0">
            <a:spAutoFit/>
          </a:bodyPr>
          <a:lstStyle/>
          <a:p>
            <a:pPr marL="180975" indent="-180975">
              <a:lnSpc>
                <a:spcPct val="90000"/>
              </a:lnSpc>
              <a:buFont typeface="Arial" panose="020B0604020202020204" pitchFamily="34" charset="0"/>
              <a:buChar char="•"/>
            </a:pPr>
            <a:r>
              <a:rPr lang="ja-JP" altLang="en-US" sz="1300" dirty="0">
                <a:latin typeface="Meiryo UI" panose="020B0604030504040204" pitchFamily="50" charset="-128"/>
                <a:ea typeface="Meiryo UI" panose="020B0604030504040204" pitchFamily="50" charset="-128"/>
              </a:rPr>
              <a:t>日時：</a:t>
            </a:r>
            <a:r>
              <a:rPr lang="en-US" altLang="ja-JP" sz="1300" dirty="0">
                <a:latin typeface="Meiryo UI" panose="020B0604030504040204" pitchFamily="50" charset="-128"/>
                <a:ea typeface="Meiryo UI" panose="020B0604030504040204" pitchFamily="50" charset="-128"/>
              </a:rPr>
              <a:t>2023 </a:t>
            </a:r>
            <a:r>
              <a:rPr lang="ja-JP" altLang="en-US" sz="1300" dirty="0">
                <a:latin typeface="Meiryo UI" panose="020B0604030504040204" pitchFamily="50" charset="-128"/>
                <a:ea typeface="Meiryo UI" panose="020B0604030504040204" pitchFamily="50" charset="-128"/>
              </a:rPr>
              <a:t>年  </a:t>
            </a:r>
            <a:r>
              <a:rPr lang="en-US" altLang="ja-JP" sz="1300" dirty="0">
                <a:latin typeface="Meiryo UI" panose="020B0604030504040204" pitchFamily="50" charset="-128"/>
                <a:ea typeface="Meiryo UI" panose="020B0604030504040204" pitchFamily="50" charset="-128"/>
              </a:rPr>
              <a:t>8 </a:t>
            </a:r>
            <a:r>
              <a:rPr lang="ja-JP" altLang="en-US" sz="1300" dirty="0">
                <a:latin typeface="Meiryo UI" panose="020B0604030504040204" pitchFamily="50" charset="-128"/>
                <a:ea typeface="Meiryo UI" panose="020B0604030504040204" pitchFamily="50" charset="-128"/>
              </a:rPr>
              <a:t>月 </a:t>
            </a:r>
            <a:r>
              <a:rPr lang="en-US" altLang="ja-JP" sz="1300" dirty="0">
                <a:latin typeface="Meiryo UI" panose="020B0604030504040204" pitchFamily="50" charset="-128"/>
                <a:ea typeface="Meiryo UI" panose="020B0604030504040204" pitchFamily="50" charset="-128"/>
              </a:rPr>
              <a:t>25 </a:t>
            </a:r>
            <a:r>
              <a:rPr lang="ja-JP" altLang="en-US" sz="1300" dirty="0">
                <a:latin typeface="Meiryo UI" panose="020B0604030504040204" pitchFamily="50" charset="-128"/>
                <a:ea typeface="Meiryo UI" panose="020B0604030504040204" pitchFamily="50" charset="-128"/>
              </a:rPr>
              <a:t>日  </a:t>
            </a:r>
            <a:r>
              <a:rPr lang="en-US" altLang="ja-JP" sz="1300" dirty="0">
                <a:latin typeface="Meiryo UI" panose="020B0604030504040204" pitchFamily="50" charset="-128"/>
                <a:ea typeface="Meiryo UI" panose="020B0604030504040204" pitchFamily="50" charset="-128"/>
              </a:rPr>
              <a:t>(</a:t>
            </a:r>
            <a:r>
              <a:rPr lang="ja-JP" altLang="en-US" sz="1300" dirty="0">
                <a:latin typeface="Meiryo UI" panose="020B0604030504040204" pitchFamily="50" charset="-128"/>
                <a:ea typeface="Meiryo UI" panose="020B0604030504040204" pitchFamily="50" charset="-128"/>
              </a:rPr>
              <a:t>金</a:t>
            </a:r>
            <a:r>
              <a:rPr lang="en-US" altLang="ja-JP" sz="1300" dirty="0">
                <a:latin typeface="Meiryo UI" panose="020B0604030504040204" pitchFamily="50" charset="-128"/>
                <a:ea typeface="Meiryo UI" panose="020B0604030504040204" pitchFamily="50" charset="-128"/>
              </a:rPr>
              <a:t>) 8:00</a:t>
            </a:r>
            <a:r>
              <a:rPr lang="ja-JP" altLang="en-US" sz="1300" dirty="0">
                <a:latin typeface="Meiryo UI" panose="020B0604030504040204" pitchFamily="50" charset="-128"/>
                <a:ea typeface="Meiryo UI" panose="020B0604030504040204" pitchFamily="50" charset="-128"/>
              </a:rPr>
              <a:t>～</a:t>
            </a:r>
            <a:r>
              <a:rPr lang="en-US" altLang="ja-JP" sz="1300" dirty="0">
                <a:latin typeface="Meiryo UI" panose="020B0604030504040204" pitchFamily="50" charset="-128"/>
                <a:ea typeface="Meiryo UI" panose="020B0604030504040204" pitchFamily="50" charset="-128"/>
              </a:rPr>
              <a:t>18:00</a:t>
            </a:r>
          </a:p>
          <a:p>
            <a:pPr marL="180975" indent="-180975">
              <a:lnSpc>
                <a:spcPct val="90000"/>
              </a:lnSpc>
              <a:buFont typeface="Arial" panose="020B0604020202020204" pitchFamily="34" charset="0"/>
              <a:buChar char="•"/>
            </a:pPr>
            <a:r>
              <a:rPr lang="ja-JP" altLang="en-US" sz="1300" dirty="0">
                <a:latin typeface="Meiryo UI" panose="020B0604030504040204" pitchFamily="50" charset="-128"/>
                <a:ea typeface="Meiryo UI" panose="020B0604030504040204" pitchFamily="50" charset="-128"/>
              </a:rPr>
              <a:t>主催：インドネシア・エネルギー鉱物資源省 </a:t>
            </a:r>
            <a:endParaRPr lang="en-US" altLang="ja-JP" sz="1300" dirty="0">
              <a:latin typeface="Meiryo UI" panose="020B0604030504040204" pitchFamily="50" charset="-128"/>
              <a:ea typeface="Meiryo UI" panose="020B0604030504040204" pitchFamily="50" charset="-128"/>
            </a:endParaRPr>
          </a:p>
          <a:p>
            <a:pPr marL="180975" indent="-180975">
              <a:lnSpc>
                <a:spcPct val="90000"/>
              </a:lnSpc>
              <a:buFont typeface="Arial" panose="020B0604020202020204" pitchFamily="34" charset="0"/>
              <a:buChar char="•"/>
            </a:pPr>
            <a:r>
              <a:rPr lang="ja-JP" altLang="en-US" sz="1300" dirty="0">
                <a:latin typeface="Meiryo UI" panose="020B0604030504040204" pitchFamily="50" charset="-128"/>
                <a:ea typeface="Meiryo UI" panose="020B0604030504040204" pitchFamily="50" charset="-128"/>
              </a:rPr>
              <a:t>協力：</a:t>
            </a:r>
            <a:r>
              <a:rPr lang="en-US" altLang="ja-JP" sz="1300" dirty="0">
                <a:latin typeface="Meiryo UI" panose="020B0604030504040204" pitchFamily="50" charset="-128"/>
                <a:ea typeface="Meiryo UI" panose="020B0604030504040204" pitchFamily="50" charset="-128"/>
              </a:rPr>
              <a:t>ASEAN Centre of Energy  (ACE) </a:t>
            </a:r>
            <a:r>
              <a:rPr lang="ja-JP" altLang="en-US" sz="1300" dirty="0">
                <a:latin typeface="Meiryo UI" panose="020B0604030504040204" pitchFamily="50" charset="-128"/>
                <a:ea typeface="Meiryo UI" panose="020B0604030504040204" pitchFamily="50" charset="-128"/>
              </a:rPr>
              <a:t>、経済産業省</a:t>
            </a:r>
            <a:r>
              <a:rPr lang="en-US" altLang="ja-JP" sz="1300" dirty="0">
                <a:latin typeface="Meiryo UI" panose="020B0604030504040204" pitchFamily="50" charset="-128"/>
                <a:ea typeface="Meiryo UI" panose="020B0604030504040204" pitchFamily="50" charset="-128"/>
              </a:rPr>
              <a:t>) </a:t>
            </a:r>
          </a:p>
          <a:p>
            <a:pPr marL="180975" indent="-180975">
              <a:lnSpc>
                <a:spcPct val="90000"/>
              </a:lnSpc>
              <a:buFont typeface="Arial" panose="020B0604020202020204" pitchFamily="34" charset="0"/>
              <a:buChar char="•"/>
            </a:pPr>
            <a:r>
              <a:rPr lang="ja-JP" altLang="en-US" sz="1300" dirty="0">
                <a:latin typeface="Meiryo UI" panose="020B0604030504040204" pitchFamily="50" charset="-128"/>
                <a:ea typeface="Meiryo UI" panose="020B0604030504040204" pitchFamily="50" charset="-128"/>
              </a:rPr>
              <a:t>会場：インドネシア・バリ島 </a:t>
            </a:r>
            <a:r>
              <a:rPr lang="en-US" altLang="ja-JP" sz="1300" dirty="0">
                <a:latin typeface="Meiryo UI" panose="020B0604030504040204" pitchFamily="50" charset="-128"/>
                <a:ea typeface="Meiryo UI" panose="020B0604030504040204" pitchFamily="50" charset="-128"/>
              </a:rPr>
              <a:t>(</a:t>
            </a:r>
            <a:r>
              <a:rPr lang="ja-JP" altLang="en-US" sz="1300" dirty="0">
                <a:latin typeface="Meiryo UI" panose="020B0604030504040204" pitchFamily="50" charset="-128"/>
                <a:ea typeface="Meiryo UI" panose="020B0604030504040204" pitchFamily="50" charset="-128"/>
              </a:rPr>
              <a:t>対面</a:t>
            </a:r>
            <a:r>
              <a:rPr lang="en-US" altLang="ja-JP" sz="1300" dirty="0">
                <a:latin typeface="Meiryo UI" panose="020B0604030504040204" pitchFamily="50" charset="-128"/>
                <a:ea typeface="Meiryo UI" panose="020B0604030504040204" pitchFamily="50" charset="-128"/>
              </a:rPr>
              <a:t>) </a:t>
            </a:r>
            <a:endParaRPr lang="ja-JP" altLang="en-US" sz="1300" dirty="0">
              <a:latin typeface="Meiryo UI" panose="020B0604030504040204" pitchFamily="50" charset="-128"/>
              <a:ea typeface="Meiryo UI" panose="020B0604030504040204" pitchFamily="50" charset="-128"/>
            </a:endParaRPr>
          </a:p>
        </p:txBody>
      </p:sp>
      <p:sp>
        <p:nvSpPr>
          <p:cNvPr id="13" name="角丸四角形 26">
            <a:extLst>
              <a:ext uri="{FF2B5EF4-FFF2-40B4-BE49-F238E27FC236}">
                <a16:creationId xmlns:a16="http://schemas.microsoft.com/office/drawing/2014/main" id="{5520AA23-D2AA-1F7D-D657-BDB0F3A0853F}"/>
              </a:ext>
            </a:extLst>
          </p:cNvPr>
          <p:cNvSpPr/>
          <p:nvPr/>
        </p:nvSpPr>
        <p:spPr>
          <a:xfrm>
            <a:off x="446217" y="4293096"/>
            <a:ext cx="2490626" cy="216024"/>
          </a:xfrm>
          <a:prstGeom prst="roundRect">
            <a:avLst/>
          </a:prstGeom>
          <a:solidFill>
            <a:schemeClr val="accent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bg1"/>
                </a:solidFill>
                <a:latin typeface="メイリオ" panose="020B0604030504040204" pitchFamily="50" charset="-128"/>
                <a:ea typeface="メイリオ" panose="020B0604030504040204" pitchFamily="50" charset="-128"/>
                <a:sym typeface="メイリオ" panose="020B0604030504040204" pitchFamily="50" charset="-128"/>
              </a:rPr>
              <a:t>２．プログラム</a:t>
            </a:r>
          </a:p>
        </p:txBody>
      </p:sp>
    </p:spTree>
    <p:extLst>
      <p:ext uri="{BB962C8B-B14F-4D97-AF65-F5344CB8AC3E}">
        <p14:creationId xmlns:p14="http://schemas.microsoft.com/office/powerpoint/2010/main" val="32412875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hink-cell data - do not delete" hidden="1">
            <a:extLst>
              <a:ext uri="{FF2B5EF4-FFF2-40B4-BE49-F238E27FC236}">
                <a16:creationId xmlns:a16="http://schemas.microsoft.com/office/drawing/2014/main" id="{A1E31B67-0F79-B4C8-30FB-F8F9C545FD3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4" imgH="486" progId="TCLayout.ActiveDocument.1">
                  <p:embed/>
                </p:oleObj>
              </mc:Choice>
              <mc:Fallback>
                <p:oleObj name="think-cell Slide" r:id="rId4" imgW="484" imgH="486" progId="TCLayout.ActiveDocument.1">
                  <p:embed/>
                  <p:pic>
                    <p:nvPicPr>
                      <p:cNvPr id="15" name="think-cell data - do not delete" hidden="1">
                        <a:extLst>
                          <a:ext uri="{FF2B5EF4-FFF2-40B4-BE49-F238E27FC236}">
                            <a16:creationId xmlns:a16="http://schemas.microsoft.com/office/drawing/2014/main" id="{A1E31B67-0F79-B4C8-30FB-F8F9C545FD3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5" name="スライド番号プレースホルダー 1">
            <a:extLst>
              <a:ext uri="{FF2B5EF4-FFF2-40B4-BE49-F238E27FC236}">
                <a16:creationId xmlns:a16="http://schemas.microsoft.com/office/drawing/2014/main" id="{2E6A6C26-9BE4-4B3C-AD86-7F7DDBAF7B8A}"/>
              </a:ext>
            </a:extLst>
          </p:cNvPr>
          <p:cNvSpPr>
            <a:spLocks noGrp="1"/>
          </p:cNvSpPr>
          <p:nvPr>
            <p:ph type="sldNum" sz="quarter" idx="12"/>
          </p:nvPr>
        </p:nvSpPr>
        <p:spPr/>
        <p:txBody>
          <a:bodyPr/>
          <a:lstStyle/>
          <a:p>
            <a:fld id="{D9550142-B990-490A-A107-ED7302A7FD52}" type="slidenum">
              <a:rPr kumimoji="1" lang="ja-JP" altLang="en-US" smtClean="0">
                <a:sym typeface="メイリオ" panose="020B0604030504040204" pitchFamily="50" charset="-128"/>
              </a:rPr>
              <a:t>2</a:t>
            </a:fld>
            <a:endParaRPr kumimoji="1" lang="ja-JP" altLang="en-US">
              <a:sym typeface="メイリオ" panose="020B0604030504040204" pitchFamily="50" charset="-128"/>
            </a:endParaRPr>
          </a:p>
        </p:txBody>
      </p:sp>
      <p:sp>
        <p:nvSpPr>
          <p:cNvPr id="2" name="タイトル 1">
            <a:extLst>
              <a:ext uri="{FF2B5EF4-FFF2-40B4-BE49-F238E27FC236}">
                <a16:creationId xmlns:a16="http://schemas.microsoft.com/office/drawing/2014/main" id="{A91A0229-3210-36A1-9175-EAC237A9D6B1}"/>
              </a:ext>
            </a:extLst>
          </p:cNvPr>
          <p:cNvSpPr>
            <a:spLocks noGrp="1"/>
          </p:cNvSpPr>
          <p:nvPr>
            <p:ph type="title"/>
          </p:nvPr>
        </p:nvSpPr>
        <p:spPr/>
        <p:txBody>
          <a:bodyPr vert="horz" wrap="square" lIns="91440" tIns="45720" rIns="91440" bIns="45720" rtlCol="0" anchor="ctr">
            <a:spAutoFit/>
          </a:bodyPr>
          <a:lstStyle/>
          <a:p>
            <a:r>
              <a:rPr lang="en-US" altLang="ja-JP">
                <a:sym typeface="メイリオ" panose="020B0604030504040204" pitchFamily="50" charset="-128"/>
              </a:rPr>
              <a:t>CEFIA</a:t>
            </a:r>
            <a:r>
              <a:rPr lang="ja-JP" altLang="en-US">
                <a:sym typeface="メイリオ" panose="020B0604030504040204" pitchFamily="50" charset="-128"/>
              </a:rPr>
              <a:t>について</a:t>
            </a:r>
            <a:endParaRPr lang="en-US">
              <a:sym typeface="メイリオ" panose="020B0604030504040204" pitchFamily="50" charset="-128"/>
            </a:endParaRPr>
          </a:p>
        </p:txBody>
      </p:sp>
      <p:sp>
        <p:nvSpPr>
          <p:cNvPr id="57" name="テキスト ボックス 56">
            <a:extLst>
              <a:ext uri="{FF2B5EF4-FFF2-40B4-BE49-F238E27FC236}">
                <a16:creationId xmlns:a16="http://schemas.microsoft.com/office/drawing/2014/main" id="{E9BE228A-C05D-44F4-A87D-80FF09749165}"/>
              </a:ext>
            </a:extLst>
          </p:cNvPr>
          <p:cNvSpPr txBox="1"/>
          <p:nvPr/>
        </p:nvSpPr>
        <p:spPr>
          <a:xfrm>
            <a:off x="4043404" y="3606626"/>
            <a:ext cx="1731397" cy="1721456"/>
          </a:xfrm>
          <a:prstGeom prst="rect">
            <a:avLst/>
          </a:prstGeom>
          <a:solidFill>
            <a:srgbClr val="4EB3CF">
              <a:lumMod val="60000"/>
              <a:lumOff val="40000"/>
            </a:srgbClr>
          </a:solidFill>
          <a:ln w="25400" cap="rnd" cmpd="sng" algn="ctr">
            <a:solidFill>
              <a:sysClr val="window" lastClr="FFFFFF"/>
            </a:solidFill>
            <a:prstDash val="solid"/>
          </a:ln>
          <a:effectLst/>
        </p:spPr>
        <p:txBody>
          <a:bodyPr wrap="square" rtlCol="0">
            <a:spAutoFit/>
          </a:bodyPr>
          <a:lstStyle/>
          <a:p>
            <a:pPr>
              <a:defRPr/>
            </a:pPr>
            <a:r>
              <a:rPr lang="ja-JP" altLang="en-US" sz="2000" b="1" u="sng" kern="0">
                <a:latin typeface="メイリオ" panose="020B0604030504040204" pitchFamily="50" charset="-128"/>
                <a:ea typeface="メイリオ" panose="020B0604030504040204" pitchFamily="50" charset="-128"/>
                <a:sym typeface="メイリオ" panose="020B0604030504040204" pitchFamily="50" charset="-128"/>
              </a:rPr>
              <a:t>脱炭素技術</a:t>
            </a:r>
          </a:p>
          <a:p>
            <a:pPr marL="0" lvl="1">
              <a:defRPr/>
            </a:pPr>
            <a:r>
              <a:rPr lang="ja-JP" altLang="en-US" sz="1400" kern="0">
                <a:latin typeface="メイリオ" panose="020B0604030504040204" pitchFamily="50" charset="-128"/>
                <a:ea typeface="メイリオ" panose="020B0604030504040204" pitchFamily="50" charset="-128"/>
                <a:sym typeface="メイリオ" panose="020B0604030504040204" pitchFamily="50" charset="-128"/>
              </a:rPr>
              <a:t>フラッグシップ・プロジェクトを推進し、</a:t>
            </a:r>
            <a:r>
              <a:rPr lang="en-US" altLang="ja-JP" sz="1400" kern="0">
                <a:latin typeface="メイリオ" panose="020B0604030504040204" pitchFamily="50" charset="-128"/>
                <a:ea typeface="メイリオ" panose="020B0604030504040204" pitchFamily="50" charset="-128"/>
                <a:sym typeface="メイリオ" panose="020B0604030504040204" pitchFamily="50" charset="-128"/>
              </a:rPr>
              <a:t>ASEAN</a:t>
            </a:r>
            <a:r>
              <a:rPr lang="ja-JP" altLang="en-US" sz="1400" kern="0">
                <a:latin typeface="メイリオ" panose="020B0604030504040204" pitchFamily="50" charset="-128"/>
                <a:ea typeface="メイリオ" panose="020B0604030504040204" pitchFamily="50" charset="-128"/>
                <a:sym typeface="メイリオ" panose="020B0604030504040204" pitchFamily="50" charset="-128"/>
              </a:rPr>
              <a:t>の脱炭素化に貢献。</a:t>
            </a:r>
            <a:endParaRPr lang="en-US" altLang="ja-JP" sz="1400" kern="0">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58" name="テキスト ボックス 57">
            <a:extLst>
              <a:ext uri="{FF2B5EF4-FFF2-40B4-BE49-F238E27FC236}">
                <a16:creationId xmlns:a16="http://schemas.microsoft.com/office/drawing/2014/main" id="{81CC09D3-6AA5-4A56-8999-BFCC91CC9929}"/>
              </a:ext>
            </a:extLst>
          </p:cNvPr>
          <p:cNvSpPr txBox="1"/>
          <p:nvPr/>
        </p:nvSpPr>
        <p:spPr>
          <a:xfrm>
            <a:off x="2070689" y="5441061"/>
            <a:ext cx="2988142" cy="1219365"/>
          </a:xfrm>
          <a:prstGeom prst="rect">
            <a:avLst/>
          </a:prstGeom>
          <a:solidFill>
            <a:srgbClr val="00B050"/>
          </a:solidFill>
          <a:ln w="25400" cap="rnd" cmpd="sng" algn="ctr">
            <a:solidFill>
              <a:sysClr val="window" lastClr="FFFFFF"/>
            </a:solidFill>
            <a:prstDash val="solid"/>
          </a:ln>
          <a:effectLst/>
        </p:spPr>
        <p:txBody>
          <a:bodyPr wrap="square" rtlCol="0">
            <a:spAutoFit/>
          </a:bodyPr>
          <a:lstStyle/>
          <a:p>
            <a:pPr>
              <a:defRPr/>
            </a:pPr>
            <a:r>
              <a:rPr lang="ja-JP" altLang="en-US" sz="2000" b="1" u="sng" kern="0">
                <a:solidFill>
                  <a:prstClr val="white"/>
                </a:solidFill>
                <a:latin typeface="メイリオ" panose="020B0604030504040204" pitchFamily="50" charset="-128"/>
                <a:ea typeface="メイリオ" panose="020B0604030504040204" pitchFamily="50" charset="-128"/>
                <a:sym typeface="メイリオ" panose="020B0604030504040204" pitchFamily="50" charset="-128"/>
              </a:rPr>
              <a:t>制度</a:t>
            </a:r>
            <a:endParaRPr lang="en-US" altLang="ja-JP" sz="2000" b="1" u="sng" kern="0">
              <a:solidFill>
                <a:prstClr val="white"/>
              </a:solidFill>
              <a:latin typeface="メイリオ" panose="020B0604030504040204" pitchFamily="50" charset="-128"/>
              <a:ea typeface="メイリオ" panose="020B0604030504040204" pitchFamily="50" charset="-128"/>
              <a:sym typeface="メイリオ" panose="020B0604030504040204" pitchFamily="50" charset="-128"/>
            </a:endParaRPr>
          </a:p>
          <a:p>
            <a:pPr marL="0" lvl="1">
              <a:defRPr/>
            </a:pPr>
            <a:r>
              <a:rPr lang="ja-JP" altLang="en-US" sz="1400" kern="0">
                <a:solidFill>
                  <a:prstClr val="white"/>
                </a:solidFill>
                <a:latin typeface="メイリオ" panose="020B0604030504040204" pitchFamily="50" charset="-128"/>
                <a:ea typeface="メイリオ" panose="020B0604030504040204" pitchFamily="50" charset="-128"/>
                <a:sym typeface="メイリオ" panose="020B0604030504040204" pitchFamily="50" charset="-128"/>
              </a:rPr>
              <a:t>関連する制度を整備することで、脱炭素技術の普及展開を加速。</a:t>
            </a:r>
            <a:endParaRPr lang="en-US" altLang="ja-JP" sz="1400" kern="0">
              <a:solidFill>
                <a:prstClr val="white"/>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59" name="テキスト ボックス 58">
            <a:extLst>
              <a:ext uri="{FF2B5EF4-FFF2-40B4-BE49-F238E27FC236}">
                <a16:creationId xmlns:a16="http://schemas.microsoft.com/office/drawing/2014/main" id="{360A11E7-AD91-4EE0-940B-BE01AD673127}"/>
              </a:ext>
            </a:extLst>
          </p:cNvPr>
          <p:cNvSpPr txBox="1"/>
          <p:nvPr/>
        </p:nvSpPr>
        <p:spPr>
          <a:xfrm>
            <a:off x="529811" y="3557730"/>
            <a:ext cx="1795347" cy="1721456"/>
          </a:xfrm>
          <a:prstGeom prst="rect">
            <a:avLst/>
          </a:prstGeom>
          <a:solidFill>
            <a:srgbClr val="0070C0"/>
          </a:solidFill>
          <a:ln w="25400" cap="rnd" cmpd="sng" algn="ctr">
            <a:solidFill>
              <a:sysClr val="window" lastClr="FFFFFF"/>
            </a:solidFill>
            <a:prstDash val="solid"/>
          </a:ln>
          <a:effectLst/>
        </p:spPr>
        <p:txBody>
          <a:bodyPr wrap="square" rtlCol="0">
            <a:spAutoFit/>
          </a:bodyPr>
          <a:lstStyle/>
          <a:p>
            <a:pPr>
              <a:defRPr/>
            </a:pPr>
            <a:r>
              <a:rPr lang="ja-JP" altLang="en-US" sz="2000" b="1" u="sng" kern="0">
                <a:solidFill>
                  <a:prstClr val="white"/>
                </a:solidFill>
                <a:latin typeface="メイリオ" panose="020B0604030504040204" pitchFamily="50" charset="-128"/>
                <a:ea typeface="メイリオ" panose="020B0604030504040204" pitchFamily="50" charset="-128"/>
                <a:sym typeface="メイリオ" panose="020B0604030504040204" pitchFamily="50" charset="-128"/>
              </a:rPr>
              <a:t>ファイナンス</a:t>
            </a:r>
            <a:endParaRPr lang="en-US" altLang="ja-JP" sz="2000" b="1" u="sng" kern="0">
              <a:solidFill>
                <a:prstClr val="white"/>
              </a:solidFill>
              <a:latin typeface="メイリオ" panose="020B0604030504040204" pitchFamily="50" charset="-128"/>
              <a:ea typeface="メイリオ" panose="020B0604030504040204" pitchFamily="50" charset="-128"/>
              <a:sym typeface="メイリオ" panose="020B0604030504040204" pitchFamily="50" charset="-128"/>
            </a:endParaRPr>
          </a:p>
          <a:p>
            <a:pPr marL="0" lvl="1">
              <a:defRPr/>
            </a:pPr>
            <a:r>
              <a:rPr lang="ja-JP" altLang="en-US" sz="1400" kern="0">
                <a:solidFill>
                  <a:prstClr val="white"/>
                </a:solidFill>
                <a:latin typeface="メイリオ" panose="020B0604030504040204" pitchFamily="50" charset="-128"/>
                <a:ea typeface="メイリオ" panose="020B0604030504040204" pitchFamily="50" charset="-128"/>
                <a:sym typeface="メイリオ" panose="020B0604030504040204" pitchFamily="50" charset="-128"/>
              </a:rPr>
              <a:t>プロジェクトを拡大、発展させるため、ファイナンススキームの確立を目指す。</a:t>
            </a:r>
            <a:endParaRPr lang="en-US" altLang="ja-JP" sz="1400" kern="0">
              <a:solidFill>
                <a:prstClr val="white"/>
              </a:solidFill>
              <a:latin typeface="メイリオ" panose="020B0604030504040204" pitchFamily="50" charset="-128"/>
              <a:ea typeface="メイリオ" panose="020B0604030504040204" pitchFamily="50" charset="-128"/>
              <a:sym typeface="メイリオ" panose="020B0604030504040204" pitchFamily="50" charset="-128"/>
            </a:endParaRPr>
          </a:p>
        </p:txBody>
      </p:sp>
      <p:pic>
        <p:nvPicPr>
          <p:cNvPr id="60" name="図 59">
            <a:extLst>
              <a:ext uri="{FF2B5EF4-FFF2-40B4-BE49-F238E27FC236}">
                <a16:creationId xmlns:a16="http://schemas.microsoft.com/office/drawing/2014/main" id="{1F01466C-D156-4FC2-8790-387875B713AA}"/>
              </a:ext>
            </a:extLst>
          </p:cNvPr>
          <p:cNvPicPr>
            <a:picLocks noChangeAspect="1"/>
          </p:cNvPicPr>
          <p:nvPr/>
        </p:nvPicPr>
        <p:blipFill rotWithShape="1">
          <a:blip r:embed="rId6"/>
          <a:srcRect t="11317" b="4907"/>
          <a:stretch/>
        </p:blipFill>
        <p:spPr>
          <a:xfrm>
            <a:off x="767274" y="5321402"/>
            <a:ext cx="1170275" cy="1219365"/>
          </a:xfrm>
          <a:prstGeom prst="rect">
            <a:avLst/>
          </a:prstGeom>
        </p:spPr>
      </p:pic>
      <p:pic>
        <p:nvPicPr>
          <p:cNvPr id="61" name="図 60">
            <a:extLst>
              <a:ext uri="{FF2B5EF4-FFF2-40B4-BE49-F238E27FC236}">
                <a16:creationId xmlns:a16="http://schemas.microsoft.com/office/drawing/2014/main" id="{D1318E90-3470-4B3B-B31D-FD439F95FCE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37930" y="3814709"/>
            <a:ext cx="788603" cy="812262"/>
          </a:xfrm>
          <a:prstGeom prst="rect">
            <a:avLst/>
          </a:prstGeom>
        </p:spPr>
      </p:pic>
      <p:pic>
        <p:nvPicPr>
          <p:cNvPr id="62" name="図 61">
            <a:extLst>
              <a:ext uri="{FF2B5EF4-FFF2-40B4-BE49-F238E27FC236}">
                <a16:creationId xmlns:a16="http://schemas.microsoft.com/office/drawing/2014/main" id="{81795AC5-FE24-44B3-BC8D-EC1D1B0568A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41384" y="4620382"/>
            <a:ext cx="788603" cy="760749"/>
          </a:xfrm>
          <a:prstGeom prst="rect">
            <a:avLst/>
          </a:prstGeom>
        </p:spPr>
      </p:pic>
      <p:grpSp>
        <p:nvGrpSpPr>
          <p:cNvPr id="33" name="グループ化 32">
            <a:extLst>
              <a:ext uri="{FF2B5EF4-FFF2-40B4-BE49-F238E27FC236}">
                <a16:creationId xmlns:a16="http://schemas.microsoft.com/office/drawing/2014/main" id="{208D68F3-D746-4530-AE07-CB27D4176381}"/>
              </a:ext>
            </a:extLst>
          </p:cNvPr>
          <p:cNvGrpSpPr/>
          <p:nvPr/>
        </p:nvGrpSpPr>
        <p:grpSpPr>
          <a:xfrm>
            <a:off x="2413047" y="3816158"/>
            <a:ext cx="768054" cy="760283"/>
            <a:chOff x="1829226" y="3404702"/>
            <a:chExt cx="736301" cy="659213"/>
          </a:xfrm>
        </p:grpSpPr>
        <p:sp>
          <p:nvSpPr>
            <p:cNvPr id="34" name="楕円 33">
              <a:extLst>
                <a:ext uri="{FF2B5EF4-FFF2-40B4-BE49-F238E27FC236}">
                  <a16:creationId xmlns:a16="http://schemas.microsoft.com/office/drawing/2014/main" id="{BD4AF69B-B154-4F93-97B7-5354C8ACCC2F}"/>
                </a:ext>
              </a:extLst>
            </p:cNvPr>
            <p:cNvSpPr/>
            <p:nvPr/>
          </p:nvSpPr>
          <p:spPr>
            <a:xfrm>
              <a:off x="1829226" y="3405835"/>
              <a:ext cx="736301" cy="658080"/>
            </a:xfrm>
            <a:prstGeom prst="ellipse">
              <a:avLst/>
            </a:prstGeom>
            <a:solidFill>
              <a:srgbClr val="0D6FB8"/>
            </a:solidFill>
            <a:ln>
              <a:solidFill>
                <a:srgbClr val="0D6F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53" name="テキスト ボックス 52">
              <a:extLst>
                <a:ext uri="{FF2B5EF4-FFF2-40B4-BE49-F238E27FC236}">
                  <a16:creationId xmlns:a16="http://schemas.microsoft.com/office/drawing/2014/main" id="{906C6A7B-633F-45CC-B3B8-35CF70A41B78}"/>
                </a:ext>
              </a:extLst>
            </p:cNvPr>
            <p:cNvSpPr txBox="1"/>
            <p:nvPr/>
          </p:nvSpPr>
          <p:spPr>
            <a:xfrm>
              <a:off x="1835670" y="3468589"/>
              <a:ext cx="473591" cy="373153"/>
            </a:xfrm>
            <a:prstGeom prst="rect">
              <a:avLst/>
            </a:prstGeom>
            <a:noFill/>
          </p:spPr>
          <p:txBody>
            <a:bodyPr wrap="square" rtlCol="0">
              <a:spAutoFit/>
            </a:bodyPr>
            <a:lstStyle/>
            <a:p>
              <a:r>
                <a:rPr lang="ja-JP" altLang="en-US">
                  <a:solidFill>
                    <a:schemeClr val="bg1"/>
                  </a:solidFill>
                  <a:latin typeface="メイリオ" panose="020B0604030504040204" pitchFamily="50" charset="-128"/>
                  <a:ea typeface="メイリオ" panose="020B0604030504040204" pitchFamily="50" charset="-128"/>
                  <a:sym typeface="メイリオ" panose="020B0604030504040204" pitchFamily="50" charset="-128"/>
                </a:rPr>
                <a:t>￥</a:t>
              </a:r>
            </a:p>
          </p:txBody>
        </p:sp>
        <p:sp>
          <p:nvSpPr>
            <p:cNvPr id="54" name="テキスト ボックス 53">
              <a:extLst>
                <a:ext uri="{FF2B5EF4-FFF2-40B4-BE49-F238E27FC236}">
                  <a16:creationId xmlns:a16="http://schemas.microsoft.com/office/drawing/2014/main" id="{5205F9C5-6F7D-47A8-99F7-8DFF590F1686}"/>
                </a:ext>
              </a:extLst>
            </p:cNvPr>
            <p:cNvSpPr txBox="1"/>
            <p:nvPr/>
          </p:nvSpPr>
          <p:spPr>
            <a:xfrm>
              <a:off x="2031580" y="3673919"/>
              <a:ext cx="392010" cy="373153"/>
            </a:xfrm>
            <a:prstGeom prst="rect">
              <a:avLst/>
            </a:prstGeom>
            <a:noFill/>
          </p:spPr>
          <p:txBody>
            <a:bodyPr wrap="square" rtlCol="0">
              <a:spAutoFit/>
            </a:bodyPr>
            <a:lstStyle/>
            <a:p>
              <a:r>
                <a:rPr lang="ja-JP" altLang="en-US">
                  <a:solidFill>
                    <a:schemeClr val="bg1"/>
                  </a:solidFill>
                  <a:latin typeface="メイリオ" panose="020B0604030504040204" pitchFamily="50" charset="-128"/>
                  <a:ea typeface="メイリオ" panose="020B0604030504040204" pitchFamily="50" charset="-128"/>
                  <a:sym typeface="メイリオ" panose="020B0604030504040204" pitchFamily="50" charset="-128"/>
                </a:rPr>
                <a:t>＄</a:t>
              </a:r>
            </a:p>
          </p:txBody>
        </p:sp>
        <p:sp>
          <p:nvSpPr>
            <p:cNvPr id="55" name="テキスト ボックス 54">
              <a:extLst>
                <a:ext uri="{FF2B5EF4-FFF2-40B4-BE49-F238E27FC236}">
                  <a16:creationId xmlns:a16="http://schemas.microsoft.com/office/drawing/2014/main" id="{50AB3660-E268-411E-816C-87E348AE18D8}"/>
                </a:ext>
              </a:extLst>
            </p:cNvPr>
            <p:cNvSpPr txBox="1"/>
            <p:nvPr/>
          </p:nvSpPr>
          <p:spPr>
            <a:xfrm>
              <a:off x="2159975" y="3404702"/>
              <a:ext cx="360041" cy="373153"/>
            </a:xfrm>
            <a:prstGeom prst="rect">
              <a:avLst/>
            </a:prstGeom>
            <a:noFill/>
          </p:spPr>
          <p:txBody>
            <a:bodyPr wrap="square" rtlCol="0">
              <a:spAutoFit/>
            </a:bodyPr>
            <a:lstStyle/>
            <a:p>
              <a:r>
                <a:rPr lang="ja-JP" altLang="en-US">
                  <a:solidFill>
                    <a:schemeClr val="bg1"/>
                  </a:solidFill>
                  <a:latin typeface="メイリオ" panose="020B0604030504040204" pitchFamily="50" charset="-128"/>
                  <a:ea typeface="メイリオ" panose="020B0604030504040204" pitchFamily="50" charset="-128"/>
                  <a:sym typeface="メイリオ" panose="020B0604030504040204" pitchFamily="50" charset="-128"/>
                </a:rPr>
                <a:t>€</a:t>
              </a:r>
            </a:p>
          </p:txBody>
        </p:sp>
      </p:grpSp>
      <p:sp>
        <p:nvSpPr>
          <p:cNvPr id="24" name="正方形/長方形 23"/>
          <p:cNvSpPr/>
          <p:nvPr/>
        </p:nvSpPr>
        <p:spPr bwMode="auto">
          <a:xfrm>
            <a:off x="6434968" y="4400884"/>
            <a:ext cx="602841" cy="408049"/>
          </a:xfrm>
          <a:prstGeom prst="rect">
            <a:avLst/>
          </a:prstGeom>
          <a:solidFill>
            <a:srgbClr val="DDDDDD"/>
          </a:solidFill>
          <a:ln w="9525">
            <a:noFill/>
            <a:miter lim="800000"/>
            <a:headEnd/>
            <a:tailEnd/>
          </a:ln>
          <a:effectLst/>
        </p:spPr>
        <p:txBody>
          <a:bodyPr wrap="none" rtlCol="0" anchor="ctr"/>
          <a:lstStyle/>
          <a:p>
            <a:pPr algn="ctr"/>
            <a:r>
              <a:rPr lang="ja-JP" altLang="en-US" sz="900">
                <a:latin typeface="メイリオ" panose="020B0604030504040204" pitchFamily="50" charset="-128"/>
                <a:ea typeface="メイリオ" panose="020B0604030504040204" pitchFamily="50" charset="-128"/>
                <a:sym typeface="メイリオ" panose="020B0604030504040204" pitchFamily="50" charset="-128"/>
              </a:rPr>
              <a:t>マイクロ</a:t>
            </a:r>
            <a:endParaRPr lang="en-US" altLang="ja-JP" sz="900">
              <a:latin typeface="メイリオ" panose="020B0604030504040204" pitchFamily="50" charset="-128"/>
              <a:ea typeface="メイリオ" panose="020B0604030504040204" pitchFamily="50" charset="-128"/>
              <a:sym typeface="メイリオ" panose="020B0604030504040204" pitchFamily="50" charset="-128"/>
            </a:endParaRPr>
          </a:p>
          <a:p>
            <a:pPr algn="ctr"/>
            <a:r>
              <a:rPr lang="ja-JP" altLang="en-US" sz="900">
                <a:latin typeface="メイリオ" panose="020B0604030504040204" pitchFamily="50" charset="-128"/>
                <a:ea typeface="メイリオ" panose="020B0604030504040204" pitchFamily="50" charset="-128"/>
                <a:sym typeface="メイリオ" panose="020B0604030504040204" pitchFamily="50" charset="-128"/>
              </a:rPr>
              <a:t>グリッド</a:t>
            </a:r>
          </a:p>
        </p:txBody>
      </p:sp>
      <p:sp>
        <p:nvSpPr>
          <p:cNvPr id="40" name="正方形/長方形 39"/>
          <p:cNvSpPr/>
          <p:nvPr/>
        </p:nvSpPr>
        <p:spPr bwMode="auto">
          <a:xfrm>
            <a:off x="7128341" y="4398034"/>
            <a:ext cx="4620574" cy="408049"/>
          </a:xfrm>
          <a:prstGeom prst="rect">
            <a:avLst/>
          </a:prstGeom>
          <a:solidFill>
            <a:srgbClr val="DDDDDD"/>
          </a:solidFill>
          <a:ln w="9525">
            <a:noFill/>
            <a:miter lim="800000"/>
            <a:headEnd/>
            <a:tailEnd/>
          </a:ln>
          <a:effectLst/>
        </p:spPr>
        <p:txBody>
          <a:bodyPr wrap="square" rtlCol="0" anchor="ctr"/>
          <a:lstStyle/>
          <a:p>
            <a:pPr marL="84994" indent="-84994"/>
            <a:r>
              <a:rPr lang="ja-JP" altLang="en-US" sz="900" b="1">
                <a:latin typeface="メイリオ" panose="020B0604030504040204" pitchFamily="50" charset="-128"/>
                <a:ea typeface="メイリオ" panose="020B0604030504040204" pitchFamily="50" charset="-128"/>
                <a:sym typeface="メイリオ" panose="020B0604030504040204" pitchFamily="50" charset="-128"/>
              </a:rPr>
              <a:t>・ </a:t>
            </a:r>
            <a:r>
              <a:rPr lang="ja-JP" altLang="en-US" sz="900">
                <a:latin typeface="メイリオ" panose="020B0604030504040204" pitchFamily="50" charset="-128"/>
                <a:ea typeface="メイリオ" panose="020B0604030504040204" pitchFamily="50" charset="-128"/>
                <a:sym typeface="メイリオ" panose="020B0604030504040204" pitchFamily="50" charset="-128"/>
              </a:rPr>
              <a:t>離島等のローカル地域における電化を促進するため、台風に強いマグナス式風力発電、太陽光発電、ディーゼル発電、蓄電、エネマネシステムを統合した</a:t>
            </a:r>
            <a:r>
              <a:rPr lang="ja-JP" altLang="en-US" sz="900" b="1">
                <a:solidFill>
                  <a:srgbClr val="016F96"/>
                </a:solidFill>
                <a:latin typeface="メイリオ" panose="020B0604030504040204" pitchFamily="50" charset="-128"/>
                <a:ea typeface="メイリオ" panose="020B0604030504040204" pitchFamily="50" charset="-128"/>
                <a:sym typeface="メイリオ" panose="020B0604030504040204" pitchFamily="50" charset="-128"/>
              </a:rPr>
              <a:t>分散型マイクログリッドの普及を推進するとともに、許認可手続の簡素化</a:t>
            </a:r>
            <a:r>
              <a:rPr lang="ja-JP" altLang="en-US" sz="900">
                <a:latin typeface="メイリオ" panose="020B0604030504040204" pitchFamily="50" charset="-128"/>
                <a:ea typeface="メイリオ" panose="020B0604030504040204" pitchFamily="50" charset="-128"/>
                <a:sym typeface="メイリオ" panose="020B0604030504040204" pitchFamily="50" charset="-128"/>
              </a:rPr>
              <a:t>を提案。</a:t>
            </a:r>
          </a:p>
        </p:txBody>
      </p:sp>
      <p:sp>
        <p:nvSpPr>
          <p:cNvPr id="22" name="正方形/長方形 21"/>
          <p:cNvSpPr/>
          <p:nvPr/>
        </p:nvSpPr>
        <p:spPr bwMode="auto">
          <a:xfrm>
            <a:off x="6434968" y="3496040"/>
            <a:ext cx="602841" cy="408049"/>
          </a:xfrm>
          <a:prstGeom prst="rect">
            <a:avLst/>
          </a:prstGeom>
          <a:solidFill>
            <a:srgbClr val="DDDDDD"/>
          </a:solidFill>
          <a:ln w="9525">
            <a:noFill/>
            <a:miter lim="800000"/>
            <a:headEnd/>
            <a:tailEnd/>
          </a:ln>
          <a:effectLst/>
        </p:spPr>
        <p:txBody>
          <a:bodyPr wrap="none" rtlCol="0" anchor="ctr"/>
          <a:lstStyle/>
          <a:p>
            <a:pPr algn="ctr"/>
            <a:r>
              <a:rPr lang="en-US" altLang="ja-JP" sz="900">
                <a:latin typeface="メイリオ" panose="020B0604030504040204" pitchFamily="50" charset="-128"/>
                <a:ea typeface="メイリオ" panose="020B0604030504040204" pitchFamily="50" charset="-128"/>
                <a:sym typeface="メイリオ" panose="020B0604030504040204" pitchFamily="50" charset="-128"/>
              </a:rPr>
              <a:t>ZEB</a:t>
            </a:r>
            <a:endParaRPr lang="ja-JP" altLang="en-US" sz="900">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23" name="正方形/長方形 22"/>
          <p:cNvSpPr/>
          <p:nvPr/>
        </p:nvSpPr>
        <p:spPr bwMode="auto">
          <a:xfrm>
            <a:off x="6434968" y="3948462"/>
            <a:ext cx="602841" cy="408049"/>
          </a:xfrm>
          <a:prstGeom prst="rect">
            <a:avLst/>
          </a:prstGeom>
          <a:solidFill>
            <a:srgbClr val="DDDDDD"/>
          </a:solidFill>
          <a:ln w="9525">
            <a:noFill/>
            <a:miter lim="800000"/>
            <a:headEnd/>
            <a:tailEnd/>
          </a:ln>
          <a:effectLst/>
        </p:spPr>
        <p:txBody>
          <a:bodyPr wrap="none" rtlCol="0" anchor="ctr"/>
          <a:lstStyle/>
          <a:p>
            <a:pPr algn="ctr"/>
            <a:r>
              <a:rPr lang="ja-JP" altLang="en-US" sz="900">
                <a:latin typeface="メイリオ" panose="020B0604030504040204" pitchFamily="50" charset="-128"/>
                <a:ea typeface="メイリオ" panose="020B0604030504040204" pitchFamily="50" charset="-128"/>
                <a:sym typeface="メイリオ" panose="020B0604030504040204" pitchFamily="50" charset="-128"/>
              </a:rPr>
              <a:t>エネマネ</a:t>
            </a:r>
          </a:p>
        </p:txBody>
      </p:sp>
      <p:sp>
        <p:nvSpPr>
          <p:cNvPr id="25" name="正方形/長方形 24"/>
          <p:cNvSpPr/>
          <p:nvPr/>
        </p:nvSpPr>
        <p:spPr bwMode="auto">
          <a:xfrm>
            <a:off x="6431540" y="6210571"/>
            <a:ext cx="602841" cy="408049"/>
          </a:xfrm>
          <a:prstGeom prst="rect">
            <a:avLst/>
          </a:prstGeom>
          <a:solidFill>
            <a:srgbClr val="DDDDDD"/>
          </a:solidFill>
          <a:ln w="9525">
            <a:noFill/>
            <a:miter lim="800000"/>
            <a:headEnd/>
            <a:tailEnd/>
          </a:ln>
          <a:effectLst/>
        </p:spPr>
        <p:txBody>
          <a:bodyPr wrap="none" rtlCol="0" anchor="ctr"/>
          <a:lstStyle/>
          <a:p>
            <a:pPr algn="ctr"/>
            <a:r>
              <a:rPr lang="ja-JP" altLang="en-US" sz="900">
                <a:latin typeface="メイリオ" panose="020B0604030504040204" pitchFamily="50" charset="-128"/>
                <a:ea typeface="メイリオ" panose="020B0604030504040204" pitchFamily="50" charset="-128"/>
                <a:sym typeface="メイリオ" panose="020B0604030504040204" pitchFamily="50" charset="-128"/>
              </a:rPr>
              <a:t>ファイナンス</a:t>
            </a:r>
          </a:p>
        </p:txBody>
      </p:sp>
      <p:sp>
        <p:nvSpPr>
          <p:cNvPr id="38" name="正方形/長方形 37"/>
          <p:cNvSpPr/>
          <p:nvPr/>
        </p:nvSpPr>
        <p:spPr bwMode="auto">
          <a:xfrm>
            <a:off x="7123908" y="3496040"/>
            <a:ext cx="4620574" cy="408049"/>
          </a:xfrm>
          <a:prstGeom prst="rect">
            <a:avLst/>
          </a:prstGeom>
          <a:solidFill>
            <a:srgbClr val="DDDDDD"/>
          </a:solidFill>
          <a:ln w="9525">
            <a:noFill/>
            <a:miter lim="800000"/>
            <a:headEnd/>
            <a:tailEnd/>
          </a:ln>
          <a:effectLst/>
        </p:spPr>
        <p:txBody>
          <a:bodyPr wrap="square" rtlCol="0" anchor="ctr"/>
          <a:lstStyle/>
          <a:p>
            <a:pPr marL="84994" indent="-84994"/>
            <a:r>
              <a:rPr lang="ja-JP" altLang="en-US" sz="900">
                <a:latin typeface="メイリオ" panose="020B0604030504040204" pitchFamily="50" charset="-128"/>
                <a:ea typeface="メイリオ" panose="020B0604030504040204" pitchFamily="50" charset="-128"/>
                <a:sym typeface="メイリオ" panose="020B0604030504040204" pitchFamily="50" charset="-128"/>
              </a:rPr>
              <a:t>・ </a:t>
            </a:r>
            <a:r>
              <a:rPr lang="en-US" altLang="ja-JP" sz="900">
                <a:latin typeface="メイリオ" panose="020B0604030504040204" pitchFamily="50" charset="-128"/>
                <a:ea typeface="メイリオ" panose="020B0604030504040204" pitchFamily="50" charset="-128"/>
                <a:sym typeface="メイリオ" panose="020B0604030504040204" pitchFamily="50" charset="-128"/>
              </a:rPr>
              <a:t>ASEAN</a:t>
            </a:r>
            <a:r>
              <a:rPr lang="ja-JP" altLang="en-US" sz="900">
                <a:latin typeface="メイリオ" panose="020B0604030504040204" pitchFamily="50" charset="-128"/>
                <a:ea typeface="メイリオ" panose="020B0604030504040204" pitchFamily="50" charset="-128"/>
                <a:sym typeface="メイリオ" panose="020B0604030504040204" pitchFamily="50" charset="-128"/>
              </a:rPr>
              <a:t>での</a:t>
            </a:r>
            <a:r>
              <a:rPr lang="en-US" altLang="ja-JP" sz="900">
                <a:latin typeface="メイリオ" panose="020B0604030504040204" pitchFamily="50" charset="-128"/>
                <a:ea typeface="メイリオ" panose="020B0604030504040204" pitchFamily="50" charset="-128"/>
                <a:sym typeface="メイリオ" panose="020B0604030504040204" pitchFamily="50" charset="-128"/>
              </a:rPr>
              <a:t>ZEB</a:t>
            </a:r>
            <a:r>
              <a:rPr lang="ja-JP" altLang="en-US" sz="900">
                <a:latin typeface="メイリオ" panose="020B0604030504040204" pitchFamily="50" charset="-128"/>
                <a:ea typeface="メイリオ" panose="020B0604030504040204" pitchFamily="50" charset="-128"/>
                <a:sym typeface="メイリオ" panose="020B0604030504040204" pitchFamily="50" charset="-128"/>
              </a:rPr>
              <a:t>の普及の加速化に向け、技術仕様書</a:t>
            </a:r>
            <a:r>
              <a:rPr lang="en-US" altLang="ja-JP" sz="900" b="1">
                <a:solidFill>
                  <a:srgbClr val="016F96"/>
                </a:solidFill>
                <a:latin typeface="メイリオ" panose="020B0604030504040204" pitchFamily="50" charset="-128"/>
                <a:ea typeface="メイリオ" panose="020B0604030504040204" pitchFamily="50" charset="-128"/>
                <a:sym typeface="メイリオ" panose="020B0604030504040204" pitchFamily="50" charset="-128"/>
              </a:rPr>
              <a:t>ISO(TS23764)</a:t>
            </a:r>
            <a:r>
              <a:rPr lang="ja-JP" altLang="en-US" sz="900" b="1">
                <a:solidFill>
                  <a:srgbClr val="016F96"/>
                </a:solidFill>
                <a:latin typeface="メイリオ" panose="020B0604030504040204" pitchFamily="50" charset="-128"/>
                <a:ea typeface="メイリオ" panose="020B0604030504040204" pitchFamily="50" charset="-128"/>
                <a:sym typeface="メイリオ" panose="020B0604030504040204" pitchFamily="50" charset="-128"/>
              </a:rPr>
              <a:t>の認知向上、製品・技術へのアクセス環境作り、マレーシアにおける実証事業の具体化</a:t>
            </a:r>
            <a:r>
              <a:rPr lang="ja-JP" altLang="en-US" sz="900">
                <a:latin typeface="メイリオ" panose="020B0604030504040204" pitchFamily="50" charset="-128"/>
                <a:ea typeface="メイリオ" panose="020B0604030504040204" pitchFamily="50" charset="-128"/>
                <a:sym typeface="メイリオ" panose="020B0604030504040204" pitchFamily="50" charset="-128"/>
              </a:rPr>
              <a:t>等の活動を支援。</a:t>
            </a:r>
            <a:endParaRPr lang="en-US" altLang="ja-JP" sz="900">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39" name="正方形/長方形 38"/>
          <p:cNvSpPr/>
          <p:nvPr/>
        </p:nvSpPr>
        <p:spPr bwMode="auto">
          <a:xfrm>
            <a:off x="7123908" y="3947037"/>
            <a:ext cx="4620574" cy="408049"/>
          </a:xfrm>
          <a:prstGeom prst="rect">
            <a:avLst/>
          </a:prstGeom>
          <a:solidFill>
            <a:srgbClr val="DDDDDD"/>
          </a:solidFill>
          <a:ln w="9525">
            <a:noFill/>
            <a:miter lim="800000"/>
            <a:headEnd/>
            <a:tailEnd/>
          </a:ln>
          <a:effectLst/>
        </p:spPr>
        <p:txBody>
          <a:bodyPr wrap="square" rtlCol="0" anchor="ctr"/>
          <a:lstStyle/>
          <a:p>
            <a:pPr marL="84994" indent="-84994"/>
            <a:r>
              <a:rPr lang="ja-JP" altLang="en-US" sz="900">
                <a:latin typeface="メイリオ" panose="020B0604030504040204" pitchFamily="50" charset="-128"/>
                <a:ea typeface="メイリオ" panose="020B0604030504040204" pitchFamily="50" charset="-128"/>
                <a:sym typeface="メイリオ" panose="020B0604030504040204" pitchFamily="50" charset="-128"/>
              </a:rPr>
              <a:t>・ 産官学連携による</a:t>
            </a:r>
            <a:r>
              <a:rPr lang="en-US" altLang="ja-JP" sz="900" err="1">
                <a:latin typeface="メイリオ" panose="020B0604030504040204" pitchFamily="50" charset="-128"/>
                <a:ea typeface="メイリオ" panose="020B0604030504040204" pitchFamily="50" charset="-128"/>
                <a:sym typeface="メイリオ" panose="020B0604030504040204" pitchFamily="50" charset="-128"/>
              </a:rPr>
              <a:t>IoT</a:t>
            </a:r>
            <a:r>
              <a:rPr lang="ja-JP" altLang="en-US" sz="900">
                <a:latin typeface="メイリオ" panose="020B0604030504040204" pitchFamily="50" charset="-128"/>
                <a:ea typeface="メイリオ" panose="020B0604030504040204" pitchFamily="50" charset="-128"/>
                <a:sym typeface="メイリオ" panose="020B0604030504040204" pitchFamily="50" charset="-128"/>
              </a:rPr>
              <a:t>制御技術</a:t>
            </a:r>
            <a:r>
              <a:rPr lang="en-US" altLang="ja-JP" sz="900">
                <a:latin typeface="メイリオ" panose="020B0604030504040204" pitchFamily="50" charset="-128"/>
                <a:ea typeface="メイリオ" panose="020B0604030504040204" pitchFamily="50" charset="-128"/>
                <a:sym typeface="メイリオ" panose="020B0604030504040204" pitchFamily="50" charset="-128"/>
              </a:rPr>
              <a:t>(RENKEI)</a:t>
            </a:r>
            <a:r>
              <a:rPr lang="ja-JP" altLang="en-US" sz="900">
                <a:latin typeface="メイリオ" panose="020B0604030504040204" pitchFamily="50" charset="-128"/>
                <a:ea typeface="メイリオ" panose="020B0604030504040204" pitchFamily="50" charset="-128"/>
                <a:sym typeface="メイリオ" panose="020B0604030504040204" pitchFamily="50" charset="-128"/>
              </a:rPr>
              <a:t>を活用した工場の管理最適化</a:t>
            </a:r>
            <a:r>
              <a:rPr lang="en-US" altLang="ja-JP" sz="900">
                <a:latin typeface="メイリオ" panose="020B0604030504040204" pitchFamily="50" charset="-128"/>
                <a:ea typeface="メイリオ" panose="020B0604030504040204" pitchFamily="50" charset="-128"/>
                <a:sym typeface="メイリオ" panose="020B0604030504040204" pitchFamily="50" charset="-128"/>
              </a:rPr>
              <a:t>(</a:t>
            </a:r>
            <a:r>
              <a:rPr lang="ja-JP" altLang="en-US" sz="900">
                <a:latin typeface="メイリオ" panose="020B0604030504040204" pitchFamily="50" charset="-128"/>
                <a:ea typeface="メイリオ" panose="020B0604030504040204" pitchFamily="50" charset="-128"/>
                <a:sym typeface="メイリオ" panose="020B0604030504040204" pitchFamily="50" charset="-128"/>
              </a:rPr>
              <a:t>スマートファクトリー</a:t>
            </a:r>
            <a:r>
              <a:rPr lang="en-US" altLang="ja-JP" sz="900">
                <a:latin typeface="メイリオ" panose="020B0604030504040204" pitchFamily="50" charset="-128"/>
                <a:ea typeface="メイリオ" panose="020B0604030504040204" pitchFamily="50" charset="-128"/>
                <a:sym typeface="メイリオ" panose="020B0604030504040204" pitchFamily="50" charset="-128"/>
              </a:rPr>
              <a:t>)</a:t>
            </a:r>
            <a:r>
              <a:rPr lang="ja-JP" altLang="en-US" sz="900">
                <a:latin typeface="メイリオ" panose="020B0604030504040204" pitchFamily="50" charset="-128"/>
                <a:ea typeface="メイリオ" panose="020B0604030504040204" pitchFamily="50" charset="-128"/>
                <a:sym typeface="メイリオ" panose="020B0604030504040204" pitchFamily="50" charset="-128"/>
              </a:rPr>
              <a:t>、地域の脱炭素化</a:t>
            </a:r>
            <a:r>
              <a:rPr lang="en-US" altLang="ja-JP" sz="900">
                <a:latin typeface="メイリオ" panose="020B0604030504040204" pitchFamily="50" charset="-128"/>
                <a:ea typeface="メイリオ" panose="020B0604030504040204" pitchFamily="50" charset="-128"/>
                <a:sym typeface="メイリオ" panose="020B0604030504040204" pitchFamily="50" charset="-128"/>
              </a:rPr>
              <a:t>(</a:t>
            </a:r>
            <a:r>
              <a:rPr lang="ja-JP" altLang="en-US" sz="900">
                <a:latin typeface="メイリオ" panose="020B0604030504040204" pitchFamily="50" charset="-128"/>
                <a:ea typeface="メイリオ" panose="020B0604030504040204" pitchFamily="50" charset="-128"/>
                <a:sym typeface="メイリオ" panose="020B0604030504040204" pitchFamily="50" charset="-128"/>
              </a:rPr>
              <a:t>スマートコミュニティ</a:t>
            </a:r>
            <a:r>
              <a:rPr lang="en-US" altLang="ja-JP" sz="900">
                <a:latin typeface="メイリオ" panose="020B0604030504040204" pitchFamily="50" charset="-128"/>
                <a:ea typeface="メイリオ" panose="020B0604030504040204" pitchFamily="50" charset="-128"/>
                <a:sym typeface="メイリオ" panose="020B0604030504040204" pitchFamily="50" charset="-128"/>
              </a:rPr>
              <a:t>)</a:t>
            </a:r>
            <a:r>
              <a:rPr lang="ja-JP" altLang="en-US" sz="900">
                <a:latin typeface="メイリオ" panose="020B0604030504040204" pitchFamily="50" charset="-128"/>
                <a:ea typeface="メイリオ" panose="020B0604030504040204" pitchFamily="50" charset="-128"/>
                <a:sym typeface="メイリオ" panose="020B0604030504040204" pitchFamily="50" charset="-128"/>
              </a:rPr>
              <a:t>を実現するため、</a:t>
            </a:r>
            <a:r>
              <a:rPr lang="ja-JP" altLang="en-US" sz="900" b="1">
                <a:solidFill>
                  <a:srgbClr val="016F96"/>
                </a:solidFill>
                <a:latin typeface="メイリオ" panose="020B0604030504040204" pitchFamily="50" charset="-128"/>
                <a:ea typeface="メイリオ" panose="020B0604030504040204" pitchFamily="50" charset="-128"/>
                <a:sym typeface="メイリオ" panose="020B0604030504040204" pitchFamily="50" charset="-128"/>
              </a:rPr>
              <a:t>エネマネ促進・</a:t>
            </a:r>
            <a:r>
              <a:rPr lang="en-US" altLang="ja-JP" sz="900" b="1">
                <a:solidFill>
                  <a:srgbClr val="016F96"/>
                </a:solidFill>
                <a:latin typeface="メイリオ" panose="020B0604030504040204" pitchFamily="50" charset="-128"/>
                <a:ea typeface="メイリオ" panose="020B0604030504040204" pitchFamily="50" charset="-128"/>
                <a:sym typeface="メイリオ" panose="020B0604030504040204" pitchFamily="50" charset="-128"/>
              </a:rPr>
              <a:t>IoT</a:t>
            </a:r>
            <a:r>
              <a:rPr lang="ja-JP" altLang="en-US" sz="900" b="1">
                <a:solidFill>
                  <a:srgbClr val="016F96"/>
                </a:solidFill>
                <a:latin typeface="メイリオ" panose="020B0604030504040204" pitchFamily="50" charset="-128"/>
                <a:ea typeface="メイリオ" panose="020B0604030504040204" pitchFamily="50" charset="-128"/>
                <a:sym typeface="メイリオ" panose="020B0604030504040204" pitchFamily="50" charset="-128"/>
              </a:rPr>
              <a:t>制御に関する制度構築、ノウハウの横展開、</a:t>
            </a:r>
            <a:r>
              <a:rPr lang="en-US" altLang="ja-JP" sz="900" b="1">
                <a:solidFill>
                  <a:srgbClr val="016F96"/>
                </a:solidFill>
                <a:latin typeface="メイリオ" panose="020B0604030504040204" pitchFamily="50" charset="-128"/>
                <a:ea typeface="メイリオ" panose="020B0604030504040204" pitchFamily="50" charset="-128"/>
                <a:sym typeface="メイリオ" panose="020B0604030504040204" pitchFamily="50" charset="-128"/>
              </a:rPr>
              <a:t>FS</a:t>
            </a:r>
            <a:r>
              <a:rPr lang="ja-JP" altLang="en-US" sz="900" b="1">
                <a:solidFill>
                  <a:srgbClr val="016F96"/>
                </a:solidFill>
                <a:latin typeface="メイリオ" panose="020B0604030504040204" pitchFamily="50" charset="-128"/>
                <a:ea typeface="メイリオ" panose="020B0604030504040204" pitchFamily="50" charset="-128"/>
                <a:sym typeface="メイリオ" panose="020B0604030504040204" pitchFamily="50" charset="-128"/>
              </a:rPr>
              <a:t>を推進</a:t>
            </a:r>
            <a:r>
              <a:rPr lang="ja-JP" altLang="en-US" sz="900">
                <a:latin typeface="メイリオ" panose="020B0604030504040204" pitchFamily="50" charset="-128"/>
                <a:ea typeface="メイリオ" panose="020B0604030504040204" pitchFamily="50" charset="-128"/>
                <a:sym typeface="メイリオ" panose="020B0604030504040204" pitchFamily="50" charset="-128"/>
              </a:rPr>
              <a:t>。</a:t>
            </a:r>
          </a:p>
        </p:txBody>
      </p:sp>
      <p:sp>
        <p:nvSpPr>
          <p:cNvPr id="41" name="正方形/長方形 40"/>
          <p:cNvSpPr/>
          <p:nvPr/>
        </p:nvSpPr>
        <p:spPr bwMode="auto">
          <a:xfrm>
            <a:off x="7133170" y="6202024"/>
            <a:ext cx="4620574" cy="408049"/>
          </a:xfrm>
          <a:prstGeom prst="rect">
            <a:avLst/>
          </a:prstGeom>
          <a:solidFill>
            <a:srgbClr val="DDDDDD"/>
          </a:solidFill>
          <a:ln w="9525">
            <a:noFill/>
            <a:miter lim="800000"/>
            <a:headEnd/>
            <a:tailEnd/>
          </a:ln>
          <a:effectLst/>
        </p:spPr>
        <p:txBody>
          <a:bodyPr wrap="square" rtlCol="0" anchor="ctr"/>
          <a:lstStyle/>
          <a:p>
            <a:pPr marL="88900" indent="-88900"/>
            <a:r>
              <a:rPr lang="ja-JP" altLang="en-US" sz="900">
                <a:solidFill>
                  <a:prstClr val="black"/>
                </a:solidFill>
                <a:latin typeface="メイリオ" panose="020B0604030504040204" pitchFamily="50" charset="-128"/>
                <a:ea typeface="メイリオ" panose="020B0604030504040204" pitchFamily="50" charset="-128"/>
                <a:sym typeface="メイリオ" panose="020B0604030504040204" pitchFamily="50" charset="-128"/>
              </a:rPr>
              <a:t>・</a:t>
            </a:r>
            <a:r>
              <a:rPr lang="en-US" altLang="ja-JP" sz="900">
                <a:solidFill>
                  <a:prstClr val="black"/>
                </a:solidFill>
                <a:latin typeface="メイリオ" panose="020B0604030504040204" pitchFamily="50" charset="-128"/>
                <a:ea typeface="メイリオ" panose="020B0604030504040204" pitchFamily="50" charset="-128"/>
                <a:sym typeface="メイリオ" panose="020B0604030504040204" pitchFamily="50" charset="-128"/>
              </a:rPr>
              <a:t>ASEAN</a:t>
            </a:r>
            <a:r>
              <a:rPr lang="ja-JP" altLang="en-US" sz="900">
                <a:solidFill>
                  <a:prstClr val="black"/>
                </a:solidFill>
                <a:latin typeface="メイリオ" panose="020B0604030504040204" pitchFamily="50" charset="-128"/>
                <a:ea typeface="メイリオ" panose="020B0604030504040204" pitchFamily="50" charset="-128"/>
                <a:sym typeface="メイリオ" panose="020B0604030504040204" pitchFamily="50" charset="-128"/>
              </a:rPr>
              <a:t>域内で脱炭素技術の導入を行う上での</a:t>
            </a:r>
            <a:r>
              <a:rPr lang="ja-JP" altLang="en-US" sz="900" b="1">
                <a:solidFill>
                  <a:srgbClr val="016F96"/>
                </a:solidFill>
                <a:latin typeface="メイリオ" panose="020B0604030504040204" pitchFamily="50" charset="-128"/>
                <a:ea typeface="メイリオ" panose="020B0604030504040204" pitchFamily="50" charset="-128"/>
                <a:sym typeface="メイリオ" panose="020B0604030504040204" pitchFamily="50" charset="-128"/>
              </a:rPr>
              <a:t>課題の分析、地場金融機関のニーズの把握、ファイナンス動員に向けたセミナーの開催</a:t>
            </a:r>
            <a:r>
              <a:rPr lang="ja-JP" altLang="en-US" sz="900">
                <a:solidFill>
                  <a:prstClr val="black"/>
                </a:solidFill>
                <a:latin typeface="メイリオ" panose="020B0604030504040204" pitchFamily="50" charset="-128"/>
                <a:ea typeface="メイリオ" panose="020B0604030504040204" pitchFamily="50" charset="-128"/>
                <a:sym typeface="メイリオ" panose="020B0604030504040204" pitchFamily="50" charset="-128"/>
              </a:rPr>
              <a:t>等を実施。</a:t>
            </a:r>
            <a:endParaRPr lang="en-US" altLang="ja-JP" sz="900">
              <a:solidFill>
                <a:prstClr val="black"/>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36" name="正方形/長方形 35">
            <a:extLst>
              <a:ext uri="{FF2B5EF4-FFF2-40B4-BE49-F238E27FC236}">
                <a16:creationId xmlns:a16="http://schemas.microsoft.com/office/drawing/2014/main" id="{1A8663AF-B6DF-40A8-9187-4FDB3FDE2F6C}"/>
              </a:ext>
            </a:extLst>
          </p:cNvPr>
          <p:cNvSpPr/>
          <p:nvPr/>
        </p:nvSpPr>
        <p:spPr bwMode="auto">
          <a:xfrm>
            <a:off x="6434968" y="4853307"/>
            <a:ext cx="602841" cy="408049"/>
          </a:xfrm>
          <a:prstGeom prst="rect">
            <a:avLst/>
          </a:prstGeom>
          <a:solidFill>
            <a:srgbClr val="DDDDDD"/>
          </a:solidFill>
          <a:ln w="9525">
            <a:noFill/>
            <a:miter lim="800000"/>
            <a:headEnd/>
            <a:tailEnd/>
          </a:ln>
          <a:effectLst/>
        </p:spPr>
        <p:txBody>
          <a:bodyPr wrap="none" rtlCol="0" anchor="ctr"/>
          <a:lstStyle/>
          <a:p>
            <a:pPr algn="ctr">
              <a:defRPr/>
            </a:pPr>
            <a:r>
              <a:rPr kumimoji="0" lang="ja-JP" altLang="en-US" sz="900">
                <a:solidFill>
                  <a:prstClr val="black"/>
                </a:solidFill>
                <a:latin typeface="メイリオ" panose="020B0604030504040204" pitchFamily="50" charset="-128"/>
                <a:ea typeface="メイリオ" panose="020B0604030504040204" pitchFamily="50" charset="-128"/>
                <a:sym typeface="メイリオ" panose="020B0604030504040204" pitchFamily="50" charset="-128"/>
              </a:rPr>
              <a:t>鉄鋼</a:t>
            </a:r>
          </a:p>
        </p:txBody>
      </p:sp>
      <p:sp>
        <p:nvSpPr>
          <p:cNvPr id="37" name="正方形/長方形 36">
            <a:extLst>
              <a:ext uri="{FF2B5EF4-FFF2-40B4-BE49-F238E27FC236}">
                <a16:creationId xmlns:a16="http://schemas.microsoft.com/office/drawing/2014/main" id="{C2E8434C-DF34-489F-9724-5BAD53F6AA7E}"/>
              </a:ext>
            </a:extLst>
          </p:cNvPr>
          <p:cNvSpPr/>
          <p:nvPr/>
        </p:nvSpPr>
        <p:spPr bwMode="auto">
          <a:xfrm>
            <a:off x="7128341" y="4849032"/>
            <a:ext cx="4620574" cy="408049"/>
          </a:xfrm>
          <a:prstGeom prst="rect">
            <a:avLst/>
          </a:prstGeom>
          <a:solidFill>
            <a:srgbClr val="DDDDDD"/>
          </a:solidFill>
          <a:ln w="9525">
            <a:noFill/>
            <a:miter lim="800000"/>
            <a:headEnd/>
            <a:tailEnd/>
          </a:ln>
          <a:effectLst/>
        </p:spPr>
        <p:txBody>
          <a:bodyPr wrap="square" rtlCol="0" anchor="ctr"/>
          <a:lstStyle/>
          <a:p>
            <a:pPr marL="88900" indent="-88900">
              <a:defRPr/>
            </a:pPr>
            <a:r>
              <a:rPr lang="ja-JP" altLang="en-US" sz="900">
                <a:solidFill>
                  <a:prstClr val="black"/>
                </a:solidFill>
                <a:latin typeface="メイリオ" panose="020B0604030504040204" pitchFamily="50" charset="-128"/>
                <a:ea typeface="メイリオ" panose="020B0604030504040204" pitchFamily="50" charset="-128"/>
                <a:sym typeface="メイリオ" panose="020B0604030504040204" pitchFamily="50" charset="-128"/>
              </a:rPr>
              <a:t>・</a:t>
            </a:r>
            <a:r>
              <a:rPr lang="en-US" altLang="ja-JP" sz="900">
                <a:solidFill>
                  <a:prstClr val="black"/>
                </a:solidFill>
                <a:latin typeface="メイリオ" panose="020B0604030504040204" pitchFamily="50" charset="-128"/>
                <a:ea typeface="メイリオ" panose="020B0604030504040204" pitchFamily="50" charset="-128"/>
                <a:sym typeface="メイリオ" panose="020B0604030504040204" pitchFamily="50" charset="-128"/>
              </a:rPr>
              <a:t>ASEAN</a:t>
            </a:r>
            <a:r>
              <a:rPr lang="ja-JP" altLang="en-US" sz="900">
                <a:solidFill>
                  <a:prstClr val="black"/>
                </a:solidFill>
                <a:latin typeface="メイリオ" panose="020B0604030504040204" pitchFamily="50" charset="-128"/>
                <a:ea typeface="メイリオ" panose="020B0604030504040204" pitchFamily="50" charset="-128"/>
                <a:sym typeface="メイリオ" panose="020B0604030504040204" pitchFamily="50" charset="-128"/>
              </a:rPr>
              <a:t>の製鉄所を対象とし、</a:t>
            </a:r>
            <a:r>
              <a:rPr lang="ja-JP" altLang="en-US" sz="900" b="1">
                <a:solidFill>
                  <a:srgbClr val="016F96"/>
                </a:solidFill>
                <a:latin typeface="メイリオ" panose="020B0604030504040204" pitchFamily="50" charset="-128"/>
                <a:ea typeface="メイリオ" panose="020B0604030504040204" pitchFamily="50" charset="-128"/>
                <a:sym typeface="メイリオ" panose="020B0604030504040204" pitchFamily="50" charset="-128"/>
              </a:rPr>
              <a:t>最新の省エネ技術</a:t>
            </a:r>
            <a:r>
              <a:rPr lang="en-US" altLang="ja-JP" sz="900" b="1">
                <a:solidFill>
                  <a:srgbClr val="016F96"/>
                </a:solidFill>
                <a:latin typeface="メイリオ" panose="020B0604030504040204" pitchFamily="50" charset="-128"/>
                <a:ea typeface="メイリオ" panose="020B0604030504040204" pitchFamily="50" charset="-128"/>
                <a:sym typeface="メイリオ" panose="020B0604030504040204" pitchFamily="50" charset="-128"/>
              </a:rPr>
              <a:t>BAT(Best Available Technology)</a:t>
            </a:r>
            <a:r>
              <a:rPr lang="ja-JP" altLang="en-US" sz="900" b="1">
                <a:solidFill>
                  <a:srgbClr val="016F96"/>
                </a:solidFill>
                <a:latin typeface="メイリオ" panose="020B0604030504040204" pitchFamily="50" charset="-128"/>
                <a:ea typeface="メイリオ" panose="020B0604030504040204" pitchFamily="50" charset="-128"/>
                <a:sym typeface="メイリオ" panose="020B0604030504040204" pitchFamily="50" charset="-128"/>
              </a:rPr>
              <a:t>の普及による製鉄所の省エネ</a:t>
            </a:r>
            <a:r>
              <a:rPr lang="ja-JP" altLang="en-US" sz="900">
                <a:solidFill>
                  <a:prstClr val="black"/>
                </a:solidFill>
                <a:latin typeface="メイリオ" panose="020B0604030504040204" pitchFamily="50" charset="-128"/>
                <a:ea typeface="メイリオ" panose="020B0604030504040204" pitchFamily="50" charset="-128"/>
                <a:sym typeface="メイリオ" panose="020B0604030504040204" pitchFamily="50" charset="-128"/>
              </a:rPr>
              <a:t>を行うため、</a:t>
            </a:r>
            <a:r>
              <a:rPr lang="en-US" altLang="ja-JP" sz="900" b="1" err="1">
                <a:solidFill>
                  <a:srgbClr val="016F96"/>
                </a:solidFill>
                <a:latin typeface="メイリオ" panose="020B0604030504040204" pitchFamily="50" charset="-128"/>
                <a:ea typeface="メイリオ" panose="020B0604030504040204" pitchFamily="50" charset="-128"/>
                <a:sym typeface="メイリオ" panose="020B0604030504040204" pitchFamily="50" charset="-128"/>
              </a:rPr>
              <a:t>CEFIA</a:t>
            </a:r>
            <a:r>
              <a:rPr lang="en-US" altLang="ja-JP" sz="900" b="1">
                <a:solidFill>
                  <a:srgbClr val="016F96"/>
                </a:solidFill>
                <a:latin typeface="メイリオ" panose="020B0604030504040204" pitchFamily="50" charset="-128"/>
                <a:ea typeface="メイリオ" panose="020B0604030504040204" pitchFamily="50" charset="-128"/>
                <a:sym typeface="メイリオ" panose="020B0604030504040204" pitchFamily="50" charset="-128"/>
              </a:rPr>
              <a:t> </a:t>
            </a:r>
            <a:r>
              <a:rPr lang="ja-JP" altLang="en-US" sz="900" b="1">
                <a:solidFill>
                  <a:srgbClr val="016F96"/>
                </a:solidFill>
                <a:latin typeface="メイリオ" panose="020B0604030504040204" pitchFamily="50" charset="-128"/>
                <a:ea typeface="メイリオ" panose="020B0604030504040204" pitchFamily="50" charset="-128"/>
                <a:sym typeface="メイリオ" panose="020B0604030504040204" pitchFamily="50" charset="-128"/>
              </a:rPr>
              <a:t>を通じた「官民対話」「鉄鋼プラント診断」等の活動</a:t>
            </a:r>
            <a:r>
              <a:rPr lang="ja-JP" altLang="en-US" sz="900">
                <a:solidFill>
                  <a:prstClr val="black"/>
                </a:solidFill>
                <a:latin typeface="メイリオ" panose="020B0604030504040204" pitchFamily="50" charset="-128"/>
                <a:ea typeface="メイリオ" panose="020B0604030504040204" pitchFamily="50" charset="-128"/>
                <a:sym typeface="メイリオ" panose="020B0604030504040204" pitchFamily="50" charset="-128"/>
              </a:rPr>
              <a:t>を実施。</a:t>
            </a:r>
            <a:endParaRPr kumimoji="0" lang="ja-JP" altLang="en-US" sz="900">
              <a:solidFill>
                <a:prstClr val="black"/>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3" name="正方形/長方形 35">
            <a:extLst>
              <a:ext uri="{FF2B5EF4-FFF2-40B4-BE49-F238E27FC236}">
                <a16:creationId xmlns:a16="http://schemas.microsoft.com/office/drawing/2014/main" id="{C05C109A-4274-039B-743B-4B83C4330630}"/>
              </a:ext>
            </a:extLst>
          </p:cNvPr>
          <p:cNvSpPr/>
          <p:nvPr/>
        </p:nvSpPr>
        <p:spPr bwMode="auto">
          <a:xfrm>
            <a:off x="6434968" y="5305729"/>
            <a:ext cx="602841" cy="408049"/>
          </a:xfrm>
          <a:prstGeom prst="rect">
            <a:avLst/>
          </a:prstGeom>
          <a:solidFill>
            <a:srgbClr val="DDDDDD"/>
          </a:solidFill>
          <a:ln w="9525">
            <a:noFill/>
            <a:miter lim="800000"/>
            <a:headEnd/>
            <a:tailEnd/>
          </a:ln>
          <a:effectLst/>
        </p:spPr>
        <p:txBody>
          <a:bodyPr wrap="none" rtlCol="0" anchor="ctr"/>
          <a:lstStyle/>
          <a:p>
            <a:pPr algn="ctr">
              <a:defRPr/>
            </a:pPr>
            <a:r>
              <a:rPr kumimoji="0" lang="ja-JP" altLang="en-US" sz="900">
                <a:solidFill>
                  <a:prstClr val="black"/>
                </a:solidFill>
                <a:latin typeface="メイリオ" panose="020B0604030504040204" pitchFamily="50" charset="-128"/>
                <a:ea typeface="メイリオ" panose="020B0604030504040204" pitchFamily="50" charset="-128"/>
                <a:sym typeface="メイリオ" panose="020B0604030504040204" pitchFamily="50" charset="-128"/>
              </a:rPr>
              <a:t>バイオ炭</a:t>
            </a:r>
          </a:p>
        </p:txBody>
      </p:sp>
      <p:sp>
        <p:nvSpPr>
          <p:cNvPr id="4" name="正方形/長方形 36">
            <a:extLst>
              <a:ext uri="{FF2B5EF4-FFF2-40B4-BE49-F238E27FC236}">
                <a16:creationId xmlns:a16="http://schemas.microsoft.com/office/drawing/2014/main" id="{B795B242-F9D4-FFE2-E2D9-6E8D532B94AF}"/>
              </a:ext>
            </a:extLst>
          </p:cNvPr>
          <p:cNvSpPr/>
          <p:nvPr/>
        </p:nvSpPr>
        <p:spPr bwMode="auto">
          <a:xfrm>
            <a:off x="7128341" y="5300029"/>
            <a:ext cx="4620574" cy="408049"/>
          </a:xfrm>
          <a:prstGeom prst="rect">
            <a:avLst/>
          </a:prstGeom>
          <a:solidFill>
            <a:srgbClr val="DDDDDD"/>
          </a:solidFill>
          <a:ln w="9525">
            <a:noFill/>
            <a:miter lim="800000"/>
            <a:headEnd/>
            <a:tailEnd/>
          </a:ln>
          <a:effectLst/>
        </p:spPr>
        <p:txBody>
          <a:bodyPr wrap="square" rtlCol="0" anchor="ctr"/>
          <a:lstStyle/>
          <a:p>
            <a:pPr marL="88900" indent="-88900">
              <a:defRPr/>
            </a:pPr>
            <a:r>
              <a:rPr lang="ja-JP" altLang="en-US" sz="900" dirty="0">
                <a:solidFill>
                  <a:prstClr val="black"/>
                </a:solidFill>
                <a:latin typeface="メイリオ" panose="020B0604030504040204" pitchFamily="50" charset="-128"/>
                <a:ea typeface="メイリオ" panose="020B0604030504040204" pitchFamily="50" charset="-128"/>
                <a:sym typeface="メイリオ" panose="020B0604030504040204" pitchFamily="50" charset="-128"/>
              </a:rPr>
              <a:t>・</a:t>
            </a:r>
            <a:r>
              <a:rPr lang="ja-JP" altLang="en-US" sz="900" dirty="0">
                <a:latin typeface="メイリオ" panose="020B0604030504040204" pitchFamily="50" charset="-128"/>
                <a:ea typeface="メイリオ" panose="020B0604030504040204" pitchFamily="50" charset="-128"/>
                <a:sym typeface="メイリオ" panose="020B0604030504040204" pitchFamily="50" charset="-128"/>
              </a:rPr>
              <a:t>バイオマスをガス化する際に</a:t>
            </a:r>
            <a:r>
              <a:rPr lang="en-US" altLang="ja-JP" sz="900" dirty="0">
                <a:latin typeface="メイリオ" panose="020B0604030504040204" pitchFamily="50" charset="-128"/>
                <a:ea typeface="メイリオ" panose="020B0604030504040204" pitchFamily="50" charset="-128"/>
                <a:sym typeface="メイリオ" panose="020B0604030504040204" pitchFamily="50" charset="-128"/>
              </a:rPr>
              <a:t>CO2</a:t>
            </a:r>
            <a:r>
              <a:rPr lang="ja-JP" altLang="en-US" sz="900" dirty="0">
                <a:latin typeface="メイリオ" panose="020B0604030504040204" pitchFamily="50" charset="-128"/>
                <a:ea typeface="メイリオ" panose="020B0604030504040204" pitchFamily="50" charset="-128"/>
                <a:sym typeface="メイリオ" panose="020B0604030504040204" pitchFamily="50" charset="-128"/>
              </a:rPr>
              <a:t>をバイオ炭として貯留する技術について、</a:t>
            </a:r>
            <a:r>
              <a:rPr lang="en-US" altLang="ja-JP" sz="900" dirty="0">
                <a:latin typeface="メイリオ" panose="020B0604030504040204" pitchFamily="50" charset="-128"/>
                <a:ea typeface="メイリオ" panose="020B0604030504040204" pitchFamily="50" charset="-128"/>
                <a:sym typeface="メイリオ" panose="020B0604030504040204" pitchFamily="50" charset="-128"/>
              </a:rPr>
              <a:t>ASEAN</a:t>
            </a:r>
            <a:r>
              <a:rPr lang="ja-JP" altLang="en-US" sz="900" dirty="0">
                <a:latin typeface="メイリオ" panose="020B0604030504040204" pitchFamily="50" charset="-128"/>
                <a:ea typeface="メイリオ" panose="020B0604030504040204" pitchFamily="50" charset="-128"/>
                <a:sym typeface="メイリオ" panose="020B0604030504040204" pitchFamily="50" charset="-128"/>
              </a:rPr>
              <a:t>地域へのプロダクトの展開</a:t>
            </a:r>
            <a:r>
              <a:rPr lang="ja-JP" altLang="en-US" sz="900">
                <a:latin typeface="メイリオ" panose="020B0604030504040204" pitchFamily="50" charset="-128"/>
                <a:ea typeface="メイリオ" panose="020B0604030504040204" pitchFamily="50" charset="-128"/>
                <a:sym typeface="メイリオ" panose="020B0604030504040204" pitchFamily="50" charset="-128"/>
              </a:rPr>
              <a:t>を見据えた</a:t>
            </a:r>
            <a:r>
              <a:rPr lang="ja-JP" altLang="en-US" sz="900" b="1" dirty="0">
                <a:solidFill>
                  <a:srgbClr val="016F96"/>
                </a:solidFill>
                <a:latin typeface="メイリオ" panose="020B0604030504040204" pitchFamily="50" charset="-128"/>
                <a:ea typeface="メイリオ" panose="020B0604030504040204" pitchFamily="50" charset="-128"/>
                <a:sym typeface="メイリオ" panose="020B0604030504040204" pitchFamily="50" charset="-128"/>
              </a:rPr>
              <a:t>認知向上のためのウェビナー</a:t>
            </a:r>
            <a:r>
              <a:rPr lang="ja-JP" altLang="en-US" sz="900">
                <a:solidFill>
                  <a:prstClr val="black"/>
                </a:solidFill>
                <a:latin typeface="メイリオ" panose="020B0604030504040204" pitchFamily="50" charset="-128"/>
                <a:ea typeface="メイリオ" panose="020B0604030504040204" pitchFamily="50" charset="-128"/>
                <a:sym typeface="メイリオ" panose="020B0604030504040204" pitchFamily="50" charset="-128"/>
              </a:rPr>
              <a:t>を</a:t>
            </a:r>
            <a:r>
              <a:rPr lang="en-US" altLang="ja-JP" sz="900" dirty="0" err="1">
                <a:solidFill>
                  <a:prstClr val="black"/>
                </a:solidFill>
                <a:latin typeface="メイリオ" panose="020B0604030504040204" pitchFamily="50" charset="-128"/>
                <a:ea typeface="メイリオ" panose="020B0604030504040204" pitchFamily="50" charset="-128"/>
                <a:sym typeface="メイリオ" panose="020B0604030504040204" pitchFamily="50" charset="-128"/>
              </a:rPr>
              <a:t>CEFIA</a:t>
            </a:r>
            <a:r>
              <a:rPr lang="ja-JP" altLang="en-US" sz="900" dirty="0">
                <a:solidFill>
                  <a:prstClr val="black"/>
                </a:solidFill>
                <a:latin typeface="メイリオ" panose="020B0604030504040204" pitchFamily="50" charset="-128"/>
                <a:ea typeface="メイリオ" panose="020B0604030504040204" pitchFamily="50" charset="-128"/>
                <a:sym typeface="メイリオ" panose="020B0604030504040204" pitchFamily="50" charset="-128"/>
              </a:rPr>
              <a:t>で実施</a:t>
            </a:r>
            <a:endParaRPr kumimoji="0" lang="ja-JP" altLang="en-US" sz="900" dirty="0">
              <a:solidFill>
                <a:prstClr val="black"/>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5" name="正方形/長方形 35">
            <a:extLst>
              <a:ext uri="{FF2B5EF4-FFF2-40B4-BE49-F238E27FC236}">
                <a16:creationId xmlns:a16="http://schemas.microsoft.com/office/drawing/2014/main" id="{DA70F474-B76C-6879-F2F5-8D60E7E968BD}"/>
              </a:ext>
            </a:extLst>
          </p:cNvPr>
          <p:cNvSpPr/>
          <p:nvPr/>
        </p:nvSpPr>
        <p:spPr bwMode="auto">
          <a:xfrm>
            <a:off x="6434968" y="5758151"/>
            <a:ext cx="602841" cy="408049"/>
          </a:xfrm>
          <a:prstGeom prst="rect">
            <a:avLst/>
          </a:prstGeom>
          <a:solidFill>
            <a:srgbClr val="DDDDDD"/>
          </a:solidFill>
          <a:ln w="9525">
            <a:noFill/>
            <a:miter lim="800000"/>
            <a:headEnd/>
            <a:tailEnd/>
          </a:ln>
          <a:effectLst/>
        </p:spPr>
        <p:txBody>
          <a:bodyPr wrap="none" lIns="91440" tIns="45720" rIns="91440" bIns="45720" rtlCol="0" anchor="ctr"/>
          <a:lstStyle/>
          <a:p>
            <a:pPr algn="ctr">
              <a:defRPr/>
            </a:pPr>
            <a:r>
              <a:rPr kumimoji="0" lang="ja-JP" altLang="en-US" sz="900">
                <a:solidFill>
                  <a:prstClr val="black"/>
                </a:solidFill>
                <a:latin typeface="メイリオ" panose="020B0604030504040204" pitchFamily="50" charset="-128"/>
                <a:ea typeface="メイリオ" panose="020B0604030504040204" pitchFamily="50" charset="-128"/>
                <a:sym typeface="メイリオ" panose="020B0604030504040204" pitchFamily="50" charset="-128"/>
              </a:rPr>
              <a:t>高効率空調</a:t>
            </a:r>
          </a:p>
        </p:txBody>
      </p:sp>
      <p:sp>
        <p:nvSpPr>
          <p:cNvPr id="6" name="正方形/長方形 36">
            <a:extLst>
              <a:ext uri="{FF2B5EF4-FFF2-40B4-BE49-F238E27FC236}">
                <a16:creationId xmlns:a16="http://schemas.microsoft.com/office/drawing/2014/main" id="{9BDB321C-DF87-7C8A-8E0C-81B928461596}"/>
              </a:ext>
            </a:extLst>
          </p:cNvPr>
          <p:cNvSpPr/>
          <p:nvPr/>
        </p:nvSpPr>
        <p:spPr bwMode="auto">
          <a:xfrm>
            <a:off x="7128341" y="5751026"/>
            <a:ext cx="4620574" cy="408049"/>
          </a:xfrm>
          <a:prstGeom prst="rect">
            <a:avLst/>
          </a:prstGeom>
          <a:solidFill>
            <a:srgbClr val="DDDDDD"/>
          </a:solidFill>
          <a:ln w="9525">
            <a:noFill/>
            <a:miter lim="800000"/>
            <a:headEnd/>
            <a:tailEnd/>
          </a:ln>
          <a:effectLst/>
        </p:spPr>
        <p:txBody>
          <a:bodyPr wrap="square" rtlCol="0" anchor="ctr"/>
          <a:lstStyle/>
          <a:p>
            <a:pPr marL="88900" indent="-88900">
              <a:defRPr/>
            </a:pPr>
            <a:r>
              <a:rPr lang="ja-JP" altLang="en-US" sz="900" dirty="0">
                <a:solidFill>
                  <a:prstClr val="black"/>
                </a:solidFill>
                <a:latin typeface="メイリオ" panose="020B0604030504040204" pitchFamily="50" charset="-128"/>
                <a:ea typeface="メイリオ" panose="020B0604030504040204" pitchFamily="50" charset="-128"/>
                <a:sym typeface="メイリオ" panose="020B0604030504040204" pitchFamily="50" charset="-128"/>
              </a:rPr>
              <a:t>・高めの温度設定でも快適性を提供する省エネ型の高効率空調</a:t>
            </a:r>
            <a:r>
              <a:rPr lang="en-US" altLang="ja-JP" sz="900" dirty="0">
                <a:solidFill>
                  <a:prstClr val="black"/>
                </a:solidFill>
                <a:latin typeface="メイリオ" panose="020B0604030504040204" pitchFamily="50" charset="-128"/>
                <a:ea typeface="メイリオ" panose="020B0604030504040204" pitchFamily="50" charset="-128"/>
                <a:sym typeface="メイリオ" panose="020B0604030504040204" pitchFamily="50" charset="-128"/>
              </a:rPr>
              <a:t>(</a:t>
            </a:r>
            <a:r>
              <a:rPr lang="ja-JP" altLang="en-US" sz="900" dirty="0">
                <a:solidFill>
                  <a:prstClr val="black"/>
                </a:solidFill>
                <a:latin typeface="メイリオ" panose="020B0604030504040204" pitchFamily="50" charset="-128"/>
                <a:ea typeface="メイリオ" panose="020B0604030504040204" pitchFamily="50" charset="-128"/>
                <a:sym typeface="メイリオ" panose="020B0604030504040204" pitchFamily="50" charset="-128"/>
              </a:rPr>
              <a:t>タイやベトナムで試験導入中</a:t>
            </a:r>
            <a:r>
              <a:rPr lang="en-US" altLang="ja-JP" sz="900" dirty="0">
                <a:solidFill>
                  <a:prstClr val="black"/>
                </a:solidFill>
                <a:latin typeface="メイリオ" panose="020B0604030504040204" pitchFamily="50" charset="-128"/>
                <a:ea typeface="メイリオ" panose="020B0604030504040204" pitchFamily="50" charset="-128"/>
                <a:sym typeface="メイリオ" panose="020B0604030504040204" pitchFamily="50" charset="-128"/>
              </a:rPr>
              <a:t>)</a:t>
            </a:r>
            <a:r>
              <a:rPr lang="ja-JP" altLang="en-US" sz="900" dirty="0">
                <a:solidFill>
                  <a:prstClr val="black"/>
                </a:solidFill>
                <a:latin typeface="メイリオ" panose="020B0604030504040204" pitchFamily="50" charset="-128"/>
                <a:ea typeface="メイリオ" panose="020B0604030504040204" pitchFamily="50" charset="-128"/>
                <a:sym typeface="メイリオ" panose="020B0604030504040204" pitchFamily="50" charset="-128"/>
              </a:rPr>
              <a:t>について、</a:t>
            </a:r>
            <a:r>
              <a:rPr lang="en-US" altLang="ja-JP" sz="900" dirty="0" err="1">
                <a:solidFill>
                  <a:prstClr val="black"/>
                </a:solidFill>
                <a:latin typeface="メイリオ" panose="020B0604030504040204" pitchFamily="50" charset="-128"/>
                <a:ea typeface="メイリオ" panose="020B0604030504040204" pitchFamily="50" charset="-128"/>
                <a:sym typeface="メイリオ" panose="020B0604030504040204" pitchFamily="50" charset="-128"/>
              </a:rPr>
              <a:t>CEFIA</a:t>
            </a:r>
            <a:r>
              <a:rPr lang="ja-JP" altLang="en-US" sz="900" dirty="0">
                <a:solidFill>
                  <a:prstClr val="black"/>
                </a:solidFill>
                <a:latin typeface="メイリオ" panose="020B0604030504040204" pitchFamily="50" charset="-128"/>
                <a:ea typeface="メイリオ" panose="020B0604030504040204" pitchFamily="50" charset="-128"/>
                <a:sym typeface="メイリオ" panose="020B0604030504040204" pitchFamily="50" charset="-128"/>
              </a:rPr>
              <a:t>を通じて他国への展開</a:t>
            </a:r>
            <a:r>
              <a:rPr lang="ja-JP" altLang="en-US" sz="900">
                <a:solidFill>
                  <a:prstClr val="black"/>
                </a:solidFill>
                <a:latin typeface="メイリオ" panose="020B0604030504040204" pitchFamily="50" charset="-128"/>
                <a:ea typeface="メイリオ" panose="020B0604030504040204" pitchFamily="50" charset="-128"/>
                <a:sym typeface="メイリオ" panose="020B0604030504040204" pitchFamily="50" charset="-128"/>
              </a:rPr>
              <a:t>を見据えた</a:t>
            </a:r>
            <a:r>
              <a:rPr lang="ja-JP" altLang="en-US" sz="900" b="1" dirty="0">
                <a:solidFill>
                  <a:srgbClr val="016F96"/>
                </a:solidFill>
                <a:latin typeface="メイリオ" panose="020B0604030504040204" pitchFamily="50" charset="-128"/>
                <a:ea typeface="メイリオ" panose="020B0604030504040204" pitchFamily="50" charset="-128"/>
                <a:sym typeface="メイリオ" panose="020B0604030504040204" pitchFamily="50" charset="-128"/>
              </a:rPr>
              <a:t>認知普及</a:t>
            </a:r>
            <a:r>
              <a:rPr lang="ja-JP" altLang="en-US" sz="900" b="1">
                <a:solidFill>
                  <a:srgbClr val="016F96"/>
                </a:solidFill>
                <a:latin typeface="メイリオ" panose="020B0604030504040204" pitchFamily="50" charset="-128"/>
                <a:ea typeface="メイリオ" panose="020B0604030504040204" pitchFamily="50" charset="-128"/>
                <a:sym typeface="メイリオ" panose="020B0604030504040204" pitchFamily="50" charset="-128"/>
              </a:rPr>
              <a:t>活動</a:t>
            </a:r>
            <a:r>
              <a:rPr lang="en-US" altLang="ja-JP" sz="900" b="1">
                <a:solidFill>
                  <a:srgbClr val="016F96"/>
                </a:solidFill>
                <a:latin typeface="メイリオ" panose="020B0604030504040204" pitchFamily="50" charset="-128"/>
                <a:ea typeface="メイリオ" panose="020B0604030504040204" pitchFamily="50" charset="-128"/>
                <a:sym typeface="メイリオ" panose="020B0604030504040204" pitchFamily="50" charset="-128"/>
              </a:rPr>
              <a:t>(</a:t>
            </a:r>
            <a:r>
              <a:rPr lang="ja-JP" altLang="en-US" sz="900" b="1" dirty="0">
                <a:solidFill>
                  <a:srgbClr val="016F96"/>
                </a:solidFill>
                <a:latin typeface="メイリオ" panose="020B0604030504040204" pitchFamily="50" charset="-128"/>
                <a:ea typeface="メイリオ" panose="020B0604030504040204" pitchFamily="50" charset="-128"/>
                <a:sym typeface="メイリオ" panose="020B0604030504040204" pitchFamily="50" charset="-128"/>
              </a:rPr>
              <a:t>セミナーなど</a:t>
            </a:r>
            <a:r>
              <a:rPr lang="en-US" altLang="ja-JP" sz="900" b="1" dirty="0">
                <a:solidFill>
                  <a:srgbClr val="016F96"/>
                </a:solidFill>
                <a:latin typeface="メイリオ" panose="020B0604030504040204" pitchFamily="50" charset="-128"/>
                <a:ea typeface="メイリオ" panose="020B0604030504040204" pitchFamily="50" charset="-128"/>
                <a:sym typeface="メイリオ" panose="020B0604030504040204" pitchFamily="50" charset="-128"/>
              </a:rPr>
              <a:t>)</a:t>
            </a:r>
            <a:r>
              <a:rPr lang="ja-JP" altLang="en-US" sz="900" dirty="0">
                <a:solidFill>
                  <a:prstClr val="black"/>
                </a:solidFill>
                <a:latin typeface="メイリオ" panose="020B0604030504040204" pitchFamily="50" charset="-128"/>
                <a:ea typeface="メイリオ" panose="020B0604030504040204" pitchFamily="50" charset="-128"/>
                <a:sym typeface="メイリオ" panose="020B0604030504040204" pitchFamily="50" charset="-128"/>
              </a:rPr>
              <a:t>を実施。</a:t>
            </a:r>
            <a:endParaRPr kumimoji="0" lang="ja-JP" altLang="en-US" sz="900" dirty="0">
              <a:solidFill>
                <a:prstClr val="black"/>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11" name="テキスト プレースホルダー 7">
            <a:extLst>
              <a:ext uri="{FF2B5EF4-FFF2-40B4-BE49-F238E27FC236}">
                <a16:creationId xmlns:a16="http://schemas.microsoft.com/office/drawing/2014/main" id="{D0162912-FEFA-1357-6787-41CA90E65BB5}"/>
              </a:ext>
            </a:extLst>
          </p:cNvPr>
          <p:cNvSpPr txBox="1">
            <a:spLocks/>
          </p:cNvSpPr>
          <p:nvPr/>
        </p:nvSpPr>
        <p:spPr>
          <a:xfrm>
            <a:off x="443074" y="1160415"/>
            <a:ext cx="11305842" cy="1723549"/>
          </a:xfrm>
          <a:prstGeom prst="rect">
            <a:avLst/>
          </a:prstGeom>
          <a:solidFill>
            <a:schemeClr val="accent6"/>
          </a:solidFill>
          <a:ln>
            <a:noFill/>
          </a:ln>
        </p:spPr>
        <p:txBody>
          <a:bodyPr vert="horz" wrap="square" lIns="0" tIns="0" rIns="0" bIns="0" rtlCol="0" anchor="t" anchorCtr="0">
            <a:spAutoFit/>
          </a:bodyPr>
          <a:lstStyle>
            <a:lvl1pPr indent="0" defTabSz="914423">
              <a:spcBef>
                <a:spcPts val="0"/>
              </a:spcBef>
              <a:spcAft>
                <a:spcPts val="0"/>
              </a:spcAft>
              <a:buClr>
                <a:srgbClr val="002060"/>
              </a:buClr>
              <a:buFont typeface="Arial" panose="020B0604020202020204" pitchFamily="34" charset="0"/>
              <a:buNone/>
              <a:defRPr sz="800" b="0" i="0">
                <a:latin typeface="メイリオ" panose="020B0604030504040204" pitchFamily="50" charset="-128"/>
                <a:ea typeface="メイリオ" panose="020B0604030504040204" pitchFamily="50" charset="-128"/>
                <a:cs typeface="メイリオ" panose="020B0604030504040204" pitchFamily="50" charset="-128"/>
              </a:defRPr>
            </a:lvl1pPr>
            <a:lvl2pPr marL="324000" lvl="1" indent="-216000">
              <a:spcBef>
                <a:spcPts val="0"/>
              </a:spcBef>
              <a:spcAft>
                <a:spcPts val="0"/>
              </a:spcAft>
              <a:buClr>
                <a:schemeClr val="tx2"/>
              </a:buClr>
              <a:buFont typeface="Trebuchet MS" panose="020B0603020202020204" pitchFamily="34" charset="0"/>
              <a:buChar char="•"/>
              <a:defRPr sz="1600" b="0" i="0">
                <a:latin typeface="Trebuchet MS" panose="020B0603020202020204" pitchFamily="34" charset="0"/>
                <a:ea typeface="メイリオ" panose="020B0604030504040204" pitchFamily="50" charset="-128"/>
              </a:defRPr>
            </a:lvl2pPr>
            <a:lvl3pPr marL="896960" indent="-228606" defTabSz="914423">
              <a:spcBef>
                <a:spcPts val="600"/>
              </a:spcBef>
              <a:spcAft>
                <a:spcPts val="600"/>
              </a:spcAft>
              <a:buFont typeface="メイリオ" panose="020B0604030504040204" pitchFamily="50" charset="-128"/>
              <a:buChar char="‒"/>
              <a:defRPr sz="1600" b="0" i="0">
                <a:latin typeface="+mj-ea"/>
                <a:ea typeface="+mj-ea"/>
                <a:cs typeface="メイリオ" panose="020B0604030504040204" pitchFamily="50" charset="-128"/>
              </a:defRPr>
            </a:lvl3pPr>
            <a:lvl4pPr marL="1165254" indent="-228606" defTabSz="914423">
              <a:spcBef>
                <a:spcPct val="20000"/>
              </a:spcBef>
              <a:buFont typeface="Meiryo UI" panose="020B0604030504040204" pitchFamily="50" charset="-128"/>
              <a:buChar char="∗"/>
              <a:defRPr sz="1600">
                <a:latin typeface="+mj-ea"/>
                <a:ea typeface="+mj-ea"/>
                <a:cs typeface="Meiryo UI" panose="020B0604030504040204" pitchFamily="50" charset="-128"/>
              </a:defRPr>
            </a:lvl4pPr>
            <a:lvl5pPr marL="1527213" indent="-228606" defTabSz="914423">
              <a:spcBef>
                <a:spcPct val="20000"/>
              </a:spcBef>
              <a:buFont typeface="Arial" pitchFamily="34" charset="0"/>
              <a:buChar char="»"/>
              <a:defRPr sz="1600">
                <a:latin typeface="+mj-ea"/>
                <a:ea typeface="+mj-ea"/>
                <a:cs typeface="Meiryo UI" panose="020B0604030504040204" pitchFamily="50" charset="-128"/>
              </a:defRPr>
            </a:lvl5pPr>
            <a:lvl6pPr marL="2514663" indent="-228606" defTabSz="914423">
              <a:spcBef>
                <a:spcPct val="20000"/>
              </a:spcBef>
              <a:buFont typeface="Arial" pitchFamily="34" charset="0"/>
              <a:buChar char="•"/>
              <a:defRPr sz="2000"/>
            </a:lvl6pPr>
            <a:lvl7pPr marL="2971874" indent="-228606" defTabSz="914423">
              <a:spcBef>
                <a:spcPct val="20000"/>
              </a:spcBef>
              <a:buFont typeface="Arial" pitchFamily="34" charset="0"/>
              <a:buChar char="•"/>
              <a:defRPr sz="2000"/>
            </a:lvl7pPr>
            <a:lvl8pPr marL="3429086" indent="-228606" defTabSz="914423">
              <a:spcBef>
                <a:spcPct val="20000"/>
              </a:spcBef>
              <a:buFont typeface="Arial" pitchFamily="34" charset="0"/>
              <a:buChar char="•"/>
              <a:defRPr sz="2000"/>
            </a:lvl8pPr>
            <a:lvl9pPr marL="3886297" indent="-228606" defTabSz="914423">
              <a:spcBef>
                <a:spcPct val="20000"/>
              </a:spcBef>
              <a:buFont typeface="Arial" pitchFamily="34" charset="0"/>
              <a:buChar char="•"/>
              <a:defRPr sz="2000"/>
            </a:lvl9pPr>
          </a:lstStyle>
          <a:p>
            <a:pPr marL="263776" indent="-263776">
              <a:buFont typeface="Arial" panose="020B0604020202020204" pitchFamily="34" charset="0"/>
              <a:buChar char="•"/>
            </a:pPr>
            <a:r>
              <a:rPr lang="en-US" altLang="ja-JP" sz="1600" b="1" dirty="0" err="1">
                <a:cs typeface="+mn-cs"/>
                <a:sym typeface="メイリオ" panose="020B0604030504040204" pitchFamily="50" charset="-128"/>
              </a:rPr>
              <a:t>CEFIA</a:t>
            </a:r>
            <a:r>
              <a:rPr lang="en-US" altLang="ja-JP" sz="1600" b="1" dirty="0">
                <a:cs typeface="+mn-cs"/>
                <a:sym typeface="メイリオ" panose="020B0604030504040204" pitchFamily="50" charset="-128"/>
              </a:rPr>
              <a:t>(Cleaner Energy Future Initiative for ASEAN</a:t>
            </a:r>
            <a:r>
              <a:rPr lang="ja-JP" altLang="en-US" sz="1600" b="1" dirty="0">
                <a:cs typeface="+mn-cs"/>
                <a:sym typeface="メイリオ" panose="020B0604030504040204" pitchFamily="50" charset="-128"/>
              </a:rPr>
              <a:t>）</a:t>
            </a:r>
            <a:r>
              <a:rPr lang="ja-JP" altLang="en-US" sz="1600" dirty="0">
                <a:cs typeface="+mn-cs"/>
                <a:sym typeface="メイリオ" panose="020B0604030504040204" pitchFamily="50" charset="-128"/>
              </a:rPr>
              <a:t>は、</a:t>
            </a:r>
            <a:r>
              <a:rPr lang="en-US" altLang="ja-JP" sz="1600" b="1" dirty="0">
                <a:cs typeface="+mn-cs"/>
                <a:sym typeface="メイリオ" panose="020B0604030504040204" pitchFamily="50" charset="-128"/>
              </a:rPr>
              <a:t>ASEAN</a:t>
            </a:r>
            <a:r>
              <a:rPr lang="ja-JP" altLang="en-US" sz="1600" b="1" dirty="0">
                <a:cs typeface="+mn-cs"/>
                <a:sym typeface="メイリオ" panose="020B0604030504040204" pitchFamily="50" charset="-128"/>
              </a:rPr>
              <a:t>地域のエネルギー転換と脱炭素化の実現</a:t>
            </a:r>
            <a:r>
              <a:rPr lang="ja-JP" altLang="en-US" sz="1600" dirty="0">
                <a:cs typeface="+mn-cs"/>
                <a:sym typeface="メイリオ" panose="020B0604030504040204" pitchFamily="50" charset="-128"/>
              </a:rPr>
              <a:t>を</a:t>
            </a:r>
            <a:br>
              <a:rPr lang="en-US" altLang="ja-JP" sz="1600" dirty="0">
                <a:cs typeface="+mn-cs"/>
                <a:sym typeface="メイリオ" panose="020B0604030504040204" pitchFamily="50" charset="-128"/>
              </a:rPr>
            </a:br>
            <a:r>
              <a:rPr lang="ja-JP" altLang="en-US" sz="1600" dirty="0">
                <a:cs typeface="+mn-cs"/>
                <a:sym typeface="メイリオ" panose="020B0604030504040204" pitchFamily="50" charset="-128"/>
              </a:rPr>
              <a:t>目指す官民イニシアティブ。</a:t>
            </a:r>
            <a:r>
              <a:rPr lang="en-US" altLang="ja-JP" sz="1600" dirty="0">
                <a:cs typeface="+mn-cs"/>
                <a:sym typeface="メイリオ" panose="020B0604030504040204" pitchFamily="50" charset="-128"/>
              </a:rPr>
              <a:t>2019</a:t>
            </a:r>
            <a:r>
              <a:rPr lang="ja-JP" altLang="en-US" sz="1600" dirty="0">
                <a:cs typeface="+mn-cs"/>
                <a:sym typeface="メイリオ" panose="020B0604030504040204" pitchFamily="50" charset="-128"/>
              </a:rPr>
              <a:t>年</a:t>
            </a:r>
            <a:r>
              <a:rPr lang="en-US" altLang="ja-JP" sz="1600" dirty="0">
                <a:cs typeface="+mn-cs"/>
                <a:sym typeface="メイリオ" panose="020B0604030504040204" pitchFamily="50" charset="-128"/>
              </a:rPr>
              <a:t>9</a:t>
            </a:r>
            <a:r>
              <a:rPr lang="ja-JP" altLang="en-US" sz="1600" dirty="0">
                <a:cs typeface="+mn-cs"/>
                <a:sym typeface="メイリオ" panose="020B0604030504040204" pitchFamily="50" charset="-128"/>
              </a:rPr>
              <a:t>月、タイ・バンコクにおいて開催された、第</a:t>
            </a:r>
            <a:r>
              <a:rPr lang="en-US" altLang="ja-JP" sz="1600" dirty="0">
                <a:cs typeface="+mn-cs"/>
                <a:sym typeface="メイリオ" panose="020B0604030504040204" pitchFamily="50" charset="-128"/>
              </a:rPr>
              <a:t>16</a:t>
            </a:r>
            <a:r>
              <a:rPr lang="ja-JP" altLang="en-US" sz="1600" dirty="0">
                <a:cs typeface="+mn-cs"/>
                <a:sym typeface="メイリオ" panose="020B0604030504040204" pitchFamily="50" charset="-128"/>
              </a:rPr>
              <a:t>回</a:t>
            </a:r>
            <a:r>
              <a:rPr lang="en-US" altLang="ja-JP" sz="1600" dirty="0">
                <a:cs typeface="+mn-cs"/>
                <a:sym typeface="メイリオ" panose="020B0604030504040204" pitchFamily="50" charset="-128"/>
              </a:rPr>
              <a:t>ASEAN+3</a:t>
            </a:r>
            <a:r>
              <a:rPr lang="ja-JP" altLang="en-US" sz="1600" dirty="0">
                <a:cs typeface="+mn-cs"/>
                <a:sym typeface="メイリオ" panose="020B0604030504040204" pitchFamily="50" charset="-128"/>
              </a:rPr>
              <a:t>エネルギー大臣会合において、その設立が歓迎された。</a:t>
            </a:r>
            <a:endParaRPr lang="en-US" altLang="ja-JP" sz="1600" dirty="0">
              <a:cs typeface="+mn-cs"/>
              <a:sym typeface="メイリオ" panose="020B0604030504040204" pitchFamily="50" charset="-128"/>
            </a:endParaRPr>
          </a:p>
          <a:p>
            <a:pPr marL="263776" indent="-263776">
              <a:buFont typeface="Arial" panose="020B0604020202020204" pitchFamily="34" charset="0"/>
              <a:buChar char="•"/>
            </a:pPr>
            <a:r>
              <a:rPr lang="en-US" altLang="ja-JP" sz="1600" dirty="0" err="1">
                <a:cs typeface="+mn-cs"/>
                <a:sym typeface="メイリオ" panose="020B0604030504040204" pitchFamily="50" charset="-128"/>
              </a:rPr>
              <a:t>CEFIA</a:t>
            </a:r>
            <a:r>
              <a:rPr lang="ja-JP" altLang="en-US" sz="1600" dirty="0">
                <a:cs typeface="+mn-cs"/>
                <a:sym typeface="メイリオ" panose="020B0604030504040204" pitchFamily="50" charset="-128"/>
              </a:rPr>
              <a:t>の下で、</a:t>
            </a:r>
            <a:r>
              <a:rPr lang="en-US" altLang="ja-JP" sz="1600" dirty="0">
                <a:cs typeface="+mn-cs"/>
                <a:sym typeface="メイリオ" panose="020B0604030504040204" pitchFamily="50" charset="-128"/>
              </a:rPr>
              <a:t>ASEAN</a:t>
            </a:r>
            <a:r>
              <a:rPr lang="ja-JP" altLang="en-US" sz="1600" dirty="0">
                <a:cs typeface="+mn-cs"/>
                <a:sym typeface="メイリオ" panose="020B0604030504040204" pitchFamily="50" charset="-128"/>
              </a:rPr>
              <a:t>各国は、官民連携による、</a:t>
            </a:r>
            <a:r>
              <a:rPr lang="ja-JP" altLang="en-US" sz="1600" b="1" dirty="0">
                <a:cs typeface="+mn-cs"/>
                <a:sym typeface="メイリオ" panose="020B0604030504040204" pitchFamily="50" charset="-128"/>
              </a:rPr>
              <a:t>具体的な省エネ促進・再エネ導入プロジェクト（フラッグシップ・</a:t>
            </a:r>
            <a:br>
              <a:rPr lang="en-US" altLang="ja-JP" sz="1600" b="1" dirty="0">
                <a:cs typeface="+mn-cs"/>
                <a:sym typeface="メイリオ" panose="020B0604030504040204" pitchFamily="50" charset="-128"/>
              </a:rPr>
            </a:br>
            <a:r>
              <a:rPr lang="ja-JP" altLang="en-US" sz="1600" b="1" dirty="0">
                <a:cs typeface="+mn-cs"/>
                <a:sym typeface="メイリオ" panose="020B0604030504040204" pitchFamily="50" charset="-128"/>
              </a:rPr>
              <a:t>プロジェクト）の実施</a:t>
            </a:r>
            <a:r>
              <a:rPr lang="ja-JP" altLang="en-US" sz="1600" dirty="0">
                <a:cs typeface="+mn-cs"/>
                <a:sym typeface="メイリオ" panose="020B0604030504040204" pitchFamily="50" charset="-128"/>
              </a:rPr>
              <a:t>を通じて、同地域におけるエネルギー関連ビジネスの環境整備を促進する。併せて、</a:t>
            </a:r>
            <a:r>
              <a:rPr lang="en-US" altLang="ja-JP" sz="1600" b="1" dirty="0">
                <a:cs typeface="+mn-cs"/>
                <a:sym typeface="メイリオ" panose="020B0604030504040204" pitchFamily="50" charset="-128"/>
              </a:rPr>
              <a:t>ASEAN</a:t>
            </a:r>
            <a:br>
              <a:rPr lang="en-US" altLang="ja-JP" sz="1600" b="1" dirty="0">
                <a:cs typeface="+mn-cs"/>
                <a:sym typeface="メイリオ" panose="020B0604030504040204" pitchFamily="50" charset="-128"/>
              </a:rPr>
            </a:br>
            <a:r>
              <a:rPr lang="ja-JP" altLang="en-US" sz="1600" b="1" dirty="0">
                <a:cs typeface="+mn-cs"/>
                <a:sym typeface="メイリオ" panose="020B0604030504040204" pitchFamily="50" charset="-128"/>
              </a:rPr>
              <a:t>エネルギー協力行動計画</a:t>
            </a:r>
            <a:r>
              <a:rPr lang="ja-JP" altLang="en-US" sz="1600" dirty="0">
                <a:cs typeface="+mn-cs"/>
                <a:sym typeface="メイリオ" panose="020B0604030504040204" pitchFamily="50" charset="-128"/>
              </a:rPr>
              <a:t>の実施に</a:t>
            </a:r>
            <a:r>
              <a:rPr lang="en-US" altLang="ja-JP" sz="1600" dirty="0" err="1">
                <a:cs typeface="+mn-cs"/>
                <a:sym typeface="メイリオ" panose="020B0604030504040204" pitchFamily="50" charset="-128"/>
              </a:rPr>
              <a:t>CEFIA</a:t>
            </a:r>
            <a:r>
              <a:rPr lang="ja-JP" altLang="en-US" sz="1600" dirty="0">
                <a:cs typeface="+mn-cs"/>
                <a:sym typeface="メイリオ" panose="020B0604030504040204" pitchFamily="50" charset="-128"/>
              </a:rPr>
              <a:t>の取組を活用する。</a:t>
            </a:r>
            <a:endParaRPr lang="en-US" altLang="ja-JP" sz="1600" dirty="0">
              <a:cs typeface="+mn-cs"/>
              <a:sym typeface="メイリオ" panose="020B0604030504040204" pitchFamily="50" charset="-128"/>
            </a:endParaRPr>
          </a:p>
          <a:p>
            <a:pPr marL="263776" indent="-263776">
              <a:buFont typeface="Arial" panose="020B0604020202020204" pitchFamily="34" charset="0"/>
              <a:buChar char="•"/>
            </a:pPr>
            <a:r>
              <a:rPr lang="en-US" altLang="ja-JP" sz="1600" dirty="0" err="1">
                <a:cs typeface="+mn-cs"/>
                <a:sym typeface="メイリオ" panose="020B0604030504040204" pitchFamily="50" charset="-128"/>
              </a:rPr>
              <a:t>CEFIA</a:t>
            </a:r>
            <a:r>
              <a:rPr lang="ja-JP" altLang="en-US" sz="1600" dirty="0">
                <a:cs typeface="+mn-cs"/>
                <a:sym typeface="メイリオ" panose="020B0604030504040204" pitchFamily="50" charset="-128"/>
              </a:rPr>
              <a:t>の活動状況は、年次会合である</a:t>
            </a:r>
            <a:r>
              <a:rPr lang="en-US" altLang="ja-JP" sz="1600" b="1" dirty="0" err="1">
                <a:cs typeface="+mn-cs"/>
                <a:sym typeface="メイリオ" panose="020B0604030504040204" pitchFamily="50" charset="-128"/>
              </a:rPr>
              <a:t>CEFIA</a:t>
            </a:r>
            <a:r>
              <a:rPr lang="ja-JP" altLang="en-US" sz="1600" b="1" dirty="0">
                <a:cs typeface="+mn-cs"/>
                <a:sym typeface="メイリオ" panose="020B0604030504040204" pitchFamily="50" charset="-128"/>
              </a:rPr>
              <a:t>官民フォーラム</a:t>
            </a:r>
            <a:r>
              <a:rPr lang="ja-JP" altLang="en-US" sz="1600" dirty="0">
                <a:cs typeface="+mn-cs"/>
                <a:sym typeface="メイリオ" panose="020B0604030504040204" pitchFamily="50" charset="-128"/>
              </a:rPr>
              <a:t>において紹介・議論。</a:t>
            </a:r>
          </a:p>
        </p:txBody>
      </p:sp>
      <p:sp>
        <p:nvSpPr>
          <p:cNvPr id="28" name="テキスト ボックス 27">
            <a:extLst>
              <a:ext uri="{FF2B5EF4-FFF2-40B4-BE49-F238E27FC236}">
                <a16:creationId xmlns:a16="http://schemas.microsoft.com/office/drawing/2014/main" id="{42CF24DC-39B4-7530-E2D8-D65B48098C81}"/>
              </a:ext>
            </a:extLst>
          </p:cNvPr>
          <p:cNvSpPr txBox="1"/>
          <p:nvPr/>
        </p:nvSpPr>
        <p:spPr>
          <a:xfrm>
            <a:off x="6431540" y="2939538"/>
            <a:ext cx="5317375" cy="490538"/>
          </a:xfrm>
          <a:prstGeom prst="rect">
            <a:avLst/>
          </a:prstGeom>
          <a:solidFill>
            <a:srgbClr val="016F96"/>
          </a:solidFill>
        </p:spPr>
        <p:txBody>
          <a:bodyPr wrap="square" rtlCol="0" anchor="ctr"/>
          <a:lstStyle>
            <a:defPPr>
              <a:defRPr lang="ja-JP"/>
            </a:defPPr>
            <a:lvl1pPr defTabSz="914423">
              <a:spcBef>
                <a:spcPts val="600"/>
              </a:spcBef>
              <a:spcAft>
                <a:spcPts val="600"/>
              </a:spcAft>
              <a:buClr>
                <a:srgbClr val="002060"/>
              </a:buClr>
              <a:defRPr sz="1600" b="1">
                <a:solidFill>
                  <a:schemeClr val="bg1"/>
                </a:solidFill>
                <a:latin typeface="+mj-ea"/>
                <a:ea typeface="+mj-ea"/>
              </a:defRPr>
            </a:lvl1pPr>
          </a:lstStyle>
          <a:p>
            <a:pPr marL="0" indent="0">
              <a:buNone/>
            </a:pPr>
            <a:r>
              <a:rPr lang="ja-JP" altLang="en-US" sz="1600" b="1">
                <a:latin typeface="メイリオ" panose="020B0604030504040204" pitchFamily="50" charset="-128"/>
                <a:ea typeface="メイリオ" panose="020B0604030504040204" pitchFamily="50" charset="-128"/>
                <a:sym typeface="メイリオ" panose="020B0604030504040204" pitchFamily="50" charset="-128"/>
              </a:rPr>
              <a:t>フラッグシップ・プロジェクトの推進</a:t>
            </a:r>
          </a:p>
        </p:txBody>
      </p:sp>
      <p:sp>
        <p:nvSpPr>
          <p:cNvPr id="29" name="テキスト ボックス 28">
            <a:extLst>
              <a:ext uri="{FF2B5EF4-FFF2-40B4-BE49-F238E27FC236}">
                <a16:creationId xmlns:a16="http://schemas.microsoft.com/office/drawing/2014/main" id="{D361D8D6-8008-21D8-C09F-317F5A5A736B}"/>
              </a:ext>
            </a:extLst>
          </p:cNvPr>
          <p:cNvSpPr txBox="1"/>
          <p:nvPr/>
        </p:nvSpPr>
        <p:spPr>
          <a:xfrm>
            <a:off x="443074" y="2939537"/>
            <a:ext cx="5317375" cy="490538"/>
          </a:xfrm>
          <a:prstGeom prst="rect">
            <a:avLst/>
          </a:prstGeom>
          <a:solidFill>
            <a:srgbClr val="016F96"/>
          </a:solidFill>
        </p:spPr>
        <p:txBody>
          <a:bodyPr wrap="square" rtlCol="0" anchor="ctr"/>
          <a:lstStyle>
            <a:defPPr>
              <a:defRPr lang="ja-JP"/>
            </a:defPPr>
            <a:lvl1pPr defTabSz="914423">
              <a:spcBef>
                <a:spcPts val="600"/>
              </a:spcBef>
              <a:spcAft>
                <a:spcPts val="600"/>
              </a:spcAft>
              <a:buClr>
                <a:srgbClr val="002060"/>
              </a:buClr>
              <a:defRPr sz="1600" b="1">
                <a:solidFill>
                  <a:schemeClr val="bg1"/>
                </a:solidFill>
                <a:latin typeface="+mj-ea"/>
                <a:ea typeface="+mj-ea"/>
              </a:defRPr>
            </a:lvl1pPr>
          </a:lstStyle>
          <a:p>
            <a:pPr marL="0" indent="0">
              <a:buNone/>
            </a:pPr>
            <a:r>
              <a:rPr lang="en-US" altLang="ja-JP" b="1">
                <a:latin typeface="メイリオ" panose="020B0604030504040204" pitchFamily="50" charset="-128"/>
                <a:ea typeface="メイリオ" panose="020B0604030504040204" pitchFamily="50" charset="-128"/>
                <a:sym typeface="メイリオ" panose="020B0604030504040204" pitchFamily="50" charset="-128"/>
              </a:rPr>
              <a:t>CEFIA</a:t>
            </a:r>
            <a:r>
              <a:rPr lang="ja-JP" altLang="en-US" b="1">
                <a:latin typeface="メイリオ" panose="020B0604030504040204" pitchFamily="50" charset="-128"/>
                <a:ea typeface="メイリオ" panose="020B0604030504040204" pitchFamily="50" charset="-128"/>
                <a:sym typeface="メイリオ" panose="020B0604030504040204" pitchFamily="50" charset="-128"/>
              </a:rPr>
              <a:t>における</a:t>
            </a:r>
            <a:r>
              <a:rPr lang="en-US" altLang="ja-JP" b="1">
                <a:latin typeface="メイリオ" panose="020B0604030504040204" pitchFamily="50" charset="-128"/>
                <a:ea typeface="メイリオ" panose="020B0604030504040204" pitchFamily="50" charset="-128"/>
                <a:sym typeface="メイリオ" panose="020B0604030504040204" pitchFamily="50" charset="-128"/>
              </a:rPr>
              <a:t>3</a:t>
            </a:r>
            <a:r>
              <a:rPr lang="ja-JP" altLang="en-US" b="1">
                <a:latin typeface="メイリオ" panose="020B0604030504040204" pitchFamily="50" charset="-128"/>
                <a:ea typeface="メイリオ" panose="020B0604030504040204" pitchFamily="50" charset="-128"/>
                <a:sym typeface="メイリオ" panose="020B0604030504040204" pitchFamily="50" charset="-128"/>
              </a:rPr>
              <a:t>つの主要要素</a:t>
            </a:r>
          </a:p>
        </p:txBody>
      </p:sp>
    </p:spTree>
    <p:extLst>
      <p:ext uri="{BB962C8B-B14F-4D97-AF65-F5344CB8AC3E}">
        <p14:creationId xmlns:p14="http://schemas.microsoft.com/office/powerpoint/2010/main" val="9184664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hink-cell data - do not delete" hidden="1">
            <a:extLst>
              <a:ext uri="{FF2B5EF4-FFF2-40B4-BE49-F238E27FC236}">
                <a16:creationId xmlns:a16="http://schemas.microsoft.com/office/drawing/2014/main" id="{15DC9268-F15F-B087-8F10-427FAFF2F454}"/>
              </a:ext>
            </a:extLst>
          </p:cNvPr>
          <p:cNvGraphicFramePr>
            <a:graphicFrameLocks noChangeAspect="1"/>
          </p:cNvGraphicFramePr>
          <p:nvPr>
            <p:custDataLst>
              <p:tags r:id="rId1"/>
            </p:custDataLst>
            <p:extLst>
              <p:ext uri="{D42A27DB-BD31-4B8C-83A1-F6EECF244321}">
                <p14:modId xmlns:p14="http://schemas.microsoft.com/office/powerpoint/2010/main" val="41103671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84" imgH="486" progId="TCLayout.ActiveDocument.1">
                  <p:embed/>
                </p:oleObj>
              </mc:Choice>
              <mc:Fallback>
                <p:oleObj name="think-cell Slide" r:id="rId3" imgW="484" imgH="486" progId="TCLayout.ActiveDocument.1">
                  <p:embed/>
                  <p:pic>
                    <p:nvPicPr>
                      <p:cNvPr id="11" name="think-cell data - do not delete" hidden="1">
                        <a:extLst>
                          <a:ext uri="{FF2B5EF4-FFF2-40B4-BE49-F238E27FC236}">
                            <a16:creationId xmlns:a16="http://schemas.microsoft.com/office/drawing/2014/main" id="{15DC9268-F15F-B087-8F10-427FAFF2F45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スライド番号プレースホルダー 1">
            <a:extLst>
              <a:ext uri="{FF2B5EF4-FFF2-40B4-BE49-F238E27FC236}">
                <a16:creationId xmlns:a16="http://schemas.microsoft.com/office/drawing/2014/main" id="{92C6D0A4-3929-512F-8FA0-788147002F77}"/>
              </a:ext>
            </a:extLst>
          </p:cNvPr>
          <p:cNvSpPr>
            <a:spLocks noGrp="1"/>
          </p:cNvSpPr>
          <p:nvPr>
            <p:ph type="sldNum" sz="quarter" idx="12"/>
          </p:nvPr>
        </p:nvSpPr>
        <p:spPr/>
        <p:txBody>
          <a:bodyPr/>
          <a:lstStyle/>
          <a:p>
            <a:fld id="{D9550142-B990-490A-A107-ED7302A7FD52}" type="slidenum">
              <a:rPr lang="en-US" altLang="ja-JP" smtClean="0"/>
              <a:pPr/>
              <a:t>20</a:t>
            </a:fld>
            <a:endParaRPr lang="en-US"/>
          </a:p>
        </p:txBody>
      </p:sp>
      <p:sp>
        <p:nvSpPr>
          <p:cNvPr id="3" name="タイトル 2">
            <a:extLst>
              <a:ext uri="{FF2B5EF4-FFF2-40B4-BE49-F238E27FC236}">
                <a16:creationId xmlns:a16="http://schemas.microsoft.com/office/drawing/2014/main" id="{C85EDAE8-F7A1-1A5E-433C-E32F7A10EF16}"/>
              </a:ext>
            </a:extLst>
          </p:cNvPr>
          <p:cNvSpPr>
            <a:spLocks noGrp="1"/>
          </p:cNvSpPr>
          <p:nvPr>
            <p:ph type="title"/>
          </p:nvPr>
        </p:nvSpPr>
        <p:spPr>
          <a:xfrm>
            <a:off x="443075" y="366716"/>
            <a:ext cx="11305842" cy="584775"/>
          </a:xfrm>
        </p:spPr>
        <p:txBody>
          <a:bodyPr vert="horz"/>
          <a:lstStyle/>
          <a:p>
            <a:r>
              <a:rPr kumimoji="1" lang="ja-JP" altLang="en-US" dirty="0"/>
              <a:t>第５回フォーラムにおけるビジネスマッチング</a:t>
            </a:r>
          </a:p>
        </p:txBody>
      </p:sp>
      <p:sp>
        <p:nvSpPr>
          <p:cNvPr id="12" name="テキスト プレースホルダー 4">
            <a:extLst>
              <a:ext uri="{FF2B5EF4-FFF2-40B4-BE49-F238E27FC236}">
                <a16:creationId xmlns:a16="http://schemas.microsoft.com/office/drawing/2014/main" id="{8345F17C-078A-DD11-4448-DBB3AEAA8766}"/>
              </a:ext>
            </a:extLst>
          </p:cNvPr>
          <p:cNvSpPr>
            <a:spLocks noGrp="1"/>
          </p:cNvSpPr>
          <p:nvPr>
            <p:ph type="body" sz="quarter" idx="17"/>
          </p:nvPr>
        </p:nvSpPr>
        <p:spPr>
          <a:xfrm>
            <a:off x="443070" y="1138194"/>
            <a:ext cx="11305846" cy="746276"/>
          </a:xfrm>
        </p:spPr>
        <p:txBody>
          <a:bodyPr tIns="72000" bIns="72000"/>
          <a:lstStyle/>
          <a:p>
            <a:pPr marL="285750" indent="-285750">
              <a:spcBef>
                <a:spcPts val="0"/>
              </a:spcBef>
              <a:spcAft>
                <a:spcPts val="0"/>
              </a:spcAft>
              <a:buFont typeface="Arial" panose="020B0604020202020204" pitchFamily="34" charset="0"/>
              <a:buChar char="•"/>
            </a:pPr>
            <a:r>
              <a:rPr lang="ja-JP" altLang="en-US" sz="1600" dirty="0">
                <a:latin typeface="Meiryo UI" panose="020B0604030504040204" pitchFamily="50" charset="-128"/>
                <a:ea typeface="Meiryo UI" panose="020B0604030504040204" pitchFamily="50" charset="-128"/>
              </a:rPr>
              <a:t>第５回</a:t>
            </a:r>
            <a:r>
              <a:rPr lang="en-US" altLang="ja-JP" sz="1600" dirty="0" err="1">
                <a:latin typeface="Meiryo UI" panose="020B0604030504040204" pitchFamily="50" charset="-128"/>
                <a:ea typeface="Meiryo UI" panose="020B0604030504040204" pitchFamily="50" charset="-128"/>
              </a:rPr>
              <a:t>CEFIA</a:t>
            </a:r>
            <a:r>
              <a:rPr lang="ja-JP" altLang="en-US" sz="1600" dirty="0">
                <a:latin typeface="Meiryo UI" panose="020B0604030504040204" pitchFamily="50" charset="-128"/>
                <a:ea typeface="Meiryo UI" panose="020B0604030504040204" pitchFamily="50" charset="-128"/>
              </a:rPr>
              <a:t>フォーラムの登壇事業者と</a:t>
            </a:r>
            <a:r>
              <a:rPr lang="en-US" altLang="ja-JP" sz="1600" dirty="0" err="1">
                <a:latin typeface="Meiryo UI" panose="020B0604030504040204" pitchFamily="50" charset="-128"/>
                <a:ea typeface="Meiryo UI" panose="020B0604030504040204" pitchFamily="50" charset="-128"/>
              </a:rPr>
              <a:t>AEBF</a:t>
            </a:r>
            <a:r>
              <a:rPr lang="ja-JP" altLang="en-US" sz="1600" dirty="0">
                <a:latin typeface="Meiryo UI" panose="020B0604030504040204" pitchFamily="50" charset="-128"/>
                <a:ea typeface="Meiryo UI" panose="020B0604030504040204" pitchFamily="50" charset="-128"/>
              </a:rPr>
              <a:t>参加者の商談の場としてビジネスマッチングを実施。</a:t>
            </a:r>
          </a:p>
          <a:p>
            <a:pPr marL="285750" indent="-285750">
              <a:spcBef>
                <a:spcPts val="0"/>
              </a:spcBef>
              <a:spcAft>
                <a:spcPts val="0"/>
              </a:spcAft>
              <a:buFont typeface="Arial" panose="020B0604020202020204" pitchFamily="34" charset="0"/>
              <a:buChar char="•"/>
            </a:pPr>
            <a:r>
              <a:rPr lang="ja-JP" altLang="en-US" sz="1600" dirty="0">
                <a:latin typeface="Meiryo UI" panose="020B0604030504040204" pitchFamily="50" charset="-128"/>
                <a:ea typeface="Meiryo UI" panose="020B0604030504040204" pitchFamily="50" charset="-128"/>
              </a:rPr>
              <a:t>また、積水化学工業は</a:t>
            </a:r>
            <a:r>
              <a:rPr lang="en-US" altLang="ja-JP" sz="1600" dirty="0">
                <a:latin typeface="Meiryo UI" panose="020B0604030504040204" pitchFamily="50" charset="-128"/>
                <a:ea typeface="Meiryo UI" panose="020B0604030504040204" pitchFamily="50" charset="-128"/>
              </a:rPr>
              <a:t>G7</a:t>
            </a:r>
            <a:r>
              <a:rPr lang="ja-JP" altLang="en-US" sz="1600" dirty="0">
                <a:latin typeface="Meiryo UI" panose="020B0604030504040204" pitchFamily="50" charset="-128"/>
                <a:ea typeface="Meiryo UI" panose="020B0604030504040204" pitchFamily="50" charset="-128"/>
              </a:rPr>
              <a:t>広島サミット</a:t>
            </a:r>
            <a:r>
              <a:rPr lang="en-US" altLang="ja-JP" sz="1600" dirty="0">
                <a:latin typeface="Meiryo UI" panose="020B0604030504040204" pitchFamily="50" charset="-128"/>
                <a:ea typeface="Meiryo UI" panose="020B0604030504040204" pitchFamily="50" charset="-128"/>
              </a:rPr>
              <a:t>2023</a:t>
            </a:r>
            <a:r>
              <a:rPr lang="ja-JP" altLang="en-US" sz="1600" dirty="0">
                <a:latin typeface="Meiryo UI" panose="020B0604030504040204" pitchFamily="50" charset="-128"/>
                <a:ea typeface="Meiryo UI" panose="020B0604030504040204" pitchFamily="50" charset="-128"/>
              </a:rPr>
              <a:t>会場でも展示されたペロブスカイト太陽電池を展示。</a:t>
            </a:r>
          </a:p>
        </p:txBody>
      </p:sp>
      <p:sp>
        <p:nvSpPr>
          <p:cNvPr id="4" name="テキスト ボックス 19">
            <a:extLst>
              <a:ext uri="{FF2B5EF4-FFF2-40B4-BE49-F238E27FC236}">
                <a16:creationId xmlns:a16="http://schemas.microsoft.com/office/drawing/2014/main" id="{8F16F4D4-E1AA-C3A3-4B27-C0D2CC858154}"/>
              </a:ext>
            </a:extLst>
          </p:cNvPr>
          <p:cNvSpPr txBox="1">
            <a:spLocks noChangeArrowheads="1"/>
          </p:cNvSpPr>
          <p:nvPr/>
        </p:nvSpPr>
        <p:spPr bwMode="auto">
          <a:xfrm>
            <a:off x="443070" y="2036434"/>
            <a:ext cx="3834877" cy="4247317"/>
          </a:xfrm>
          <a:prstGeom prst="rect">
            <a:avLst/>
          </a:prstGeom>
          <a:noFill/>
          <a:ln w="19050">
            <a:noFill/>
            <a:miter lim="800000"/>
            <a:headEnd/>
            <a:tailEnd/>
          </a:ln>
          <a:extLst>
            <a:ext uri="{91240B29-F687-4F45-9708-019B960494DF}">
              <a14:hiddenLine xmlns:a14="http://schemas.microsoft.com/office/drawing/2010/main" w="19050">
                <a:solidFill>
                  <a:srgbClr val="0099FF"/>
                </a:solidFill>
                <a:miter lim="800000"/>
                <a:headEnd/>
                <a:tailEnd/>
              </a14:hiddenLine>
            </a:ext>
          </a:extLst>
        </p:spPr>
        <p:txBody>
          <a:bodyPr wrap="square" lIns="91440" tIns="45720" rIns="91440" bIns="45720" anchor="t">
            <a:spAutoFit/>
          </a:bodyPr>
          <a:lstStyle/>
          <a:p>
            <a:pPr marL="91440" lvl="1">
              <a:buClr>
                <a:srgbClr val="626262"/>
              </a:buClr>
              <a:defRPr/>
            </a:pPr>
            <a:r>
              <a:rPr lang="en-US" altLang="ja-JP" dirty="0">
                <a:latin typeface="Meiryo UI"/>
                <a:ea typeface="Meiryo UI"/>
                <a:cs typeface="Arial"/>
                <a:sym typeface="Meiryo UI" panose="020B0604030504040204" pitchFamily="50" charset="-128"/>
              </a:rPr>
              <a:t>&lt;</a:t>
            </a:r>
            <a:r>
              <a:rPr lang="ja-JP" altLang="en-US" dirty="0">
                <a:latin typeface="Meiryo UI"/>
                <a:ea typeface="Meiryo UI"/>
                <a:cs typeface="Arial"/>
                <a:sym typeface="Meiryo UI" panose="020B0604030504040204" pitchFamily="50" charset="-128"/>
              </a:rPr>
              <a:t>フォーラムの関連の参加事業者</a:t>
            </a:r>
            <a:r>
              <a:rPr lang="en-US" altLang="ja-JP" dirty="0">
                <a:latin typeface="Meiryo UI"/>
                <a:ea typeface="Meiryo UI"/>
                <a:cs typeface="Arial"/>
                <a:sym typeface="Meiryo UI" panose="020B0604030504040204" pitchFamily="50" charset="-128"/>
              </a:rPr>
              <a:t>&gt;</a:t>
            </a:r>
          </a:p>
          <a:p>
            <a:pPr marL="91440" lvl="1">
              <a:buClr>
                <a:srgbClr val="626262"/>
              </a:buClr>
              <a:defRPr/>
            </a:pPr>
            <a:r>
              <a:rPr lang="ja-JP" altLang="en-US" u="sng" dirty="0">
                <a:latin typeface="Meiryo UI"/>
                <a:ea typeface="Meiryo UI"/>
                <a:cs typeface="Arial"/>
                <a:sym typeface="Meiryo UI" panose="020B0604030504040204" pitchFamily="50" charset="-128"/>
              </a:rPr>
              <a:t>フラッグシッププロジェクト</a:t>
            </a:r>
            <a:endParaRPr lang="en-US" altLang="ja-JP" u="sng" dirty="0">
              <a:latin typeface="Meiryo UI"/>
              <a:ea typeface="Meiryo UI"/>
              <a:cs typeface="Arial"/>
              <a:sym typeface="Meiryo UI" panose="020B0604030504040204" pitchFamily="50" charset="-128"/>
            </a:endParaRPr>
          </a:p>
          <a:p>
            <a:pPr marL="274955" lvl="1" indent="-183515">
              <a:buClr>
                <a:srgbClr val="626262"/>
              </a:buClr>
              <a:buFont typeface="Trebuchet MS" panose="020B0603020202020204" pitchFamily="34" charset="0"/>
              <a:buChar char="•"/>
              <a:defRPr/>
            </a:pPr>
            <a:r>
              <a:rPr lang="en-US" altLang="ja-JP" dirty="0" err="1">
                <a:latin typeface="Meiryo UI"/>
                <a:ea typeface="Meiryo UI"/>
                <a:cs typeface="Arial"/>
                <a:sym typeface="Meiryo UI" panose="020B0604030504040204" pitchFamily="50" charset="-128"/>
              </a:rPr>
              <a:t>JEITA</a:t>
            </a:r>
            <a:endParaRPr lang="en-US" altLang="ja-JP" dirty="0">
              <a:latin typeface="Meiryo UI"/>
              <a:ea typeface="Meiryo UI"/>
              <a:cs typeface="Arial"/>
              <a:sym typeface="Meiryo UI" panose="020B0604030504040204" pitchFamily="50" charset="-128"/>
            </a:endParaRPr>
          </a:p>
          <a:p>
            <a:pPr marL="274955" lvl="1" indent="-183515">
              <a:buClr>
                <a:srgbClr val="626262"/>
              </a:buClr>
              <a:buFont typeface="Trebuchet MS" panose="020B0603020202020204" pitchFamily="34" charset="0"/>
              <a:buChar char="•"/>
              <a:defRPr/>
            </a:pPr>
            <a:r>
              <a:rPr lang="ja-JP" altLang="en-US" dirty="0">
                <a:latin typeface="Meiryo UI"/>
                <a:ea typeface="Meiryo UI"/>
                <a:cs typeface="Arial"/>
                <a:sym typeface="Meiryo UI" panose="020B0604030504040204" pitchFamily="50" charset="-128"/>
              </a:rPr>
              <a:t>日本鉄鋼連盟</a:t>
            </a:r>
            <a:endParaRPr lang="en-US" altLang="ja-JP" dirty="0">
              <a:latin typeface="Meiryo UI"/>
              <a:ea typeface="Meiryo UI"/>
              <a:cs typeface="Arial"/>
              <a:sym typeface="Meiryo UI" panose="020B0604030504040204" pitchFamily="50" charset="-128"/>
            </a:endParaRPr>
          </a:p>
          <a:p>
            <a:pPr marL="274955" lvl="1" indent="-183515">
              <a:buClr>
                <a:srgbClr val="626262"/>
              </a:buClr>
              <a:buFont typeface="Trebuchet MS" panose="020B0603020202020204" pitchFamily="34" charset="0"/>
              <a:buChar char="•"/>
              <a:defRPr/>
            </a:pPr>
            <a:r>
              <a:rPr lang="ja-JP" altLang="en-US" dirty="0">
                <a:latin typeface="Meiryo UI"/>
                <a:ea typeface="Meiryo UI"/>
                <a:cs typeface="Arial"/>
                <a:sym typeface="Meiryo UI" panose="020B0604030504040204" pitchFamily="50" charset="-128"/>
              </a:rPr>
              <a:t>世界省エネルギー等ビジネス</a:t>
            </a:r>
            <a:br>
              <a:rPr lang="en-US" altLang="ja-JP" dirty="0">
                <a:latin typeface="Meiryo UI"/>
                <a:ea typeface="Meiryo UI"/>
                <a:cs typeface="Arial"/>
                <a:sym typeface="Meiryo UI" panose="020B0604030504040204" pitchFamily="50" charset="-128"/>
              </a:rPr>
            </a:br>
            <a:r>
              <a:rPr lang="ja-JP" altLang="en-US" dirty="0">
                <a:latin typeface="Meiryo UI"/>
                <a:ea typeface="Meiryo UI"/>
                <a:cs typeface="Arial"/>
                <a:sym typeface="Meiryo UI" panose="020B0604030504040204" pitchFamily="50" charset="-128"/>
              </a:rPr>
              <a:t>推進協議会</a:t>
            </a:r>
            <a:endParaRPr lang="en-US" altLang="ja-JP" dirty="0">
              <a:latin typeface="Meiryo UI"/>
              <a:ea typeface="Meiryo UI"/>
              <a:cs typeface="Arial"/>
              <a:sym typeface="Meiryo UI" panose="020B0604030504040204" pitchFamily="50" charset="-128"/>
            </a:endParaRPr>
          </a:p>
          <a:p>
            <a:pPr marL="274955" lvl="1" indent="-183515">
              <a:buClr>
                <a:srgbClr val="626262"/>
              </a:buClr>
              <a:buFont typeface="Trebuchet MS" panose="020B0603020202020204" pitchFamily="34" charset="0"/>
              <a:buChar char="•"/>
              <a:defRPr/>
            </a:pPr>
            <a:r>
              <a:rPr lang="ja-JP" altLang="en-US" dirty="0">
                <a:latin typeface="Meiryo UI"/>
                <a:ea typeface="Meiryo UI"/>
                <a:cs typeface="Arial"/>
                <a:sym typeface="Meiryo UI" panose="020B0604030504040204" pitchFamily="50" charset="-128"/>
              </a:rPr>
              <a:t>フォレストエナジー</a:t>
            </a:r>
            <a:endParaRPr lang="en-US" altLang="ja-JP" dirty="0">
              <a:latin typeface="Meiryo UI"/>
              <a:ea typeface="Meiryo UI"/>
              <a:cs typeface="Arial"/>
              <a:sym typeface="Meiryo UI" panose="020B0604030504040204" pitchFamily="50" charset="-128"/>
            </a:endParaRPr>
          </a:p>
          <a:p>
            <a:pPr marL="274955" lvl="1" indent="-183515">
              <a:buClr>
                <a:srgbClr val="626262"/>
              </a:buClr>
              <a:buFont typeface="Trebuchet MS" panose="020B0603020202020204" pitchFamily="34" charset="0"/>
              <a:buChar char="•"/>
              <a:defRPr/>
            </a:pPr>
            <a:r>
              <a:rPr lang="ja-JP" altLang="en-US" dirty="0">
                <a:latin typeface="Meiryo UI"/>
                <a:ea typeface="Meiryo UI"/>
                <a:cs typeface="Arial"/>
                <a:sym typeface="Meiryo UI" panose="020B0604030504040204" pitchFamily="50" charset="-128"/>
              </a:rPr>
              <a:t>ダイキン工業</a:t>
            </a:r>
            <a:endParaRPr lang="en-US" altLang="ja-JP" dirty="0">
              <a:latin typeface="Meiryo UI"/>
              <a:ea typeface="Meiryo UI"/>
              <a:cs typeface="Arial"/>
              <a:sym typeface="Meiryo UI" panose="020B0604030504040204" pitchFamily="50" charset="-128"/>
            </a:endParaRPr>
          </a:p>
          <a:p>
            <a:pPr marL="91440" lvl="1">
              <a:buClr>
                <a:srgbClr val="626262"/>
              </a:buClr>
              <a:defRPr/>
            </a:pPr>
            <a:endParaRPr lang="en-US" altLang="ja-JP" dirty="0">
              <a:latin typeface="Meiryo UI"/>
              <a:ea typeface="Meiryo UI"/>
              <a:cs typeface="Arial"/>
              <a:sym typeface="Meiryo UI" panose="020B0604030504040204" pitchFamily="50" charset="-128"/>
            </a:endParaRPr>
          </a:p>
          <a:p>
            <a:pPr marL="91440" lvl="1">
              <a:buClr>
                <a:srgbClr val="626262"/>
              </a:buClr>
              <a:defRPr/>
            </a:pPr>
            <a:r>
              <a:rPr lang="ja-JP" altLang="en-US" u="sng" dirty="0">
                <a:latin typeface="Meiryo UI"/>
                <a:ea typeface="Meiryo UI"/>
                <a:cs typeface="Arial"/>
                <a:sym typeface="Meiryo UI" panose="020B0604030504040204" pitchFamily="50" charset="-128"/>
              </a:rPr>
              <a:t>日本の最先端技術紹介など</a:t>
            </a:r>
            <a:endParaRPr lang="en-US" altLang="ja-JP" u="sng" dirty="0">
              <a:latin typeface="Meiryo UI"/>
              <a:ea typeface="Meiryo UI"/>
              <a:cs typeface="Arial"/>
              <a:sym typeface="Meiryo UI" panose="020B0604030504040204" pitchFamily="50" charset="-128"/>
            </a:endParaRPr>
          </a:p>
          <a:p>
            <a:pPr marL="274955" lvl="1" indent="-183515">
              <a:buClr>
                <a:srgbClr val="626262"/>
              </a:buClr>
              <a:buFont typeface="Trebuchet MS" panose="020B0603020202020204" pitchFamily="34" charset="0"/>
              <a:buChar char="•"/>
              <a:defRPr/>
            </a:pPr>
            <a:r>
              <a:rPr lang="ja-JP" altLang="en-US" dirty="0">
                <a:latin typeface="Meiryo UI"/>
                <a:ea typeface="Meiryo UI"/>
                <a:cs typeface="Arial"/>
                <a:sym typeface="Meiryo UI" panose="020B0604030504040204" pitchFamily="50" charset="-128"/>
              </a:rPr>
              <a:t>積水化学工業</a:t>
            </a:r>
            <a:endParaRPr lang="en-US" altLang="ja-JP" dirty="0">
              <a:latin typeface="Meiryo UI"/>
              <a:ea typeface="Meiryo UI"/>
              <a:cs typeface="Arial"/>
              <a:sym typeface="Meiryo UI" panose="020B0604030504040204" pitchFamily="50" charset="-128"/>
            </a:endParaRPr>
          </a:p>
          <a:p>
            <a:pPr marL="274955" lvl="1" indent="-183515">
              <a:buClr>
                <a:srgbClr val="626262"/>
              </a:buClr>
              <a:buFont typeface="Trebuchet MS" panose="020B0603020202020204" pitchFamily="34" charset="0"/>
              <a:buChar char="•"/>
              <a:defRPr/>
            </a:pPr>
            <a:r>
              <a:rPr lang="ja-JP" altLang="en-US" dirty="0">
                <a:latin typeface="Meiryo UI"/>
                <a:ea typeface="Meiryo UI"/>
                <a:cs typeface="Arial"/>
                <a:sym typeface="Meiryo UI" panose="020B0604030504040204" pitchFamily="50" charset="-128"/>
              </a:rPr>
              <a:t>日立造船</a:t>
            </a:r>
            <a:endParaRPr lang="en-US" altLang="ja-JP" dirty="0">
              <a:latin typeface="Meiryo UI"/>
              <a:ea typeface="Meiryo UI"/>
              <a:cs typeface="Arial"/>
              <a:sym typeface="Meiryo UI" panose="020B0604030504040204" pitchFamily="50" charset="-128"/>
            </a:endParaRPr>
          </a:p>
          <a:p>
            <a:pPr marL="274955" lvl="1" indent="-183515">
              <a:buClr>
                <a:srgbClr val="626262"/>
              </a:buClr>
              <a:buFont typeface="Trebuchet MS" panose="020B0603020202020204" pitchFamily="34" charset="0"/>
              <a:buChar char="•"/>
              <a:defRPr/>
            </a:pPr>
            <a:r>
              <a:rPr lang="en-US" altLang="ja-JP" dirty="0" err="1">
                <a:latin typeface="Meiryo UI"/>
                <a:ea typeface="Meiryo UI"/>
                <a:cs typeface="Arial"/>
                <a:sym typeface="Meiryo UI" panose="020B0604030504040204" pitchFamily="50" charset="-128"/>
              </a:rPr>
              <a:t>Zenmov</a:t>
            </a:r>
            <a:endParaRPr lang="en-US" altLang="ja-JP" dirty="0">
              <a:latin typeface="Meiryo UI"/>
              <a:ea typeface="Meiryo UI"/>
              <a:cs typeface="Arial"/>
              <a:sym typeface="Meiryo UI" panose="020B0604030504040204" pitchFamily="50" charset="-128"/>
            </a:endParaRPr>
          </a:p>
          <a:p>
            <a:pPr marL="274955" lvl="1" indent="-183515">
              <a:buClr>
                <a:srgbClr val="626262"/>
              </a:buClr>
              <a:buFont typeface="Trebuchet MS" panose="020B0603020202020204" pitchFamily="34" charset="0"/>
              <a:buChar char="•"/>
              <a:defRPr/>
            </a:pPr>
            <a:r>
              <a:rPr lang="en-US" altLang="ja-JP" dirty="0">
                <a:latin typeface="Meiryo UI"/>
                <a:ea typeface="Meiryo UI"/>
                <a:cs typeface="Arial"/>
                <a:sym typeface="Meiryo UI" panose="020B0604030504040204" pitchFamily="50" charset="-128"/>
              </a:rPr>
              <a:t>NTT</a:t>
            </a:r>
          </a:p>
          <a:p>
            <a:pPr marL="274955" lvl="1" indent="-183515">
              <a:buClr>
                <a:srgbClr val="626262"/>
              </a:buClr>
              <a:buFont typeface="Trebuchet MS" panose="020B0603020202020204" pitchFamily="34" charset="0"/>
              <a:buChar char="•"/>
              <a:defRPr/>
            </a:pPr>
            <a:r>
              <a:rPr lang="en-US" altLang="ja-JP" dirty="0">
                <a:latin typeface="Meiryo UI"/>
                <a:ea typeface="Meiryo UI"/>
                <a:cs typeface="Arial"/>
                <a:sym typeface="Meiryo UI" panose="020B0604030504040204" pitchFamily="50" charset="-128"/>
              </a:rPr>
              <a:t>Panasonic</a:t>
            </a:r>
          </a:p>
        </p:txBody>
      </p:sp>
      <p:sp>
        <p:nvSpPr>
          <p:cNvPr id="5" name="テキスト ボックス 19">
            <a:extLst>
              <a:ext uri="{FF2B5EF4-FFF2-40B4-BE49-F238E27FC236}">
                <a16:creationId xmlns:a16="http://schemas.microsoft.com/office/drawing/2014/main" id="{8F5422A5-3F63-26AE-05F2-4C54ACB5E977}"/>
              </a:ext>
            </a:extLst>
          </p:cNvPr>
          <p:cNvSpPr txBox="1">
            <a:spLocks noChangeArrowheads="1"/>
          </p:cNvSpPr>
          <p:nvPr/>
        </p:nvSpPr>
        <p:spPr bwMode="auto">
          <a:xfrm>
            <a:off x="7419960" y="5102291"/>
            <a:ext cx="2880460" cy="311905"/>
          </a:xfrm>
          <a:prstGeom prst="rect">
            <a:avLst/>
          </a:prstGeom>
          <a:noFill/>
          <a:ln w="19050">
            <a:noFill/>
            <a:miter lim="800000"/>
            <a:headEnd/>
            <a:tailEnd/>
          </a:ln>
          <a:extLst>
            <a:ext uri="{91240B29-F687-4F45-9708-019B960494DF}">
              <a14:hiddenLine xmlns:a14="http://schemas.microsoft.com/office/drawing/2010/main" w="19050">
                <a:solidFill>
                  <a:srgbClr val="0099FF"/>
                </a:solidFill>
                <a:miter lim="800000"/>
                <a:headEnd/>
                <a:tailEnd/>
              </a14:hiddenLine>
            </a:ext>
          </a:extLst>
        </p:spPr>
        <p:txBody>
          <a:bodyPr wrap="square" lIns="91440" tIns="45720" rIns="91440" bIns="45720" anchor="t">
            <a:spAutoFit/>
          </a:bodyPr>
          <a:lstStyle/>
          <a:p>
            <a:pPr marL="91440" lvl="1" algn="ctr">
              <a:buClr>
                <a:srgbClr val="626262"/>
              </a:buClr>
              <a:defRPr/>
            </a:pPr>
            <a:r>
              <a:rPr lang="ja-JP" altLang="en-US" sz="1600">
                <a:solidFill>
                  <a:srgbClr val="295E7E"/>
                </a:solidFill>
                <a:latin typeface="Meiryo UI"/>
                <a:ea typeface="Meiryo UI"/>
                <a:cs typeface="Arial"/>
                <a:sym typeface="Meiryo UI" panose="020B0604030504040204" pitchFamily="50" charset="-128"/>
              </a:rPr>
              <a:t>ペロブスカイト太陽電池の展示</a:t>
            </a:r>
            <a:endParaRPr lang="en-US" altLang="ja-JP" sz="1600">
              <a:solidFill>
                <a:srgbClr val="295E7E"/>
              </a:solidFill>
              <a:latin typeface="Meiryo UI"/>
              <a:ea typeface="Meiryo UI"/>
              <a:cs typeface="Arial"/>
              <a:sym typeface="Meiryo UI" panose="020B0604030504040204" pitchFamily="50" charset="-128"/>
            </a:endParaRPr>
          </a:p>
        </p:txBody>
      </p:sp>
      <p:pic>
        <p:nvPicPr>
          <p:cNvPr id="6" name="772D5A98-A620-44EE-8885-EAF01D5D90DC" descr="PHOTO-2023-08-25-11-52-45.jpg">
            <a:extLst>
              <a:ext uri="{FF2B5EF4-FFF2-40B4-BE49-F238E27FC236}">
                <a16:creationId xmlns:a16="http://schemas.microsoft.com/office/drawing/2014/main" id="{DB6BEFDE-FBCA-1758-EDA6-85EE68DD273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21020"/>
          <a:stretch/>
        </p:blipFill>
        <p:spPr bwMode="auto">
          <a:xfrm>
            <a:off x="6401886" y="2559865"/>
            <a:ext cx="3080476" cy="1824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テキスト ボックス 19">
            <a:extLst>
              <a:ext uri="{FF2B5EF4-FFF2-40B4-BE49-F238E27FC236}">
                <a16:creationId xmlns:a16="http://schemas.microsoft.com/office/drawing/2014/main" id="{ED0B22FC-9EC8-4103-7531-7CD0719051A6}"/>
              </a:ext>
            </a:extLst>
          </p:cNvPr>
          <p:cNvSpPr txBox="1">
            <a:spLocks noChangeArrowheads="1"/>
          </p:cNvSpPr>
          <p:nvPr/>
        </p:nvSpPr>
        <p:spPr bwMode="auto">
          <a:xfrm>
            <a:off x="3547821" y="5102290"/>
            <a:ext cx="2880460" cy="311905"/>
          </a:xfrm>
          <a:prstGeom prst="rect">
            <a:avLst/>
          </a:prstGeom>
          <a:noFill/>
          <a:ln w="19050">
            <a:noFill/>
            <a:miter lim="800000"/>
            <a:headEnd/>
            <a:tailEnd/>
          </a:ln>
          <a:extLst>
            <a:ext uri="{91240B29-F687-4F45-9708-019B960494DF}">
              <a14:hiddenLine xmlns:a14="http://schemas.microsoft.com/office/drawing/2010/main" w="19050">
                <a:solidFill>
                  <a:srgbClr val="0099FF"/>
                </a:solidFill>
                <a:miter lim="800000"/>
                <a:headEnd/>
                <a:tailEnd/>
              </a14:hiddenLine>
            </a:ext>
          </a:extLst>
        </p:spPr>
        <p:txBody>
          <a:bodyPr wrap="square" lIns="91440" tIns="45720" rIns="91440" bIns="45720" anchor="t">
            <a:spAutoFit/>
          </a:bodyPr>
          <a:lstStyle/>
          <a:p>
            <a:pPr marL="91440" lvl="1" algn="ctr">
              <a:buClr>
                <a:srgbClr val="626262"/>
              </a:buClr>
              <a:defRPr/>
            </a:pPr>
            <a:r>
              <a:rPr lang="ja-JP" altLang="en-US" sz="1600" dirty="0">
                <a:solidFill>
                  <a:srgbClr val="295E7E"/>
                </a:solidFill>
                <a:latin typeface="Meiryo UI"/>
                <a:ea typeface="Meiryo UI"/>
                <a:cs typeface="Arial"/>
                <a:sym typeface="Meiryo UI" panose="020B0604030504040204" pitchFamily="50" charset="-128"/>
              </a:rPr>
              <a:t>ビジネスマッチングの様子</a:t>
            </a:r>
            <a:endParaRPr lang="en-US" altLang="ja-JP" sz="1600" dirty="0">
              <a:solidFill>
                <a:srgbClr val="295E7E"/>
              </a:solidFill>
              <a:latin typeface="Meiryo UI"/>
              <a:ea typeface="Meiryo UI"/>
              <a:cs typeface="Arial"/>
              <a:sym typeface="Meiryo UI" panose="020B0604030504040204" pitchFamily="50" charset="-128"/>
            </a:endParaRPr>
          </a:p>
        </p:txBody>
      </p:sp>
      <p:pic>
        <p:nvPicPr>
          <p:cNvPr id="8" name="図 7">
            <a:extLst>
              <a:ext uri="{FF2B5EF4-FFF2-40B4-BE49-F238E27FC236}">
                <a16:creationId xmlns:a16="http://schemas.microsoft.com/office/drawing/2014/main" id="{A31B611B-E83D-73C3-A613-DC46BCA29AE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41148" y="2425344"/>
            <a:ext cx="2517329" cy="2093776"/>
          </a:xfrm>
          <a:prstGeom prst="rect">
            <a:avLst/>
          </a:prstGeom>
          <a:noFill/>
          <a:ln>
            <a:noFill/>
          </a:ln>
        </p:spPr>
      </p:pic>
      <p:pic>
        <p:nvPicPr>
          <p:cNvPr id="9" name="Picture 2">
            <a:extLst>
              <a:ext uri="{FF2B5EF4-FFF2-40B4-BE49-F238E27FC236}">
                <a16:creationId xmlns:a16="http://schemas.microsoft.com/office/drawing/2014/main" id="{D28193E1-DF82-E1FC-DB16-757B698577F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525770" y="1989678"/>
            <a:ext cx="2223146" cy="2965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13504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hink-cell data - do not delete" hidden="1">
            <a:extLst>
              <a:ext uri="{FF2B5EF4-FFF2-40B4-BE49-F238E27FC236}">
                <a16:creationId xmlns:a16="http://schemas.microsoft.com/office/drawing/2014/main" id="{15DC9268-F15F-B087-8F10-427FAFF2F45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84" imgH="486" progId="TCLayout.ActiveDocument.1">
                  <p:embed/>
                </p:oleObj>
              </mc:Choice>
              <mc:Fallback>
                <p:oleObj name="think-cell Slide" r:id="rId3" imgW="484" imgH="486" progId="TCLayout.ActiveDocument.1">
                  <p:embed/>
                  <p:pic>
                    <p:nvPicPr>
                      <p:cNvPr id="11" name="think-cell data - do not delete" hidden="1">
                        <a:extLst>
                          <a:ext uri="{FF2B5EF4-FFF2-40B4-BE49-F238E27FC236}">
                            <a16:creationId xmlns:a16="http://schemas.microsoft.com/office/drawing/2014/main" id="{15DC9268-F15F-B087-8F10-427FAFF2F45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スライド番号プレースホルダー 1">
            <a:extLst>
              <a:ext uri="{FF2B5EF4-FFF2-40B4-BE49-F238E27FC236}">
                <a16:creationId xmlns:a16="http://schemas.microsoft.com/office/drawing/2014/main" id="{92C6D0A4-3929-512F-8FA0-788147002F77}"/>
              </a:ext>
            </a:extLst>
          </p:cNvPr>
          <p:cNvSpPr>
            <a:spLocks noGrp="1"/>
          </p:cNvSpPr>
          <p:nvPr>
            <p:ph type="sldNum" sz="quarter" idx="12"/>
          </p:nvPr>
        </p:nvSpPr>
        <p:spPr/>
        <p:txBody>
          <a:bodyPr/>
          <a:lstStyle/>
          <a:p>
            <a:fld id="{D9550142-B990-490A-A107-ED7302A7FD52}" type="slidenum">
              <a:rPr lang="en-US" altLang="ja-JP" smtClean="0"/>
              <a:pPr/>
              <a:t>21</a:t>
            </a:fld>
            <a:endParaRPr lang="en-US"/>
          </a:p>
        </p:txBody>
      </p:sp>
      <p:sp>
        <p:nvSpPr>
          <p:cNvPr id="3" name="タイトル 2">
            <a:extLst>
              <a:ext uri="{FF2B5EF4-FFF2-40B4-BE49-F238E27FC236}">
                <a16:creationId xmlns:a16="http://schemas.microsoft.com/office/drawing/2014/main" id="{C85EDAE8-F7A1-1A5E-433C-E32F7A10EF16}"/>
              </a:ext>
            </a:extLst>
          </p:cNvPr>
          <p:cNvSpPr>
            <a:spLocks noGrp="1"/>
          </p:cNvSpPr>
          <p:nvPr>
            <p:ph type="title"/>
          </p:nvPr>
        </p:nvSpPr>
        <p:spPr/>
        <p:txBody>
          <a:bodyPr vert="horz"/>
          <a:lstStyle/>
          <a:p>
            <a:r>
              <a:rPr kumimoji="1" lang="ja-JP" altLang="en-US" dirty="0"/>
              <a:t>第</a:t>
            </a:r>
            <a:r>
              <a:rPr kumimoji="1" lang="en-US" altLang="ja-JP" dirty="0"/>
              <a:t>6</a:t>
            </a:r>
            <a:r>
              <a:rPr kumimoji="1" lang="ja-JP" altLang="en-US" dirty="0"/>
              <a:t>回</a:t>
            </a:r>
            <a:r>
              <a:rPr kumimoji="1" lang="en-US" altLang="ja-JP" dirty="0" err="1"/>
              <a:t>CEFIA</a:t>
            </a:r>
            <a:r>
              <a:rPr kumimoji="1" lang="ja-JP" altLang="en-US" dirty="0"/>
              <a:t>官民フォーラムについて</a:t>
            </a:r>
          </a:p>
        </p:txBody>
      </p:sp>
      <p:sp>
        <p:nvSpPr>
          <p:cNvPr id="12" name="テキスト プレースホルダー 4">
            <a:extLst>
              <a:ext uri="{FF2B5EF4-FFF2-40B4-BE49-F238E27FC236}">
                <a16:creationId xmlns:a16="http://schemas.microsoft.com/office/drawing/2014/main" id="{8345F17C-078A-DD11-4448-DBB3AEAA8766}"/>
              </a:ext>
            </a:extLst>
          </p:cNvPr>
          <p:cNvSpPr>
            <a:spLocks noGrp="1"/>
          </p:cNvSpPr>
          <p:nvPr>
            <p:ph type="body" sz="quarter" idx="17"/>
          </p:nvPr>
        </p:nvSpPr>
        <p:spPr>
          <a:xfrm>
            <a:off x="443070" y="1138194"/>
            <a:ext cx="11305846" cy="1386452"/>
          </a:xfrm>
        </p:spPr>
        <p:txBody>
          <a:bodyPr tIns="72000" bIns="72000"/>
          <a:lstStyle/>
          <a:p>
            <a:pPr marL="285750" indent="-285750">
              <a:spcBef>
                <a:spcPts val="0"/>
              </a:spcBef>
              <a:spcAft>
                <a:spcPts val="0"/>
              </a:spcAft>
              <a:buFont typeface="Arial" panose="020B0604020202020204" pitchFamily="34" charset="0"/>
              <a:buChar char="•"/>
            </a:pPr>
            <a:r>
              <a:rPr lang="en-US" altLang="ja-JP" sz="1600" dirty="0">
                <a:latin typeface="Meiryo UI" panose="020B0604030504040204" pitchFamily="50" charset="-128"/>
                <a:ea typeface="Meiryo UI" panose="020B0604030504040204" pitchFamily="50" charset="-128"/>
              </a:rPr>
              <a:t>2024</a:t>
            </a:r>
            <a:r>
              <a:rPr lang="ja-JP" altLang="en-US" sz="1600" dirty="0">
                <a:latin typeface="Meiryo UI" panose="020B0604030504040204" pitchFamily="50" charset="-128"/>
                <a:ea typeface="Meiryo UI" panose="020B0604030504040204" pitchFamily="50" charset="-128"/>
              </a:rPr>
              <a:t>年</a:t>
            </a:r>
            <a:r>
              <a:rPr lang="en-US" altLang="ja-JP" sz="1600" dirty="0">
                <a:latin typeface="Meiryo UI" panose="020B0604030504040204" pitchFamily="50" charset="-128"/>
                <a:ea typeface="Meiryo UI" panose="020B0604030504040204" pitchFamily="50" charset="-128"/>
              </a:rPr>
              <a:t>7</a:t>
            </a:r>
            <a:r>
              <a:rPr lang="ja-JP" altLang="en-US" sz="1600" dirty="0">
                <a:latin typeface="Meiryo UI" panose="020B0604030504040204" pitchFamily="50" charset="-128"/>
                <a:ea typeface="Meiryo UI" panose="020B0604030504040204" pitchFamily="50" charset="-128"/>
              </a:rPr>
              <a:t>月</a:t>
            </a:r>
            <a:r>
              <a:rPr lang="en-US" altLang="ja-JP" sz="1600" dirty="0">
                <a:latin typeface="Meiryo UI" panose="020B0604030504040204" pitchFamily="50" charset="-128"/>
                <a:ea typeface="Meiryo UI" panose="020B0604030504040204" pitchFamily="50" charset="-128"/>
              </a:rPr>
              <a:t>23</a:t>
            </a:r>
            <a:r>
              <a:rPr lang="ja-JP" altLang="en-US" sz="1600" dirty="0">
                <a:latin typeface="Meiryo UI" panose="020B0604030504040204" pitchFamily="50" charset="-128"/>
                <a:ea typeface="Meiryo UI" panose="020B0604030504040204" pitchFamily="50" charset="-128"/>
              </a:rPr>
              <a:t>日、</a:t>
            </a:r>
            <a:r>
              <a:rPr lang="ja-JP" altLang="en-US" sz="1600" b="1" dirty="0">
                <a:latin typeface="Meiryo UI"/>
                <a:ea typeface="Meiryo UI"/>
              </a:rPr>
              <a:t>第</a:t>
            </a:r>
            <a:r>
              <a:rPr lang="en-US" altLang="ja-JP" sz="1600" b="1" dirty="0">
                <a:latin typeface="Meiryo UI"/>
                <a:ea typeface="Meiryo UI"/>
              </a:rPr>
              <a:t>6</a:t>
            </a:r>
            <a:r>
              <a:rPr lang="ja-JP" altLang="en-US" sz="1600" b="1" dirty="0">
                <a:latin typeface="Meiryo UI"/>
                <a:ea typeface="Meiryo UI"/>
              </a:rPr>
              <a:t>回</a:t>
            </a:r>
            <a:r>
              <a:rPr lang="en-US" altLang="ja-JP" sz="1600" b="1" dirty="0" err="1">
                <a:latin typeface="Meiryo UI"/>
                <a:ea typeface="Meiryo UI"/>
              </a:rPr>
              <a:t>CEFIA</a:t>
            </a:r>
            <a:r>
              <a:rPr lang="ja-JP" altLang="en-US" sz="1600" b="1" dirty="0">
                <a:latin typeface="Meiryo UI"/>
                <a:ea typeface="Meiryo UI"/>
              </a:rPr>
              <a:t>官民フォーラムをタイ・バンコクにて開催</a:t>
            </a:r>
            <a:r>
              <a:rPr lang="ja-JP" altLang="en-US" sz="1600" dirty="0">
                <a:latin typeface="Meiryo UI" panose="020B0604030504040204" pitchFamily="50" charset="-128"/>
                <a:ea typeface="Meiryo UI" panose="020B0604030504040204" pitchFamily="50" charset="-128"/>
              </a:rPr>
              <a:t>。今回は日本・</a:t>
            </a:r>
            <a:r>
              <a:rPr lang="en-US" altLang="ja-JP" sz="1600" dirty="0">
                <a:latin typeface="Meiryo UI" panose="020B0604030504040204" pitchFamily="50" charset="-128"/>
                <a:ea typeface="Meiryo UI" panose="020B0604030504040204" pitchFamily="50" charset="-128"/>
              </a:rPr>
              <a:t>ASEAN</a:t>
            </a:r>
            <a:r>
              <a:rPr lang="ja-JP" altLang="en-US" sz="1600" dirty="0">
                <a:latin typeface="Meiryo UI" panose="020B0604030504040204" pitchFamily="50" charset="-128"/>
                <a:ea typeface="Meiryo UI" panose="020B0604030504040204" pitchFamily="50" charset="-128"/>
              </a:rPr>
              <a:t>の政府、企業、金融機関等の関係者が参加。フラッグシップ・プロジェクトの進捗報告の他、水素・アンモニア等の先進技術や人材育成の取組や、ファイナンス、削減貢献量、起業家育成等の横断的な取組を紹介し、今後の官民連携の方向性について活発な議論が行われた。</a:t>
            </a:r>
            <a:r>
              <a:rPr lang="ja-JP" altLang="en-US" sz="1600" b="1" dirty="0">
                <a:latin typeface="Meiryo UI"/>
                <a:ea typeface="Meiryo UI"/>
              </a:rPr>
              <a:t>次回の官民フォーラムを初めて日本で開催することを提案し、</a:t>
            </a:r>
            <a:r>
              <a:rPr lang="en-US" altLang="ja-JP" sz="1600" b="1" dirty="0">
                <a:latin typeface="Meiryo UI"/>
                <a:ea typeface="Meiryo UI"/>
              </a:rPr>
              <a:t>ASEAN</a:t>
            </a:r>
            <a:r>
              <a:rPr lang="ja-JP" altLang="en-US" sz="1600" b="1" dirty="0">
                <a:latin typeface="Meiryo UI"/>
                <a:ea typeface="Meiryo UI"/>
              </a:rPr>
              <a:t>各国から歓迎</a:t>
            </a:r>
            <a:r>
              <a:rPr lang="ja-JP" altLang="en-US" sz="1600" dirty="0">
                <a:latin typeface="Meiryo UI" panose="020B0604030504040204" pitchFamily="50" charset="-128"/>
                <a:ea typeface="Meiryo UI" panose="020B0604030504040204" pitchFamily="50" charset="-128"/>
              </a:rPr>
              <a:t>。</a:t>
            </a:r>
          </a:p>
        </p:txBody>
      </p:sp>
      <p:sp>
        <p:nvSpPr>
          <p:cNvPr id="5" name="テキスト ボックス 4">
            <a:extLst>
              <a:ext uri="{FF2B5EF4-FFF2-40B4-BE49-F238E27FC236}">
                <a16:creationId xmlns:a16="http://schemas.microsoft.com/office/drawing/2014/main" id="{1003F352-B311-CC85-FDAB-6DCCFEAC3335}"/>
              </a:ext>
            </a:extLst>
          </p:cNvPr>
          <p:cNvSpPr txBox="1"/>
          <p:nvPr/>
        </p:nvSpPr>
        <p:spPr>
          <a:xfrm>
            <a:off x="443070" y="2854170"/>
            <a:ext cx="11305846" cy="706347"/>
          </a:xfrm>
          <a:prstGeom prst="rect">
            <a:avLst/>
          </a:prstGeom>
          <a:noFill/>
        </p:spPr>
        <p:txBody>
          <a:bodyPr wrap="square" rtlCol="0">
            <a:spAutoFit/>
          </a:bodyPr>
          <a:lstStyle/>
          <a:p>
            <a:pPr marL="180975" indent="-180975">
              <a:lnSpc>
                <a:spcPct val="95000"/>
              </a:lnSpc>
              <a:buFont typeface="Arial" panose="020B0604020202020204" pitchFamily="34" charset="0"/>
              <a:buChar char="•"/>
            </a:pPr>
            <a:r>
              <a:rPr lang="ja-JP" altLang="en-US" sz="1400" dirty="0">
                <a:latin typeface="Meiryo UI" panose="020B0604030504040204" pitchFamily="50" charset="-128"/>
                <a:ea typeface="Meiryo UI" panose="020B0604030504040204" pitchFamily="50" charset="-128"/>
              </a:rPr>
              <a:t>日時：</a:t>
            </a:r>
            <a:r>
              <a:rPr lang="en-US" altLang="ja-JP" sz="1400" dirty="0">
                <a:latin typeface="Meiryo UI" panose="020B0604030504040204" pitchFamily="50" charset="-128"/>
                <a:ea typeface="Meiryo UI" panose="020B0604030504040204" pitchFamily="50" charset="-128"/>
              </a:rPr>
              <a:t>2024 </a:t>
            </a:r>
            <a:r>
              <a:rPr lang="ja-JP" altLang="en-US" sz="1400" dirty="0">
                <a:latin typeface="Meiryo UI" panose="020B0604030504040204" pitchFamily="50" charset="-128"/>
                <a:ea typeface="Meiryo UI" panose="020B0604030504040204" pitchFamily="50" charset="-128"/>
              </a:rPr>
              <a:t>年  </a:t>
            </a:r>
            <a:r>
              <a:rPr lang="en-US" altLang="ja-JP" sz="1400" dirty="0">
                <a:latin typeface="Meiryo UI" panose="020B0604030504040204" pitchFamily="50" charset="-128"/>
                <a:ea typeface="Meiryo UI" panose="020B0604030504040204" pitchFamily="50" charset="-128"/>
              </a:rPr>
              <a:t>7 </a:t>
            </a:r>
            <a:r>
              <a:rPr lang="ja-JP" altLang="en-US" sz="1400" dirty="0">
                <a:latin typeface="Meiryo UI" panose="020B0604030504040204" pitchFamily="50" charset="-128"/>
                <a:ea typeface="Meiryo UI" panose="020B0604030504040204" pitchFamily="50" charset="-128"/>
              </a:rPr>
              <a:t>月 </a:t>
            </a:r>
            <a:r>
              <a:rPr lang="en-US" altLang="ja-JP" sz="1400" dirty="0">
                <a:latin typeface="Meiryo UI" panose="020B0604030504040204" pitchFamily="50" charset="-128"/>
                <a:ea typeface="Meiryo UI" panose="020B0604030504040204" pitchFamily="50" charset="-128"/>
              </a:rPr>
              <a:t>23 </a:t>
            </a:r>
            <a:r>
              <a:rPr lang="ja-JP" altLang="en-US" sz="1400" dirty="0">
                <a:latin typeface="Meiryo UI" panose="020B0604030504040204" pitchFamily="50" charset="-128"/>
                <a:ea typeface="Meiryo UI" panose="020B0604030504040204" pitchFamily="50" charset="-128"/>
              </a:rPr>
              <a:t>日  </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火</a:t>
            </a:r>
            <a:r>
              <a:rPr lang="en-US" altLang="ja-JP" sz="1400" dirty="0">
                <a:latin typeface="Meiryo UI" panose="020B0604030504040204" pitchFamily="50" charset="-128"/>
                <a:ea typeface="Meiryo UI" panose="020B0604030504040204" pitchFamily="50" charset="-128"/>
              </a:rPr>
              <a:t>) 9:00</a:t>
            </a:r>
            <a:r>
              <a:rPr lang="ja-JP" altLang="en-US" sz="1400" dirty="0">
                <a:latin typeface="Meiryo UI" panose="020B0604030504040204" pitchFamily="50" charset="-128"/>
                <a:ea typeface="Meiryo UI" panose="020B0604030504040204" pitchFamily="50" charset="-128"/>
              </a:rPr>
              <a:t>～</a:t>
            </a:r>
            <a:r>
              <a:rPr lang="en-US" altLang="ja-JP" sz="1400" dirty="0">
                <a:latin typeface="Meiryo UI" panose="020B0604030504040204" pitchFamily="50" charset="-128"/>
                <a:ea typeface="Meiryo UI" panose="020B0604030504040204" pitchFamily="50" charset="-128"/>
              </a:rPr>
              <a:t>17:00  (</a:t>
            </a:r>
            <a:r>
              <a:rPr lang="ja-JP" altLang="en-US" sz="1400" dirty="0">
                <a:latin typeface="Meiryo UI" panose="020B0604030504040204" pitchFamily="50" charset="-128"/>
                <a:ea typeface="Meiryo UI" panose="020B0604030504040204" pitchFamily="50" charset="-128"/>
              </a:rPr>
              <a:t>タイ 現地時間</a:t>
            </a:r>
            <a:r>
              <a:rPr lang="en-US" altLang="ja-JP" sz="1400" dirty="0">
                <a:latin typeface="Meiryo UI" panose="020B0604030504040204" pitchFamily="50" charset="-128"/>
                <a:ea typeface="Meiryo UI" panose="020B0604030504040204" pitchFamily="50" charset="-128"/>
              </a:rPr>
              <a:t>)  </a:t>
            </a:r>
          </a:p>
          <a:p>
            <a:pPr marL="180975" indent="-180975">
              <a:lnSpc>
                <a:spcPct val="95000"/>
              </a:lnSpc>
              <a:buFont typeface="Arial" panose="020B0604020202020204" pitchFamily="34" charset="0"/>
              <a:buChar char="•"/>
            </a:pPr>
            <a:r>
              <a:rPr lang="ja-JP" altLang="en-US" sz="1400" dirty="0">
                <a:latin typeface="Meiryo UI" panose="020B0604030504040204" pitchFamily="50" charset="-128"/>
                <a:ea typeface="Meiryo UI" panose="020B0604030504040204" pitchFamily="50" charset="-128"/>
              </a:rPr>
              <a:t>主催：タイ国エネルギー省</a:t>
            </a:r>
            <a:r>
              <a:rPr lang="en-US" altLang="ja-JP" sz="1400" dirty="0">
                <a:latin typeface="Meiryo UI" panose="020B0604030504040204" pitchFamily="50" charset="-128"/>
                <a:ea typeface="Meiryo UI" panose="020B0604030504040204" pitchFamily="50" charset="-128"/>
              </a:rPr>
              <a:t>DEDE</a:t>
            </a:r>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協力：</a:t>
            </a:r>
            <a:r>
              <a:rPr lang="en-US" altLang="ja-JP" sz="1400" dirty="0">
                <a:latin typeface="Meiryo UI" panose="020B0604030504040204" pitchFamily="50" charset="-128"/>
                <a:ea typeface="Meiryo UI" panose="020B0604030504040204" pitchFamily="50" charset="-128"/>
              </a:rPr>
              <a:t>ASEAN Centre of Energy  (ACE) </a:t>
            </a:r>
            <a:r>
              <a:rPr lang="ja-JP" altLang="en-US" sz="1400" dirty="0">
                <a:latin typeface="Meiryo UI" panose="020B0604030504040204" pitchFamily="50" charset="-128"/>
                <a:ea typeface="Meiryo UI" panose="020B0604030504040204" pitchFamily="50" charset="-128"/>
              </a:rPr>
              <a:t>、経済産業省</a:t>
            </a:r>
            <a:r>
              <a:rPr lang="en-US" altLang="ja-JP" sz="1400" dirty="0">
                <a:latin typeface="Meiryo UI" panose="020B0604030504040204" pitchFamily="50" charset="-128"/>
                <a:ea typeface="Meiryo UI" panose="020B0604030504040204" pitchFamily="50" charset="-128"/>
              </a:rPr>
              <a:t>)  </a:t>
            </a:r>
          </a:p>
          <a:p>
            <a:pPr marL="180975" indent="-180975">
              <a:lnSpc>
                <a:spcPct val="95000"/>
              </a:lnSpc>
              <a:buFont typeface="Arial" panose="020B0604020202020204" pitchFamily="34" charset="0"/>
              <a:buChar char="•"/>
            </a:pPr>
            <a:r>
              <a:rPr lang="ja-JP" altLang="en-US" sz="1400" dirty="0">
                <a:latin typeface="Meiryo UI" panose="020B0604030504040204" pitchFamily="50" charset="-128"/>
                <a:ea typeface="Meiryo UI" panose="020B0604030504040204" pitchFamily="50" charset="-128"/>
              </a:rPr>
              <a:t>会場：タイ・バンコク </a:t>
            </a:r>
            <a:r>
              <a:rPr lang="en-US" altLang="ja-JP" sz="1400" dirty="0">
                <a:latin typeface="Meiryo UI" panose="020B0604030504040204" pitchFamily="50" charset="-128"/>
                <a:ea typeface="Meiryo UI" panose="020B0604030504040204" pitchFamily="50" charset="-128"/>
              </a:rPr>
              <a:t>(The </a:t>
            </a:r>
            <a:r>
              <a:rPr lang="en-US" altLang="ja-JP" sz="1400" dirty="0" err="1">
                <a:latin typeface="Meiryo UI" panose="020B0604030504040204" pitchFamily="50" charset="-128"/>
                <a:ea typeface="Meiryo UI" panose="020B0604030504040204" pitchFamily="50" charset="-128"/>
              </a:rPr>
              <a:t>Sukosol</a:t>
            </a:r>
            <a:r>
              <a:rPr lang="en-US" altLang="ja-JP" sz="1400" dirty="0">
                <a:latin typeface="Meiryo UI" panose="020B0604030504040204" pitchFamily="50" charset="-128"/>
                <a:ea typeface="Meiryo UI" panose="020B0604030504040204" pitchFamily="50" charset="-128"/>
              </a:rPr>
              <a:t> Hotel Bangkok)  </a:t>
            </a:r>
            <a:r>
              <a:rPr lang="ja-JP" altLang="en-US" sz="1400" dirty="0">
                <a:latin typeface="Meiryo UI" panose="020B0604030504040204" pitchFamily="50" charset="-128"/>
                <a:ea typeface="Meiryo UI" panose="020B0604030504040204" pitchFamily="50" charset="-128"/>
              </a:rPr>
              <a:t>にてハイブリット開催</a:t>
            </a:r>
          </a:p>
        </p:txBody>
      </p:sp>
      <p:sp>
        <p:nvSpPr>
          <p:cNvPr id="7" name="テキスト ボックス 6">
            <a:extLst>
              <a:ext uri="{FF2B5EF4-FFF2-40B4-BE49-F238E27FC236}">
                <a16:creationId xmlns:a16="http://schemas.microsoft.com/office/drawing/2014/main" id="{DDBDBF27-0C31-5F98-4349-07661BB44406}"/>
              </a:ext>
            </a:extLst>
          </p:cNvPr>
          <p:cNvSpPr txBox="1"/>
          <p:nvPr/>
        </p:nvSpPr>
        <p:spPr>
          <a:xfrm>
            <a:off x="443070" y="5823782"/>
            <a:ext cx="4555650" cy="706347"/>
          </a:xfrm>
          <a:prstGeom prst="rect">
            <a:avLst/>
          </a:prstGeom>
          <a:noFill/>
        </p:spPr>
        <p:txBody>
          <a:bodyPr wrap="square" lIns="91440" tIns="45720" rIns="91440" bIns="45720" rtlCol="0" anchor="t">
            <a:spAutoFit/>
          </a:bodyPr>
          <a:lstStyle/>
          <a:p>
            <a:pPr marL="180975" indent="-180975">
              <a:lnSpc>
                <a:spcPct val="95000"/>
              </a:lnSpc>
              <a:buFont typeface="Arial" panose="020B0604020202020204" pitchFamily="34" charset="0"/>
              <a:buChar char="•"/>
            </a:pPr>
            <a:r>
              <a:rPr lang="ja-JP" altLang="en-US" sz="1400" dirty="0">
                <a:latin typeface="Meiryo UI"/>
                <a:ea typeface="Meiryo UI"/>
              </a:rPr>
              <a:t>開会挨拶：</a:t>
            </a:r>
            <a:r>
              <a:rPr lang="en-US" altLang="ja-JP" sz="1400" dirty="0" err="1">
                <a:latin typeface="Meiryo UI"/>
                <a:ea typeface="Meiryo UI"/>
              </a:rPr>
              <a:t>Wattanapong</a:t>
            </a:r>
            <a:r>
              <a:rPr lang="ja-JP" altLang="en-US" sz="1400" dirty="0">
                <a:latin typeface="Meiryo UI"/>
                <a:ea typeface="Meiryo UI"/>
              </a:rPr>
              <a:t>局長</a:t>
            </a:r>
            <a:r>
              <a:rPr lang="en-US" altLang="ja-JP" sz="1400" dirty="0">
                <a:latin typeface="Meiryo UI"/>
                <a:ea typeface="Meiryo UI"/>
              </a:rPr>
              <a:t>(</a:t>
            </a:r>
            <a:r>
              <a:rPr lang="ja-JP" altLang="en-US" sz="1400" dirty="0">
                <a:latin typeface="Meiryo UI"/>
                <a:ea typeface="Meiryo UI"/>
              </a:rPr>
              <a:t>タイ政府</a:t>
            </a:r>
            <a:r>
              <a:rPr lang="en-US" altLang="ja-JP" sz="1400" dirty="0">
                <a:latin typeface="Meiryo UI"/>
                <a:ea typeface="Meiryo UI"/>
              </a:rPr>
              <a:t>DEDE) </a:t>
            </a:r>
          </a:p>
          <a:p>
            <a:pPr marL="180975" indent="-180975">
              <a:lnSpc>
                <a:spcPct val="95000"/>
              </a:lnSpc>
              <a:buFont typeface="Arial" panose="020B0604020202020204" pitchFamily="34" charset="0"/>
              <a:buChar char="•"/>
            </a:pPr>
            <a:r>
              <a:rPr lang="ja-JP" altLang="en-US" sz="1400" dirty="0">
                <a:latin typeface="Meiryo UI"/>
                <a:ea typeface="Meiryo UI"/>
              </a:rPr>
              <a:t>開会挨拶：</a:t>
            </a:r>
            <a:r>
              <a:rPr lang="ja-JP" altLang="en-US" sz="1400" dirty="0">
                <a:latin typeface="Meiryo UI" panose="020B0604030504040204" pitchFamily="50" charset="-128"/>
                <a:ea typeface="Meiryo UI" panose="020B0604030504040204" pitchFamily="50" charset="-128"/>
              </a:rPr>
              <a:t>岩田 経済産業副大臣</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ビデオ</a:t>
            </a:r>
            <a:endParaRPr lang="en-US" altLang="ja-JP" sz="1400" dirty="0">
              <a:latin typeface="Meiryo UI" panose="020B0604030504040204" pitchFamily="50" charset="-128"/>
              <a:ea typeface="Meiryo UI" panose="020B0604030504040204" pitchFamily="50" charset="-128"/>
            </a:endParaRPr>
          </a:p>
          <a:p>
            <a:pPr marL="180975" indent="-180975">
              <a:lnSpc>
                <a:spcPct val="95000"/>
              </a:lnSpc>
              <a:buFont typeface="Arial" panose="020B0604020202020204" pitchFamily="34" charset="0"/>
              <a:buChar char="•"/>
            </a:pPr>
            <a:r>
              <a:rPr lang="ja-JP" altLang="en-US" sz="1400" dirty="0">
                <a:latin typeface="Meiryo UI"/>
                <a:ea typeface="Meiryo UI"/>
              </a:rPr>
              <a:t>開会挨拶：</a:t>
            </a:r>
            <a:r>
              <a:rPr lang="en-US" altLang="ja-JP" sz="1400" dirty="0" err="1">
                <a:latin typeface="Meiryo UI"/>
                <a:ea typeface="Meiryo UI"/>
                <a:cs typeface="Arial"/>
                <a:sym typeface="Meiryo UI" panose="020B0604030504040204" pitchFamily="50" charset="-128"/>
              </a:rPr>
              <a:t>Nuki</a:t>
            </a:r>
            <a:r>
              <a:rPr lang="en-US" altLang="ja-JP" sz="1400" dirty="0">
                <a:latin typeface="Meiryo UI"/>
                <a:ea typeface="Meiryo UI"/>
                <a:cs typeface="Arial"/>
                <a:sym typeface="Meiryo UI" panose="020B0604030504040204" pitchFamily="50" charset="-128"/>
              </a:rPr>
              <a:t> ACE</a:t>
            </a:r>
            <a:r>
              <a:rPr lang="ja-JP" altLang="en-US" sz="1400" dirty="0">
                <a:latin typeface="Meiryo UI"/>
                <a:ea typeface="Meiryo UI"/>
                <a:cs typeface="Arial"/>
                <a:sym typeface="Meiryo UI" panose="020B0604030504040204" pitchFamily="50" charset="-128"/>
              </a:rPr>
              <a:t>事務局長</a:t>
            </a:r>
            <a:r>
              <a:rPr lang="en-US" altLang="ja-JP" sz="1400" dirty="0">
                <a:latin typeface="Meiryo UI"/>
                <a:ea typeface="Meiryo UI"/>
                <a:cs typeface="Arial"/>
                <a:sym typeface="Meiryo UI" panose="020B0604030504040204" pitchFamily="50" charset="-128"/>
              </a:rPr>
              <a:t>※</a:t>
            </a:r>
            <a:r>
              <a:rPr lang="ja-JP" altLang="en-US" sz="1400" dirty="0">
                <a:latin typeface="Meiryo UI"/>
                <a:ea typeface="Meiryo UI"/>
                <a:cs typeface="Arial"/>
                <a:sym typeface="Meiryo UI" panose="020B0604030504040204" pitchFamily="50" charset="-128"/>
              </a:rPr>
              <a:t>ビデオ</a:t>
            </a:r>
            <a:endParaRPr lang="en-US" altLang="ja-JP" sz="1400" dirty="0">
              <a:latin typeface="Meiryo UI" panose="020B0604030504040204" pitchFamily="50" charset="-128"/>
              <a:ea typeface="Meiryo UI" panose="020B0604030504040204" pitchFamily="50" charset="-128"/>
            </a:endParaRPr>
          </a:p>
        </p:txBody>
      </p:sp>
      <p:sp>
        <p:nvSpPr>
          <p:cNvPr id="9" name="テキスト ボックス 8">
            <a:extLst>
              <a:ext uri="{FF2B5EF4-FFF2-40B4-BE49-F238E27FC236}">
                <a16:creationId xmlns:a16="http://schemas.microsoft.com/office/drawing/2014/main" id="{21A30AEA-1C53-3B62-EE49-25DE56421E5E}"/>
              </a:ext>
            </a:extLst>
          </p:cNvPr>
          <p:cNvSpPr txBox="1"/>
          <p:nvPr/>
        </p:nvSpPr>
        <p:spPr>
          <a:xfrm>
            <a:off x="443070" y="3817765"/>
            <a:ext cx="11305846" cy="1729704"/>
          </a:xfrm>
          <a:prstGeom prst="rect">
            <a:avLst/>
          </a:prstGeom>
          <a:noFill/>
        </p:spPr>
        <p:txBody>
          <a:bodyPr wrap="square" rtlCol="0">
            <a:spAutoFit/>
          </a:bodyPr>
          <a:lstStyle/>
          <a:p>
            <a:pPr marL="180975" indent="-180975">
              <a:lnSpc>
                <a:spcPct val="95000"/>
              </a:lnSpc>
              <a:buFont typeface="Arial" panose="020B0604020202020204" pitchFamily="34" charset="0"/>
              <a:buChar char="•"/>
            </a:pPr>
            <a:r>
              <a:rPr lang="ja-JP" altLang="en-US" sz="1400" dirty="0">
                <a:latin typeface="Meiryo UI" panose="020B0604030504040204" pitchFamily="50" charset="-128"/>
                <a:ea typeface="Meiryo UI" panose="020B0604030504040204" pitchFamily="50" charset="-128"/>
              </a:rPr>
              <a:t>オープニング</a:t>
            </a:r>
            <a:endParaRPr lang="en-US" altLang="ja-JP" sz="1400" dirty="0">
              <a:latin typeface="Meiryo UI" panose="020B0604030504040204" pitchFamily="50" charset="-128"/>
              <a:ea typeface="Meiryo UI" panose="020B0604030504040204" pitchFamily="50" charset="-128"/>
            </a:endParaRPr>
          </a:p>
          <a:p>
            <a:pPr marL="180975" indent="-180975">
              <a:lnSpc>
                <a:spcPct val="95000"/>
              </a:lnSpc>
              <a:buFont typeface="Arial" panose="020B0604020202020204" pitchFamily="34" charset="0"/>
              <a:buChar char="•"/>
            </a:pPr>
            <a:r>
              <a:rPr lang="ja-JP" altLang="en-US" sz="1400" dirty="0">
                <a:latin typeface="Meiryo UI" panose="020B0604030504040204" pitchFamily="50" charset="-128"/>
                <a:ea typeface="Meiryo UI" panose="020B0604030504040204" pitchFamily="50" charset="-128"/>
              </a:rPr>
              <a:t>セッション</a:t>
            </a:r>
            <a:r>
              <a:rPr lang="en-US" altLang="ja-JP" sz="1400" dirty="0">
                <a:latin typeface="Meiryo UI" panose="020B0604030504040204" pitchFamily="50" charset="-128"/>
                <a:ea typeface="Meiryo UI" panose="020B0604030504040204" pitchFamily="50" charset="-128"/>
              </a:rPr>
              <a:t>1</a:t>
            </a:r>
            <a:r>
              <a:rPr lang="ja-JP" altLang="en-US" sz="1400" dirty="0">
                <a:latin typeface="Meiryo UI" panose="020B0604030504040204" pitchFamily="50" charset="-128"/>
                <a:ea typeface="Meiryo UI" panose="020B0604030504040204" pitchFamily="50" charset="-128"/>
              </a:rPr>
              <a:t>：</a:t>
            </a:r>
            <a:r>
              <a:rPr lang="en-US" altLang="ja-JP" sz="1400" dirty="0">
                <a:latin typeface="Meiryo UI" panose="020B0604030504040204" pitchFamily="50" charset="-128"/>
                <a:ea typeface="Meiryo UI" panose="020B0604030504040204" pitchFamily="50" charset="-128"/>
              </a:rPr>
              <a:t>CEFIA</a:t>
            </a:r>
            <a:r>
              <a:rPr lang="ja-JP" altLang="en-US" sz="1400" dirty="0">
                <a:latin typeface="Meiryo UI" panose="020B0604030504040204" pitchFamily="50" charset="-128"/>
                <a:ea typeface="Meiryo UI" panose="020B0604030504040204" pitchFamily="50" charset="-128"/>
              </a:rPr>
              <a:t>概要と主な取組実績の紹介</a:t>
            </a:r>
            <a:endParaRPr lang="en-US" altLang="ja-JP" sz="1400" dirty="0">
              <a:latin typeface="Meiryo UI" panose="020B0604030504040204" pitchFamily="50" charset="-128"/>
              <a:ea typeface="Meiryo UI" panose="020B0604030504040204" pitchFamily="50" charset="-128"/>
            </a:endParaRPr>
          </a:p>
          <a:p>
            <a:pPr marL="180975" indent="-180975">
              <a:lnSpc>
                <a:spcPct val="95000"/>
              </a:lnSpc>
              <a:buFont typeface="Arial" panose="020B0604020202020204" pitchFamily="34" charset="0"/>
              <a:buChar char="•"/>
            </a:pPr>
            <a:r>
              <a:rPr lang="ja-JP" altLang="en-US" sz="1400" dirty="0">
                <a:latin typeface="Meiryo UI" panose="020B0604030504040204" pitchFamily="50" charset="-128"/>
                <a:ea typeface="Meiryo UI" panose="020B0604030504040204" pitchFamily="50" charset="-128"/>
              </a:rPr>
              <a:t>セッション</a:t>
            </a:r>
            <a:r>
              <a:rPr lang="en-US" altLang="ja-JP" sz="1400" dirty="0">
                <a:latin typeface="Meiryo UI" panose="020B0604030504040204" pitchFamily="50" charset="-128"/>
                <a:ea typeface="Meiryo UI" panose="020B0604030504040204" pitchFamily="50" charset="-128"/>
              </a:rPr>
              <a:t>2</a:t>
            </a:r>
            <a:r>
              <a:rPr lang="ja-JP" altLang="en-US" sz="1400" dirty="0">
                <a:latin typeface="Meiryo UI" panose="020B0604030504040204" pitchFamily="50" charset="-128"/>
                <a:ea typeface="Meiryo UI" panose="020B0604030504040204" pitchFamily="50" charset="-128"/>
              </a:rPr>
              <a:t>：フラッグシッププロジェクトの活動状況の紹介</a:t>
            </a:r>
            <a:endParaRPr lang="en-US" altLang="ja-JP" sz="1400" dirty="0">
              <a:latin typeface="Meiryo UI" panose="020B0604030504040204" pitchFamily="50" charset="-128"/>
              <a:ea typeface="Meiryo UI" panose="020B0604030504040204" pitchFamily="50" charset="-128"/>
            </a:endParaRPr>
          </a:p>
          <a:p>
            <a:pPr marL="180975" indent="-180975">
              <a:lnSpc>
                <a:spcPct val="95000"/>
              </a:lnSpc>
              <a:buFont typeface="Arial" panose="020B0604020202020204" pitchFamily="34" charset="0"/>
              <a:buChar char="•"/>
            </a:pPr>
            <a:r>
              <a:rPr lang="ja-JP" altLang="en-US" sz="1400" dirty="0">
                <a:latin typeface="Meiryo UI" panose="020B0604030504040204" pitchFamily="50" charset="-128"/>
                <a:ea typeface="Meiryo UI" panose="020B0604030504040204" pitchFamily="50" charset="-128"/>
              </a:rPr>
              <a:t>セッション</a:t>
            </a:r>
            <a:r>
              <a:rPr lang="en-US" altLang="ja-JP" sz="1400" dirty="0">
                <a:latin typeface="Meiryo UI" panose="020B0604030504040204" pitchFamily="50" charset="-128"/>
                <a:ea typeface="Meiryo UI" panose="020B0604030504040204" pitchFamily="50" charset="-128"/>
              </a:rPr>
              <a:t>3</a:t>
            </a:r>
            <a:r>
              <a:rPr lang="ja-JP" altLang="en-US" sz="1400" dirty="0">
                <a:latin typeface="Meiryo UI" panose="020B0604030504040204" pitchFamily="50" charset="-128"/>
                <a:ea typeface="Meiryo UI" panose="020B0604030504040204" pitchFamily="50" charset="-128"/>
              </a:rPr>
              <a:t>：日本企業による先端技術の紹介</a:t>
            </a:r>
          </a:p>
          <a:p>
            <a:pPr marL="180975" indent="-180975">
              <a:lnSpc>
                <a:spcPct val="95000"/>
              </a:lnSpc>
              <a:buFont typeface="Arial" panose="020B0604020202020204" pitchFamily="34" charset="0"/>
              <a:buChar char="•"/>
            </a:pPr>
            <a:r>
              <a:rPr lang="ja-JP" altLang="en-US" sz="1400" dirty="0">
                <a:latin typeface="Meiryo UI" panose="020B0604030504040204" pitchFamily="50" charset="-128"/>
                <a:ea typeface="Meiryo UI" panose="020B0604030504040204" pitchFamily="50" charset="-128"/>
              </a:rPr>
              <a:t>セッション</a:t>
            </a:r>
            <a:r>
              <a:rPr lang="en-US" altLang="ja-JP" sz="1400" dirty="0">
                <a:latin typeface="Meiryo UI" panose="020B0604030504040204" pitchFamily="50" charset="-128"/>
                <a:ea typeface="Meiryo UI" panose="020B0604030504040204" pitchFamily="50" charset="-128"/>
              </a:rPr>
              <a:t>4</a:t>
            </a:r>
            <a:r>
              <a:rPr lang="ja-JP" altLang="en-US" sz="1400" dirty="0">
                <a:latin typeface="Meiryo UI" panose="020B0604030504040204" pitchFamily="50" charset="-128"/>
                <a:ea typeface="Meiryo UI" panose="020B0604030504040204" pitchFamily="50" charset="-128"/>
              </a:rPr>
              <a:t>：分野横断的な取組の紹介</a:t>
            </a:r>
            <a:endParaRPr lang="en-US" altLang="ja-JP" sz="1400" dirty="0">
              <a:latin typeface="Meiryo UI" panose="020B0604030504040204" pitchFamily="50" charset="-128"/>
              <a:ea typeface="Meiryo UI" panose="020B0604030504040204" pitchFamily="50" charset="-128"/>
            </a:endParaRPr>
          </a:p>
          <a:p>
            <a:pPr marL="180975" indent="-180975">
              <a:lnSpc>
                <a:spcPct val="95000"/>
              </a:lnSpc>
              <a:buFont typeface="Arial" panose="020B0604020202020204" pitchFamily="34" charset="0"/>
              <a:buChar char="•"/>
            </a:pPr>
            <a:r>
              <a:rPr lang="ja-JP" altLang="en-US" sz="1400" dirty="0">
                <a:latin typeface="Meiryo UI" panose="020B0604030504040204" pitchFamily="50" charset="-128"/>
                <a:ea typeface="Meiryo UI" panose="020B0604030504040204" pitchFamily="50" charset="-128"/>
              </a:rPr>
              <a:t>セッション</a:t>
            </a:r>
            <a:r>
              <a:rPr lang="en-US" altLang="ja-JP" sz="1400" dirty="0">
                <a:latin typeface="Meiryo UI" panose="020B0604030504040204" pitchFamily="50" charset="-128"/>
                <a:ea typeface="Meiryo UI" panose="020B0604030504040204" pitchFamily="50" charset="-128"/>
              </a:rPr>
              <a:t>5</a:t>
            </a:r>
            <a:r>
              <a:rPr lang="ja-JP" altLang="en-US" sz="1400" dirty="0">
                <a:latin typeface="Meiryo UI" panose="020B0604030504040204" pitchFamily="50" charset="-128"/>
                <a:ea typeface="Meiryo UI" panose="020B0604030504040204" pitchFamily="50" charset="-128"/>
              </a:rPr>
              <a:t>：ファイナンスに関するパネルディスカッション</a:t>
            </a:r>
            <a:endParaRPr lang="en-US" altLang="ja-JP" sz="1400" dirty="0">
              <a:latin typeface="Meiryo UI" panose="020B0604030504040204" pitchFamily="50" charset="-128"/>
              <a:ea typeface="Meiryo UI" panose="020B0604030504040204" pitchFamily="50" charset="-128"/>
            </a:endParaRPr>
          </a:p>
          <a:p>
            <a:pPr marL="171450" indent="-171450">
              <a:lnSpc>
                <a:spcPct val="95000"/>
              </a:lnSpc>
              <a:buFont typeface="Arial" panose="020B0604020202020204" pitchFamily="34" charset="0"/>
              <a:buChar char="•"/>
            </a:pPr>
            <a:r>
              <a:rPr lang="ja-JP" altLang="en-US" sz="1400" dirty="0">
                <a:latin typeface="Meiryo UI" panose="020B0604030504040204" pitchFamily="50" charset="-128"/>
                <a:ea typeface="Meiryo UI" panose="020B0604030504040204" pitchFamily="50" charset="-128"/>
              </a:rPr>
              <a:t>セッション</a:t>
            </a:r>
            <a:r>
              <a:rPr lang="en-US" altLang="ja-JP" sz="1400" dirty="0">
                <a:latin typeface="Meiryo UI" panose="020B0604030504040204" pitchFamily="50" charset="-128"/>
                <a:ea typeface="Meiryo UI" panose="020B0604030504040204" pitchFamily="50" charset="-128"/>
              </a:rPr>
              <a:t>6</a:t>
            </a:r>
            <a:r>
              <a:rPr lang="ja-JP" altLang="en-US" sz="1400" dirty="0">
                <a:latin typeface="Meiryo UI" panose="020B0604030504040204" pitchFamily="50" charset="-128"/>
                <a:ea typeface="Meiryo UI" panose="020B0604030504040204" pitchFamily="50" charset="-128"/>
              </a:rPr>
              <a:t>：</a:t>
            </a:r>
            <a:r>
              <a:rPr lang="en-US" altLang="ja-JP" sz="1400" dirty="0">
                <a:latin typeface="Meiryo UI" panose="020B0604030504040204" pitchFamily="50" charset="-128"/>
                <a:ea typeface="Meiryo UI" panose="020B0604030504040204" pitchFamily="50" charset="-128"/>
              </a:rPr>
              <a:t>CEFIA</a:t>
            </a:r>
            <a:r>
              <a:rPr lang="ja-JP" altLang="en-US" sz="1400" dirty="0">
                <a:latin typeface="Meiryo UI" panose="020B0604030504040204" pitchFamily="50" charset="-128"/>
                <a:ea typeface="Meiryo UI" panose="020B0604030504040204" pitchFamily="50" charset="-128"/>
              </a:rPr>
              <a:t>の将来に関するオープンディスカッション</a:t>
            </a:r>
            <a:endParaRPr lang="en-US" altLang="ja-JP" sz="1400" dirty="0">
              <a:latin typeface="Meiryo UI" panose="020B0604030504040204" pitchFamily="50" charset="-128"/>
              <a:ea typeface="Meiryo UI" panose="020B0604030504040204" pitchFamily="50" charset="-128"/>
            </a:endParaRPr>
          </a:p>
          <a:p>
            <a:pPr marL="171450" indent="-171450">
              <a:lnSpc>
                <a:spcPct val="95000"/>
              </a:lnSpc>
              <a:buFont typeface="Arial" panose="020B0604020202020204" pitchFamily="34" charset="0"/>
              <a:buChar char="•"/>
            </a:pPr>
            <a:r>
              <a:rPr lang="ja-JP" altLang="en-US" sz="1400" dirty="0">
                <a:latin typeface="Meiryo UI" panose="020B0604030504040204" pitchFamily="50" charset="-128"/>
                <a:ea typeface="Meiryo UI" panose="020B0604030504040204" pitchFamily="50" charset="-128"/>
              </a:rPr>
              <a:t>クロージング</a:t>
            </a:r>
            <a:endParaRPr lang="en-US" altLang="ja-JP" sz="1400" dirty="0">
              <a:latin typeface="Meiryo UI" panose="020B0604030504040204" pitchFamily="50" charset="-128"/>
              <a:ea typeface="Meiryo UI" panose="020B0604030504040204" pitchFamily="50" charset="-128"/>
            </a:endParaRPr>
          </a:p>
        </p:txBody>
      </p:sp>
      <p:sp>
        <p:nvSpPr>
          <p:cNvPr id="10" name="テキスト ボックス 9">
            <a:extLst>
              <a:ext uri="{FF2B5EF4-FFF2-40B4-BE49-F238E27FC236}">
                <a16:creationId xmlns:a16="http://schemas.microsoft.com/office/drawing/2014/main" id="{6EAE7EB2-C3A4-AF27-D64B-4A8F2372FE18}"/>
              </a:ext>
            </a:extLst>
          </p:cNvPr>
          <p:cNvSpPr txBox="1"/>
          <p:nvPr/>
        </p:nvSpPr>
        <p:spPr>
          <a:xfrm>
            <a:off x="4972535" y="5823782"/>
            <a:ext cx="3437452" cy="706347"/>
          </a:xfrm>
          <a:prstGeom prst="rect">
            <a:avLst/>
          </a:prstGeom>
          <a:noFill/>
        </p:spPr>
        <p:txBody>
          <a:bodyPr wrap="square" rtlCol="0">
            <a:spAutoFit/>
          </a:bodyPr>
          <a:lstStyle/>
          <a:p>
            <a:pPr marL="180975" indent="-180975">
              <a:lnSpc>
                <a:spcPct val="95000"/>
              </a:lnSpc>
              <a:buFont typeface="Arial" panose="020B0604020202020204" pitchFamily="34" charset="0"/>
              <a:buChar char="•"/>
            </a:pPr>
            <a:r>
              <a:rPr lang="ja-JP" altLang="en-US" sz="1400" dirty="0">
                <a:latin typeface="Meiryo UI" panose="020B0604030504040204" pitchFamily="50" charset="-128"/>
                <a:ea typeface="Meiryo UI" panose="020B0604030504040204" pitchFamily="50" charset="-128"/>
              </a:rPr>
              <a:t>スピーカー</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パネリスト</a:t>
            </a:r>
            <a:r>
              <a:rPr lang="en-US" altLang="ja-JP" sz="1400" dirty="0">
                <a:latin typeface="Meiryo UI" panose="020B0604030504040204" pitchFamily="50" charset="-128"/>
                <a:ea typeface="Meiryo UI" panose="020B0604030504040204" pitchFamily="50" charset="-128"/>
              </a:rPr>
              <a:t>25</a:t>
            </a:r>
            <a:r>
              <a:rPr lang="ja-JP" altLang="en-US" sz="1400" dirty="0">
                <a:latin typeface="Meiryo UI" panose="020B0604030504040204" pitchFamily="50" charset="-128"/>
                <a:ea typeface="Meiryo UI" panose="020B0604030504040204" pitchFamily="50" charset="-128"/>
              </a:rPr>
              <a:t>名</a:t>
            </a:r>
            <a:endParaRPr lang="en-US" altLang="ja-JP" sz="1400" dirty="0">
              <a:latin typeface="Meiryo UI" panose="020B0604030504040204" pitchFamily="50" charset="-128"/>
              <a:ea typeface="Meiryo UI" panose="020B0604030504040204" pitchFamily="50" charset="-128"/>
            </a:endParaRPr>
          </a:p>
          <a:p>
            <a:pPr marL="180975" indent="-180975">
              <a:lnSpc>
                <a:spcPct val="95000"/>
              </a:lnSpc>
              <a:buFont typeface="Arial" panose="020B0604020202020204" pitchFamily="34" charset="0"/>
              <a:buChar char="•"/>
            </a:pPr>
            <a:r>
              <a:rPr lang="ja-JP" altLang="en-US" sz="1400" dirty="0">
                <a:latin typeface="Meiryo UI" panose="020B0604030504040204" pitchFamily="50" charset="-128"/>
                <a:ea typeface="Meiryo UI" panose="020B0604030504040204" pitchFamily="50" charset="-128"/>
              </a:rPr>
              <a:t>会場参加数：</a:t>
            </a:r>
            <a:r>
              <a:rPr lang="en-US" altLang="ja-JP" sz="1400" dirty="0">
                <a:latin typeface="Meiryo UI" panose="020B0604030504040204" pitchFamily="50" charset="-128"/>
                <a:ea typeface="Meiryo UI" panose="020B0604030504040204" pitchFamily="50" charset="-128"/>
              </a:rPr>
              <a:t>55</a:t>
            </a:r>
            <a:r>
              <a:rPr lang="ja-JP" altLang="en-US" sz="1400" dirty="0">
                <a:latin typeface="Meiryo UI" panose="020B0604030504040204" pitchFamily="50" charset="-128"/>
                <a:ea typeface="Meiryo UI" panose="020B0604030504040204" pitchFamily="50" charset="-128"/>
              </a:rPr>
              <a:t>名程度</a:t>
            </a:r>
            <a:endParaRPr lang="en-US" altLang="ja-JP" sz="1400" dirty="0">
              <a:latin typeface="Meiryo UI" panose="020B0604030504040204" pitchFamily="50" charset="-128"/>
              <a:ea typeface="Meiryo UI" panose="020B0604030504040204" pitchFamily="50" charset="-128"/>
            </a:endParaRPr>
          </a:p>
          <a:p>
            <a:pPr marL="180975" indent="-180975">
              <a:lnSpc>
                <a:spcPct val="95000"/>
              </a:lnSpc>
              <a:buFont typeface="Arial" panose="020B0604020202020204" pitchFamily="34" charset="0"/>
              <a:buChar char="•"/>
            </a:pPr>
            <a:r>
              <a:rPr lang="ja-JP" altLang="en-US" sz="1400" dirty="0">
                <a:latin typeface="Meiryo UI" panose="020B0604030504040204" pitchFamily="50" charset="-128"/>
                <a:ea typeface="Meiryo UI" panose="020B0604030504040204" pitchFamily="50" charset="-128"/>
              </a:rPr>
              <a:t>オンライン参加者：</a:t>
            </a:r>
            <a:r>
              <a:rPr lang="en-US" altLang="ja-JP" sz="1400" dirty="0">
                <a:latin typeface="Meiryo UI" panose="020B0604030504040204" pitchFamily="50" charset="-128"/>
                <a:ea typeface="Meiryo UI" panose="020B0604030504040204" pitchFamily="50" charset="-128"/>
              </a:rPr>
              <a:t>60</a:t>
            </a:r>
            <a:r>
              <a:rPr lang="ja-JP" altLang="en-US" sz="1400" dirty="0">
                <a:latin typeface="Meiryo UI" panose="020B0604030504040204" pitchFamily="50" charset="-128"/>
                <a:ea typeface="Meiryo UI" panose="020B0604030504040204" pitchFamily="50" charset="-128"/>
              </a:rPr>
              <a:t>名程度</a:t>
            </a:r>
            <a:endParaRPr lang="en-US" altLang="ja-JP" sz="1400" dirty="0">
              <a:latin typeface="Meiryo UI" panose="020B0604030504040204" pitchFamily="50" charset="-128"/>
              <a:ea typeface="Meiryo UI" panose="020B0604030504040204" pitchFamily="50" charset="-128"/>
            </a:endParaRPr>
          </a:p>
        </p:txBody>
      </p:sp>
      <p:sp>
        <p:nvSpPr>
          <p:cNvPr id="13" name="テキスト ボックス 12">
            <a:extLst>
              <a:ext uri="{FF2B5EF4-FFF2-40B4-BE49-F238E27FC236}">
                <a16:creationId xmlns:a16="http://schemas.microsoft.com/office/drawing/2014/main" id="{EE3463E4-D11A-B663-1257-724CE2107706}"/>
              </a:ext>
            </a:extLst>
          </p:cNvPr>
          <p:cNvSpPr txBox="1"/>
          <p:nvPr/>
        </p:nvSpPr>
        <p:spPr>
          <a:xfrm>
            <a:off x="10157168" y="3523083"/>
            <a:ext cx="1242557" cy="926166"/>
          </a:xfrm>
          <a:prstGeom prst="rect">
            <a:avLst/>
          </a:prstGeom>
          <a:noFill/>
        </p:spPr>
        <p:txBody>
          <a:bodyPr wrap="square" rtlCol="0">
            <a:spAutoFit/>
          </a:bodyPr>
          <a:lstStyle/>
          <a:p>
            <a:pPr algn="ctr"/>
            <a:r>
              <a:rPr lang="ja-JP" altLang="en-US" sz="1400" dirty="0">
                <a:latin typeface="Meiryo UI" panose="020B0604030504040204" pitchFamily="50" charset="-128"/>
                <a:ea typeface="Meiryo UI" panose="020B0604030504040204" pitchFamily="50" charset="-128"/>
                <a:cs typeface="Meiryo UI" panose="020B0604030504040204" pitchFamily="50" charset="-128"/>
              </a:rPr>
              <a:t>◀オープニング</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dirty="0">
                <a:latin typeface="Meiryo UI" panose="020B0604030504040204" pitchFamily="50" charset="-128"/>
                <a:ea typeface="Meiryo UI" panose="020B0604030504040204" pitchFamily="50" charset="-128"/>
                <a:cs typeface="Meiryo UI" panose="020B0604030504040204" pitchFamily="50" charset="-128"/>
              </a:rPr>
              <a:t>グループ撮影</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algn="ct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dirty="0">
                <a:latin typeface="Meiryo UI" panose="020B0604030504040204" pitchFamily="50" charset="-128"/>
                <a:ea typeface="Meiryo UI" panose="020B0604030504040204" pitchFamily="50" charset="-128"/>
                <a:cs typeface="Meiryo UI" panose="020B0604030504040204" pitchFamily="50" charset="-128"/>
              </a:rPr>
              <a:t>▼全体写真</a:t>
            </a:r>
          </a:p>
        </p:txBody>
      </p:sp>
      <p:pic>
        <p:nvPicPr>
          <p:cNvPr id="15" name="図 14" descr="ホールに集まる人々&#10;&#10;自動的に生成された説明">
            <a:extLst>
              <a:ext uri="{FF2B5EF4-FFF2-40B4-BE49-F238E27FC236}">
                <a16:creationId xmlns:a16="http://schemas.microsoft.com/office/drawing/2014/main" id="{D2C36A45-115F-8133-F582-45544CF4541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83675" y="4583580"/>
            <a:ext cx="3005500" cy="2002415"/>
          </a:xfrm>
          <a:prstGeom prst="rect">
            <a:avLst/>
          </a:prstGeom>
        </p:spPr>
      </p:pic>
      <p:pic>
        <p:nvPicPr>
          <p:cNvPr id="16" name="図 15">
            <a:extLst>
              <a:ext uri="{FF2B5EF4-FFF2-40B4-BE49-F238E27FC236}">
                <a16:creationId xmlns:a16="http://schemas.microsoft.com/office/drawing/2014/main" id="{2F969CD5-A7DA-ABBD-2664-C0BD3540C80F}"/>
              </a:ext>
            </a:extLst>
          </p:cNvPr>
          <p:cNvPicPr>
            <a:picLocks noChangeAspect="1"/>
          </p:cNvPicPr>
          <p:nvPr/>
        </p:nvPicPr>
        <p:blipFill>
          <a:blip r:embed="rId6"/>
          <a:stretch>
            <a:fillRect/>
          </a:stretch>
        </p:blipFill>
        <p:spPr>
          <a:xfrm>
            <a:off x="7983675" y="2531858"/>
            <a:ext cx="2245273" cy="1928293"/>
          </a:xfrm>
          <a:prstGeom prst="rect">
            <a:avLst/>
          </a:prstGeom>
        </p:spPr>
      </p:pic>
      <p:sp>
        <p:nvSpPr>
          <p:cNvPr id="22" name="角丸四角形 5">
            <a:extLst>
              <a:ext uri="{FF2B5EF4-FFF2-40B4-BE49-F238E27FC236}">
                <a16:creationId xmlns:a16="http://schemas.microsoft.com/office/drawing/2014/main" id="{78974481-0B7F-DB39-87FD-C7868911B161}"/>
              </a:ext>
            </a:extLst>
          </p:cNvPr>
          <p:cNvSpPr/>
          <p:nvPr/>
        </p:nvSpPr>
        <p:spPr>
          <a:xfrm>
            <a:off x="443070" y="2594466"/>
            <a:ext cx="2490626" cy="269860"/>
          </a:xfrm>
          <a:prstGeom prst="roundRect">
            <a:avLst/>
          </a:prstGeom>
          <a:solidFill>
            <a:schemeClr val="accent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bg1"/>
                </a:solidFill>
                <a:latin typeface="メイリオ" panose="020B0604030504040204" pitchFamily="50" charset="-128"/>
                <a:ea typeface="メイリオ" panose="020B0604030504040204" pitchFamily="50" charset="-128"/>
                <a:sym typeface="メイリオ" panose="020B0604030504040204" pitchFamily="50" charset="-128"/>
              </a:rPr>
              <a:t>１．開催概要</a:t>
            </a:r>
          </a:p>
        </p:txBody>
      </p:sp>
      <p:sp>
        <p:nvSpPr>
          <p:cNvPr id="23" name="角丸四角形 26">
            <a:extLst>
              <a:ext uri="{FF2B5EF4-FFF2-40B4-BE49-F238E27FC236}">
                <a16:creationId xmlns:a16="http://schemas.microsoft.com/office/drawing/2014/main" id="{914BAFEC-6C4A-813D-7C9D-BA249D4D077E}"/>
              </a:ext>
            </a:extLst>
          </p:cNvPr>
          <p:cNvSpPr/>
          <p:nvPr/>
        </p:nvSpPr>
        <p:spPr>
          <a:xfrm>
            <a:off x="443070" y="5531798"/>
            <a:ext cx="2490626" cy="269860"/>
          </a:xfrm>
          <a:prstGeom prst="roundRect">
            <a:avLst/>
          </a:prstGeom>
          <a:solidFill>
            <a:schemeClr val="accent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400" dirty="0">
                <a:solidFill>
                  <a:schemeClr val="bg1"/>
                </a:solidFill>
                <a:latin typeface="メイリオ" panose="020B0604030504040204" pitchFamily="50" charset="-128"/>
                <a:ea typeface="メイリオ" panose="020B0604030504040204" pitchFamily="50" charset="-128"/>
                <a:sym typeface="メイリオ" panose="020B0604030504040204" pitchFamily="50" charset="-128"/>
              </a:rPr>
              <a:t>3</a:t>
            </a:r>
            <a:r>
              <a:rPr lang="ja-JP" altLang="en-US" sz="1400" dirty="0">
                <a:solidFill>
                  <a:schemeClr val="bg1"/>
                </a:solidFill>
                <a:latin typeface="メイリオ" panose="020B0604030504040204" pitchFamily="50" charset="-128"/>
                <a:ea typeface="メイリオ" panose="020B0604030504040204" pitchFamily="50" charset="-128"/>
                <a:sym typeface="メイリオ" panose="020B0604030504040204" pitchFamily="50" charset="-128"/>
              </a:rPr>
              <a:t>．オープニング出席者</a:t>
            </a:r>
          </a:p>
        </p:txBody>
      </p:sp>
      <p:sp>
        <p:nvSpPr>
          <p:cNvPr id="24" name="角丸四角形 26">
            <a:extLst>
              <a:ext uri="{FF2B5EF4-FFF2-40B4-BE49-F238E27FC236}">
                <a16:creationId xmlns:a16="http://schemas.microsoft.com/office/drawing/2014/main" id="{D6AAF59B-4F77-E2C0-3E11-CE29713FE452}"/>
              </a:ext>
            </a:extLst>
          </p:cNvPr>
          <p:cNvSpPr/>
          <p:nvPr/>
        </p:nvSpPr>
        <p:spPr>
          <a:xfrm>
            <a:off x="443070" y="3581240"/>
            <a:ext cx="2490626" cy="269860"/>
          </a:xfrm>
          <a:prstGeom prst="roundRect">
            <a:avLst/>
          </a:prstGeom>
          <a:solidFill>
            <a:schemeClr val="accent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bg1"/>
                </a:solidFill>
                <a:latin typeface="メイリオ" panose="020B0604030504040204" pitchFamily="50" charset="-128"/>
                <a:ea typeface="メイリオ" panose="020B0604030504040204" pitchFamily="50" charset="-128"/>
                <a:sym typeface="メイリオ" panose="020B0604030504040204" pitchFamily="50" charset="-128"/>
              </a:rPr>
              <a:t>２．プログラム</a:t>
            </a:r>
          </a:p>
        </p:txBody>
      </p:sp>
      <p:sp>
        <p:nvSpPr>
          <p:cNvPr id="21" name="角丸四角形 26">
            <a:extLst>
              <a:ext uri="{FF2B5EF4-FFF2-40B4-BE49-F238E27FC236}">
                <a16:creationId xmlns:a16="http://schemas.microsoft.com/office/drawing/2014/main" id="{AE046168-5710-10AF-A45D-CCC349F74971}"/>
              </a:ext>
            </a:extLst>
          </p:cNvPr>
          <p:cNvSpPr/>
          <p:nvPr/>
        </p:nvSpPr>
        <p:spPr>
          <a:xfrm>
            <a:off x="4972535" y="5531798"/>
            <a:ext cx="2490626" cy="269860"/>
          </a:xfrm>
          <a:prstGeom prst="roundRect">
            <a:avLst/>
          </a:prstGeom>
          <a:solidFill>
            <a:schemeClr val="accent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400" dirty="0">
                <a:solidFill>
                  <a:schemeClr val="bg1"/>
                </a:solidFill>
                <a:latin typeface="メイリオ" panose="020B0604030504040204" pitchFamily="50" charset="-128"/>
                <a:ea typeface="メイリオ" panose="020B0604030504040204" pitchFamily="50" charset="-128"/>
                <a:sym typeface="メイリオ" panose="020B0604030504040204" pitchFamily="50" charset="-128"/>
              </a:rPr>
              <a:t>4</a:t>
            </a:r>
            <a:r>
              <a:rPr lang="ja-JP" altLang="en-US" sz="1400" dirty="0">
                <a:solidFill>
                  <a:schemeClr val="bg1"/>
                </a:solidFill>
                <a:latin typeface="メイリオ" panose="020B0604030504040204" pitchFamily="50" charset="-128"/>
                <a:ea typeface="メイリオ" panose="020B0604030504040204" pitchFamily="50" charset="-128"/>
                <a:sym typeface="メイリオ" panose="020B0604030504040204" pitchFamily="50" charset="-128"/>
              </a:rPr>
              <a:t>．参加者</a:t>
            </a:r>
          </a:p>
        </p:txBody>
      </p:sp>
    </p:spTree>
    <p:extLst>
      <p:ext uri="{BB962C8B-B14F-4D97-AF65-F5344CB8AC3E}">
        <p14:creationId xmlns:p14="http://schemas.microsoft.com/office/powerpoint/2010/main" val="37322103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F84AEAF5-BCC7-48A9-B8B5-D22394915C93}"/>
              </a:ext>
            </a:extLst>
          </p:cNvPr>
          <p:cNvSpPr>
            <a:spLocks noGrp="1"/>
          </p:cNvSpPr>
          <p:nvPr>
            <p:ph type="sldNum" sz="quarter" idx="12"/>
          </p:nvPr>
        </p:nvSpPr>
        <p:spPr/>
        <p:txBody>
          <a:bodyPr/>
          <a:lstStyle/>
          <a:p>
            <a:pPr>
              <a:defRPr/>
            </a:pPr>
            <a:fld id="{7F8C0C5E-AAE4-42C2-9A4F-7A6A5CECAA1C}" type="slidenum">
              <a:rPr lang="ja-JP" altLang="en-US" smtClean="0"/>
              <a:pPr>
                <a:defRPr/>
              </a:pPr>
              <a:t>22</a:t>
            </a:fld>
            <a:endParaRPr lang="ja-JP" altLang="en-US"/>
          </a:p>
        </p:txBody>
      </p:sp>
      <p:sp>
        <p:nvSpPr>
          <p:cNvPr id="3" name="テキスト ボックス 2">
            <a:extLst>
              <a:ext uri="{FF2B5EF4-FFF2-40B4-BE49-F238E27FC236}">
                <a16:creationId xmlns:a16="http://schemas.microsoft.com/office/drawing/2014/main" id="{17DB5574-C687-45C0-9BB0-05D7ED63D023}"/>
              </a:ext>
            </a:extLst>
          </p:cNvPr>
          <p:cNvSpPr txBox="1"/>
          <p:nvPr/>
        </p:nvSpPr>
        <p:spPr>
          <a:xfrm>
            <a:off x="1290000" y="66401"/>
            <a:ext cx="9612000" cy="400110"/>
          </a:xfrm>
          <a:prstGeom prst="rect">
            <a:avLst/>
          </a:prstGeom>
          <a:solidFill>
            <a:schemeClr val="accent1"/>
          </a:solidFill>
          <a:ln>
            <a:solidFill>
              <a:schemeClr val="accent1"/>
            </a:solidFill>
          </a:ln>
        </p:spPr>
        <p:txBody>
          <a:bodyPr wrap="square" rtlCol="0">
            <a:spAutoFit/>
          </a:bodyPr>
          <a:lstStyle/>
          <a:p>
            <a:pPr algn="ctr">
              <a:defRPr/>
            </a:pPr>
            <a:r>
              <a:rPr kumimoji="0" lang="en-US" altLang="ja-JP" sz="2000" b="1">
                <a:solidFill>
                  <a:schemeClr val="bg1"/>
                </a:solidFill>
                <a:latin typeface="Meiryo UI" panose="020B0604030504040204" pitchFamily="50" charset="-128"/>
                <a:ea typeface="Meiryo UI" panose="020B0604030504040204" pitchFamily="50" charset="-128"/>
              </a:rPr>
              <a:t>CEFIA</a:t>
            </a:r>
            <a:r>
              <a:rPr kumimoji="0" lang="ja-JP" altLang="en-US" sz="2000" b="1">
                <a:solidFill>
                  <a:schemeClr val="bg1"/>
                </a:solidFill>
                <a:latin typeface="Meiryo UI" panose="020B0604030504040204" pitchFamily="50" charset="-128"/>
                <a:ea typeface="Meiryo UI" panose="020B0604030504040204" pitchFamily="50" charset="-128"/>
              </a:rPr>
              <a:t>　プロジェクトマネジメントユニット（</a:t>
            </a:r>
            <a:r>
              <a:rPr kumimoji="0" lang="en-US" altLang="ja-JP" sz="2000" b="1">
                <a:solidFill>
                  <a:schemeClr val="bg1"/>
                </a:solidFill>
                <a:latin typeface="Meiryo UI" panose="020B0604030504040204" pitchFamily="50" charset="-128"/>
                <a:ea typeface="Meiryo UI" panose="020B0604030504040204" pitchFamily="50" charset="-128"/>
              </a:rPr>
              <a:t>PMU</a:t>
            </a:r>
            <a:r>
              <a:rPr kumimoji="0" lang="ja-JP" altLang="en-US" sz="2000" b="1">
                <a:solidFill>
                  <a:schemeClr val="bg1"/>
                </a:solidFill>
                <a:latin typeface="Meiryo UI" panose="020B0604030504040204" pitchFamily="50" charset="-128"/>
                <a:ea typeface="Meiryo UI" panose="020B0604030504040204" pitchFamily="50" charset="-128"/>
              </a:rPr>
              <a:t>）</a:t>
            </a:r>
            <a:r>
              <a:rPr kumimoji="0" lang="en-US" altLang="ja-JP" sz="2000" b="1">
                <a:solidFill>
                  <a:schemeClr val="bg1"/>
                </a:solidFill>
                <a:latin typeface="Meiryo UI" panose="020B0604030504040204" pitchFamily="50" charset="-128"/>
                <a:ea typeface="Meiryo UI" panose="020B0604030504040204" pitchFamily="50" charset="-128"/>
              </a:rPr>
              <a:t>  </a:t>
            </a:r>
          </a:p>
        </p:txBody>
      </p:sp>
      <p:grpSp>
        <p:nvGrpSpPr>
          <p:cNvPr id="33" name="Group 34">
            <a:extLst>
              <a:ext uri="{FF2B5EF4-FFF2-40B4-BE49-F238E27FC236}">
                <a16:creationId xmlns:a16="http://schemas.microsoft.com/office/drawing/2014/main" id="{570B2217-3072-41A2-8E66-2BB9A0D9929A}"/>
              </a:ext>
            </a:extLst>
          </p:cNvPr>
          <p:cNvGrpSpPr/>
          <p:nvPr/>
        </p:nvGrpSpPr>
        <p:grpSpPr>
          <a:xfrm>
            <a:off x="6525037" y="2943995"/>
            <a:ext cx="3368485" cy="3067374"/>
            <a:chOff x="6030780" y="1662850"/>
            <a:chExt cx="4120326" cy="3745514"/>
          </a:xfrm>
        </p:grpSpPr>
        <p:sp>
          <p:nvSpPr>
            <p:cNvPr id="35" name="Oval 33">
              <a:extLst>
                <a:ext uri="{FF2B5EF4-FFF2-40B4-BE49-F238E27FC236}">
                  <a16:creationId xmlns:a16="http://schemas.microsoft.com/office/drawing/2014/main" id="{C26D5CE7-ECC5-4FD2-9FBA-8055C1DAAE0D}"/>
                </a:ext>
              </a:extLst>
            </p:cNvPr>
            <p:cNvSpPr/>
            <p:nvPr/>
          </p:nvSpPr>
          <p:spPr>
            <a:xfrm>
              <a:off x="6564746" y="2098771"/>
              <a:ext cx="3004088" cy="3027771"/>
            </a:xfrm>
            <a:prstGeom prst="ellipse">
              <a:avLst/>
            </a:prstGeom>
            <a:noFill/>
            <a:ln w="762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nvGrpSpPr>
            <p:cNvPr id="36" name="Group 11">
              <a:extLst>
                <a:ext uri="{FF2B5EF4-FFF2-40B4-BE49-F238E27FC236}">
                  <a16:creationId xmlns:a16="http://schemas.microsoft.com/office/drawing/2014/main" id="{816788A5-A2A1-476E-9F90-1B4C57C974C0}"/>
                </a:ext>
              </a:extLst>
            </p:cNvPr>
            <p:cNvGrpSpPr/>
            <p:nvPr/>
          </p:nvGrpSpPr>
          <p:grpSpPr>
            <a:xfrm>
              <a:off x="6030780" y="2857630"/>
              <a:ext cx="1218369" cy="1268472"/>
              <a:chOff x="5801709" y="430186"/>
              <a:chExt cx="1292773" cy="1282262"/>
            </a:xfrm>
          </p:grpSpPr>
          <p:sp>
            <p:nvSpPr>
              <p:cNvPr id="50" name="Oval 8">
                <a:extLst>
                  <a:ext uri="{FF2B5EF4-FFF2-40B4-BE49-F238E27FC236}">
                    <a16:creationId xmlns:a16="http://schemas.microsoft.com/office/drawing/2014/main" id="{FFFDC897-715A-4DF0-A70C-E8E90D52B271}"/>
                  </a:ext>
                </a:extLst>
              </p:cNvPr>
              <p:cNvSpPr/>
              <p:nvPr/>
            </p:nvSpPr>
            <p:spPr>
              <a:xfrm>
                <a:off x="5801709" y="430186"/>
                <a:ext cx="1292773" cy="128226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51" name="Graphic 10" descr="Chat with solid fill">
                <a:extLst>
                  <a:ext uri="{FF2B5EF4-FFF2-40B4-BE49-F238E27FC236}">
                    <a16:creationId xmlns:a16="http://schemas.microsoft.com/office/drawing/2014/main" id="{B2DE3B37-A9D5-40A9-8308-66549217EAB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990895" y="614117"/>
                <a:ext cx="914400" cy="914400"/>
              </a:xfrm>
              <a:prstGeom prst="rect">
                <a:avLst/>
              </a:prstGeom>
            </p:spPr>
          </p:pic>
        </p:grpSp>
        <p:grpSp>
          <p:nvGrpSpPr>
            <p:cNvPr id="37" name="Group 15">
              <a:extLst>
                <a:ext uri="{FF2B5EF4-FFF2-40B4-BE49-F238E27FC236}">
                  <a16:creationId xmlns:a16="http://schemas.microsoft.com/office/drawing/2014/main" id="{44D2B12F-CA78-4052-80BD-6F73CFA459AE}"/>
                </a:ext>
              </a:extLst>
            </p:cNvPr>
            <p:cNvGrpSpPr/>
            <p:nvPr/>
          </p:nvGrpSpPr>
          <p:grpSpPr>
            <a:xfrm>
              <a:off x="7420404" y="1662850"/>
              <a:ext cx="1292773" cy="1282262"/>
              <a:chOff x="7222062" y="1859593"/>
              <a:chExt cx="1292773" cy="1282262"/>
            </a:xfrm>
          </p:grpSpPr>
          <p:sp>
            <p:nvSpPr>
              <p:cNvPr id="48" name="Oval 12">
                <a:extLst>
                  <a:ext uri="{FF2B5EF4-FFF2-40B4-BE49-F238E27FC236}">
                    <a16:creationId xmlns:a16="http://schemas.microsoft.com/office/drawing/2014/main" id="{AC60B0FD-92EA-4B29-8599-30BF2029CCFA}"/>
                  </a:ext>
                </a:extLst>
              </p:cNvPr>
              <p:cNvSpPr/>
              <p:nvPr/>
            </p:nvSpPr>
            <p:spPr>
              <a:xfrm>
                <a:off x="7222062" y="1859593"/>
                <a:ext cx="1292773" cy="1282262"/>
              </a:xfrm>
              <a:prstGeom prst="ellipse">
                <a:avLst/>
              </a:prstGeom>
              <a:solidFill>
                <a:srgbClr val="24A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49" name="Graphic 14" descr="Person with idea with solid fill">
                <a:extLst>
                  <a:ext uri="{FF2B5EF4-FFF2-40B4-BE49-F238E27FC236}">
                    <a16:creationId xmlns:a16="http://schemas.microsoft.com/office/drawing/2014/main" id="{882B4E15-2567-4BB6-93D8-16AD80408F7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11248" y="2043524"/>
                <a:ext cx="914400" cy="914400"/>
              </a:xfrm>
              <a:prstGeom prst="rect">
                <a:avLst/>
              </a:prstGeom>
            </p:spPr>
          </p:pic>
        </p:grpSp>
        <p:grpSp>
          <p:nvGrpSpPr>
            <p:cNvPr id="38" name="Group 21">
              <a:extLst>
                <a:ext uri="{FF2B5EF4-FFF2-40B4-BE49-F238E27FC236}">
                  <a16:creationId xmlns:a16="http://schemas.microsoft.com/office/drawing/2014/main" id="{B45BD809-A985-46F4-840D-22848AEF73C1}"/>
                </a:ext>
              </a:extLst>
            </p:cNvPr>
            <p:cNvGrpSpPr/>
            <p:nvPr/>
          </p:nvGrpSpPr>
          <p:grpSpPr>
            <a:xfrm>
              <a:off x="7420404" y="4126102"/>
              <a:ext cx="1292773" cy="1282262"/>
              <a:chOff x="9213772" y="1859593"/>
              <a:chExt cx="1292773" cy="1282262"/>
            </a:xfrm>
            <a:solidFill>
              <a:srgbClr val="B0DEED"/>
            </a:solidFill>
          </p:grpSpPr>
          <p:sp>
            <p:nvSpPr>
              <p:cNvPr id="46" name="Oval 17">
                <a:extLst>
                  <a:ext uri="{FF2B5EF4-FFF2-40B4-BE49-F238E27FC236}">
                    <a16:creationId xmlns:a16="http://schemas.microsoft.com/office/drawing/2014/main" id="{E77323B9-37A1-4DC8-A66B-6207D6F69954}"/>
                  </a:ext>
                </a:extLst>
              </p:cNvPr>
              <p:cNvSpPr/>
              <p:nvPr/>
            </p:nvSpPr>
            <p:spPr>
              <a:xfrm>
                <a:off x="9213772" y="1859593"/>
                <a:ext cx="1292773" cy="12822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47" name="Graphic 20" descr="Clipboard with solid fill">
                <a:extLst>
                  <a:ext uri="{FF2B5EF4-FFF2-40B4-BE49-F238E27FC236}">
                    <a16:creationId xmlns:a16="http://schemas.microsoft.com/office/drawing/2014/main" id="{CF640A7A-EB2C-473C-8F6D-EF0E5ED4807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413468" y="2054034"/>
                <a:ext cx="869362" cy="869362"/>
              </a:xfrm>
              <a:prstGeom prst="rect">
                <a:avLst/>
              </a:prstGeom>
            </p:spPr>
          </p:pic>
        </p:grpSp>
        <p:grpSp>
          <p:nvGrpSpPr>
            <p:cNvPr id="39" name="Group 27">
              <a:extLst>
                <a:ext uri="{FF2B5EF4-FFF2-40B4-BE49-F238E27FC236}">
                  <a16:creationId xmlns:a16="http://schemas.microsoft.com/office/drawing/2014/main" id="{D5494AF2-6FAB-4839-9C7F-6575B2496326}"/>
                </a:ext>
              </a:extLst>
            </p:cNvPr>
            <p:cNvGrpSpPr/>
            <p:nvPr/>
          </p:nvGrpSpPr>
          <p:grpSpPr>
            <a:xfrm>
              <a:off x="8858333" y="2914621"/>
              <a:ext cx="1292773" cy="1282262"/>
              <a:chOff x="9161183" y="1858855"/>
              <a:chExt cx="1292773" cy="1282262"/>
            </a:xfrm>
          </p:grpSpPr>
          <p:sp>
            <p:nvSpPr>
              <p:cNvPr id="44" name="Oval 23">
                <a:extLst>
                  <a:ext uri="{FF2B5EF4-FFF2-40B4-BE49-F238E27FC236}">
                    <a16:creationId xmlns:a16="http://schemas.microsoft.com/office/drawing/2014/main" id="{6862027D-326D-47E5-AEDE-48F17F95A44B}"/>
                  </a:ext>
                </a:extLst>
              </p:cNvPr>
              <p:cNvSpPr/>
              <p:nvPr/>
            </p:nvSpPr>
            <p:spPr>
              <a:xfrm>
                <a:off x="9161183" y="1858855"/>
                <a:ext cx="1292773" cy="1282262"/>
              </a:xfrm>
              <a:prstGeom prst="ellipse">
                <a:avLst/>
              </a:prstGeom>
              <a:solidFill>
                <a:srgbClr val="C09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45" name="Graphic 26" descr="Blueprint with solid fill">
                <a:extLst>
                  <a:ext uri="{FF2B5EF4-FFF2-40B4-BE49-F238E27FC236}">
                    <a16:creationId xmlns:a16="http://schemas.microsoft.com/office/drawing/2014/main" id="{2D2E0B00-7D39-4942-B7DD-677DA0850D3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350369" y="2008258"/>
                <a:ext cx="914400" cy="914400"/>
              </a:xfrm>
              <a:prstGeom prst="rect">
                <a:avLst/>
              </a:prstGeom>
            </p:spPr>
          </p:pic>
        </p:grpSp>
      </p:grpSp>
      <p:sp>
        <p:nvSpPr>
          <p:cNvPr id="54" name="テキスト ボックス 53">
            <a:extLst>
              <a:ext uri="{FF2B5EF4-FFF2-40B4-BE49-F238E27FC236}">
                <a16:creationId xmlns:a16="http://schemas.microsoft.com/office/drawing/2014/main" id="{B84CB8DA-B507-4318-8009-E5F2C0AF1804}"/>
              </a:ext>
            </a:extLst>
          </p:cNvPr>
          <p:cNvSpPr txBox="1"/>
          <p:nvPr/>
        </p:nvSpPr>
        <p:spPr>
          <a:xfrm>
            <a:off x="1459800" y="2208631"/>
            <a:ext cx="3723312" cy="2262158"/>
          </a:xfrm>
          <a:prstGeom prst="rect">
            <a:avLst/>
          </a:prstGeom>
          <a:noFill/>
        </p:spPr>
        <p:txBody>
          <a:bodyPr wrap="square">
            <a:spAutoFit/>
          </a:bodyPr>
          <a:lstStyle/>
          <a:p>
            <a:r>
              <a:rPr lang="en-US" altLang="ja-JP">
                <a:latin typeface="Meiryo UI" panose="020B0604030504040204" pitchFamily="50" charset="-128"/>
                <a:ea typeface="Meiryo UI" panose="020B0604030504040204" pitchFamily="50" charset="-128"/>
              </a:rPr>
              <a:t>【ASEAN</a:t>
            </a:r>
            <a:r>
              <a:rPr lang="ja-JP" altLang="en-US">
                <a:latin typeface="Meiryo UI" panose="020B0604030504040204" pitchFamily="50" charset="-128"/>
                <a:ea typeface="Meiryo UI" panose="020B0604030504040204" pitchFamily="50" charset="-128"/>
              </a:rPr>
              <a:t>側</a:t>
            </a:r>
            <a:r>
              <a:rPr lang="en-US" altLang="ja-JP">
                <a:latin typeface="Meiryo UI" panose="020B0604030504040204" pitchFamily="50" charset="-128"/>
                <a:ea typeface="Meiryo UI" panose="020B0604030504040204" pitchFamily="50" charset="-128"/>
              </a:rPr>
              <a:t>】</a:t>
            </a:r>
          </a:p>
          <a:p>
            <a:r>
              <a:rPr lang="da-DK" altLang="ja-JP" sz="1600">
                <a:latin typeface="Meiryo UI" panose="020B0604030504040204" pitchFamily="50" charset="-128"/>
                <a:ea typeface="Meiryo UI" panose="020B0604030504040204" pitchFamily="50" charset="-128"/>
              </a:rPr>
              <a:t>ASEAN Centre for Energy</a:t>
            </a:r>
          </a:p>
          <a:p>
            <a:r>
              <a:rPr lang="ja-JP" altLang="da-DK" sz="1600">
                <a:latin typeface="Meiryo UI" panose="020B0604030504040204" pitchFamily="50" charset="-128"/>
                <a:ea typeface="Meiryo UI" panose="020B0604030504040204" pitchFamily="50" charset="-128"/>
              </a:rPr>
              <a:t>（</a:t>
            </a:r>
            <a:r>
              <a:rPr lang="da-DK" altLang="ja-JP" sz="1600">
                <a:latin typeface="Meiryo UI" panose="020B0604030504040204" pitchFamily="50" charset="-128"/>
                <a:ea typeface="Meiryo UI" panose="020B0604030504040204" pitchFamily="50" charset="-128"/>
              </a:rPr>
              <a:t>ACE</a:t>
            </a:r>
            <a:r>
              <a:rPr lang="ja-JP" altLang="da-DK" sz="1600">
                <a:latin typeface="Meiryo UI" panose="020B0604030504040204" pitchFamily="50" charset="-128"/>
                <a:ea typeface="Meiryo UI" panose="020B0604030504040204" pitchFamily="50" charset="-128"/>
              </a:rPr>
              <a:t>）</a:t>
            </a:r>
            <a:endParaRPr lang="en-US" altLang="ja-JP" sz="1600">
              <a:latin typeface="Meiryo UI" panose="020B0604030504040204" pitchFamily="50" charset="-128"/>
              <a:ea typeface="Meiryo UI" panose="020B0604030504040204" pitchFamily="50" charset="-128"/>
            </a:endParaRPr>
          </a:p>
          <a:p>
            <a:pPr>
              <a:spcBef>
                <a:spcPts val="600"/>
              </a:spcBef>
            </a:pPr>
            <a:r>
              <a:rPr lang="ja-JP" altLang="en-US" sz="1600">
                <a:latin typeface="Meiryo UI" panose="020B0604030504040204" pitchFamily="50" charset="-128"/>
                <a:ea typeface="Meiryo UI" panose="020B0604030504040204" pitchFamily="50" charset="-128"/>
              </a:rPr>
              <a:t>　</a:t>
            </a:r>
            <a:r>
              <a:rPr lang="en-US" altLang="ja-JP" sz="1400">
                <a:latin typeface="Meiryo UI" panose="020B0604030504040204" pitchFamily="50" charset="-128"/>
                <a:ea typeface="Meiryo UI" panose="020B0604030504040204" pitchFamily="50" charset="-128"/>
              </a:rPr>
              <a:t>※ASEAN</a:t>
            </a:r>
            <a:r>
              <a:rPr lang="ja-JP" altLang="en-US" sz="1400">
                <a:latin typeface="Meiryo UI" panose="020B0604030504040204" pitchFamily="50" charset="-128"/>
                <a:ea typeface="Meiryo UI" panose="020B0604030504040204" pitchFamily="50" charset="-128"/>
              </a:rPr>
              <a:t>各国政府と連携</a:t>
            </a:r>
            <a:endParaRPr lang="en-US" altLang="ja-JP" sz="1600">
              <a:latin typeface="Meiryo UI" panose="020B0604030504040204" pitchFamily="50" charset="-128"/>
              <a:ea typeface="Meiryo UI" panose="020B0604030504040204" pitchFamily="50" charset="-128"/>
            </a:endParaRPr>
          </a:p>
          <a:p>
            <a:pPr>
              <a:spcBef>
                <a:spcPts val="1200"/>
              </a:spcBef>
            </a:pPr>
            <a:r>
              <a:rPr lang="en-US" altLang="ja-JP">
                <a:latin typeface="Meiryo UI" panose="020B0604030504040204" pitchFamily="50" charset="-128"/>
                <a:ea typeface="Meiryo UI" panose="020B0604030504040204" pitchFamily="50" charset="-128"/>
              </a:rPr>
              <a:t>【</a:t>
            </a:r>
            <a:r>
              <a:rPr lang="ja-JP" altLang="en-US">
                <a:latin typeface="Meiryo UI" panose="020B0604030504040204" pitchFamily="50" charset="-128"/>
                <a:ea typeface="Meiryo UI" panose="020B0604030504040204" pitchFamily="50" charset="-128"/>
              </a:rPr>
              <a:t>日本側</a:t>
            </a:r>
            <a:r>
              <a:rPr lang="en-US" altLang="ja-JP">
                <a:latin typeface="Meiryo UI" panose="020B0604030504040204" pitchFamily="50" charset="-128"/>
                <a:ea typeface="Meiryo UI" panose="020B0604030504040204" pitchFamily="50" charset="-128"/>
              </a:rPr>
              <a:t>】</a:t>
            </a:r>
          </a:p>
          <a:p>
            <a:pPr>
              <a:spcBef>
                <a:spcPts val="600"/>
              </a:spcBef>
            </a:pPr>
            <a:r>
              <a:rPr lang="ja-JP" altLang="en-US">
                <a:latin typeface="Meiryo UI" panose="020B0604030504040204" pitchFamily="50" charset="-128"/>
                <a:ea typeface="Meiryo UI" panose="020B0604030504040204" pitchFamily="50" charset="-128"/>
              </a:rPr>
              <a:t>経済産業省</a:t>
            </a:r>
            <a:endParaRPr lang="en-US" altLang="ja-JP" sz="1600">
              <a:latin typeface="Meiryo UI" panose="020B0604030504040204" pitchFamily="50" charset="-128"/>
              <a:ea typeface="Meiryo UI" panose="020B0604030504040204" pitchFamily="50" charset="-128"/>
            </a:endParaRPr>
          </a:p>
          <a:p>
            <a:pPr>
              <a:spcBef>
                <a:spcPts val="600"/>
              </a:spcBef>
            </a:pPr>
            <a:r>
              <a:rPr lang="ja-JP" altLang="en-US" sz="1400">
                <a:latin typeface="Meiryo UI" panose="020B0604030504040204" pitchFamily="50" charset="-128"/>
                <a:ea typeface="Meiryo UI" panose="020B0604030504040204" pitchFamily="50" charset="-128"/>
              </a:rPr>
              <a:t>　</a:t>
            </a:r>
            <a:r>
              <a:rPr lang="en-US" altLang="ja-JP" sz="1400">
                <a:latin typeface="Meiryo UI" panose="020B0604030504040204" pitchFamily="50" charset="-128"/>
                <a:ea typeface="Meiryo UI" panose="020B0604030504040204" pitchFamily="50" charset="-128"/>
              </a:rPr>
              <a:t>※PMU</a:t>
            </a:r>
            <a:r>
              <a:rPr lang="ja-JP" altLang="en-US" sz="1400">
                <a:latin typeface="Meiryo UI" panose="020B0604030504040204" pitchFamily="50" charset="-128"/>
                <a:ea typeface="Meiryo UI" panose="020B0604030504040204" pitchFamily="50" charset="-128"/>
              </a:rPr>
              <a:t>の活動支援　</a:t>
            </a:r>
            <a:endParaRPr lang="en-US" altLang="ja-JP" sz="1400">
              <a:latin typeface="Meiryo UI" panose="020B0604030504040204" pitchFamily="50" charset="-128"/>
              <a:ea typeface="Meiryo UI" panose="020B0604030504040204" pitchFamily="50" charset="-128"/>
            </a:endParaRPr>
          </a:p>
        </p:txBody>
      </p:sp>
      <p:sp>
        <p:nvSpPr>
          <p:cNvPr id="57" name="テキスト ボックス 56">
            <a:extLst>
              <a:ext uri="{FF2B5EF4-FFF2-40B4-BE49-F238E27FC236}">
                <a16:creationId xmlns:a16="http://schemas.microsoft.com/office/drawing/2014/main" id="{ECFFF25C-F396-487F-9CA6-34EBF938CFDA}"/>
              </a:ext>
            </a:extLst>
          </p:cNvPr>
          <p:cNvSpPr txBox="1"/>
          <p:nvPr/>
        </p:nvSpPr>
        <p:spPr>
          <a:xfrm>
            <a:off x="5536239" y="3207648"/>
            <a:ext cx="1615499" cy="738664"/>
          </a:xfrm>
          <a:prstGeom prst="rect">
            <a:avLst/>
          </a:prstGeom>
          <a:noFill/>
        </p:spPr>
        <p:txBody>
          <a:bodyPr wrap="square">
            <a:spAutoFit/>
          </a:bodyPr>
          <a:lstStyle/>
          <a:p>
            <a:pPr algn="ctr"/>
            <a:r>
              <a:rPr lang="ja-JP" altLang="en-US" sz="1400" b="1">
                <a:solidFill>
                  <a:srgbClr val="002060"/>
                </a:solidFill>
                <a:latin typeface="Meiryo UI" panose="020B0604030504040204" pitchFamily="50" charset="-128"/>
                <a:ea typeface="Meiryo UI" panose="020B0604030504040204" pitchFamily="50" charset="-128"/>
              </a:rPr>
              <a:t>関係者間の</a:t>
            </a:r>
            <a:endParaRPr lang="en-US" altLang="ja-JP" sz="1400" b="1">
              <a:solidFill>
                <a:srgbClr val="002060"/>
              </a:solidFill>
              <a:latin typeface="Meiryo UI" panose="020B0604030504040204" pitchFamily="50" charset="-128"/>
              <a:ea typeface="Meiryo UI" panose="020B0604030504040204" pitchFamily="50" charset="-128"/>
            </a:endParaRPr>
          </a:p>
          <a:p>
            <a:pPr algn="ctr"/>
            <a:r>
              <a:rPr lang="ja-JP" altLang="en-US" sz="1400" b="1">
                <a:solidFill>
                  <a:srgbClr val="002060"/>
                </a:solidFill>
                <a:latin typeface="Meiryo UI" panose="020B0604030504040204" pitchFamily="50" charset="-128"/>
                <a:ea typeface="Meiryo UI" panose="020B0604030504040204" pitchFamily="50" charset="-128"/>
              </a:rPr>
              <a:t>コミュニケーション</a:t>
            </a:r>
            <a:endParaRPr lang="en-US" altLang="ja-JP" sz="1400" b="1">
              <a:solidFill>
                <a:srgbClr val="002060"/>
              </a:solidFill>
              <a:latin typeface="Meiryo UI" panose="020B0604030504040204" pitchFamily="50" charset="-128"/>
              <a:ea typeface="Meiryo UI" panose="020B0604030504040204" pitchFamily="50" charset="-128"/>
            </a:endParaRPr>
          </a:p>
          <a:p>
            <a:pPr algn="ctr"/>
            <a:r>
              <a:rPr lang="ja-JP" altLang="en-US" sz="1400" b="1">
                <a:solidFill>
                  <a:srgbClr val="002060"/>
                </a:solidFill>
                <a:latin typeface="Meiryo UI" panose="020B0604030504040204" pitchFamily="50" charset="-128"/>
                <a:ea typeface="Meiryo UI" panose="020B0604030504040204" pitchFamily="50" charset="-128"/>
              </a:rPr>
              <a:t>・コーディネーション</a:t>
            </a:r>
          </a:p>
        </p:txBody>
      </p:sp>
      <p:sp>
        <p:nvSpPr>
          <p:cNvPr id="59" name="テキスト ボックス 58">
            <a:extLst>
              <a:ext uri="{FF2B5EF4-FFF2-40B4-BE49-F238E27FC236}">
                <a16:creationId xmlns:a16="http://schemas.microsoft.com/office/drawing/2014/main" id="{60E84FF1-7DED-4186-B9DF-E6AB9093AE2F}"/>
              </a:ext>
            </a:extLst>
          </p:cNvPr>
          <p:cNvSpPr txBox="1"/>
          <p:nvPr/>
        </p:nvSpPr>
        <p:spPr>
          <a:xfrm>
            <a:off x="7274937" y="2207405"/>
            <a:ext cx="1609280" cy="738664"/>
          </a:xfrm>
          <a:prstGeom prst="rect">
            <a:avLst/>
          </a:prstGeom>
          <a:noFill/>
        </p:spPr>
        <p:txBody>
          <a:bodyPr wrap="square">
            <a:spAutoFit/>
          </a:bodyPr>
          <a:lstStyle/>
          <a:p>
            <a:pPr algn="ctr"/>
            <a:r>
              <a:rPr lang="ja-JP" altLang="en-US" sz="1400" b="1">
                <a:solidFill>
                  <a:srgbClr val="002060"/>
                </a:solidFill>
                <a:latin typeface="Meiryo UI" panose="020B0604030504040204" pitchFamily="50" charset="-128"/>
                <a:ea typeface="Meiryo UI" panose="020B0604030504040204" pitchFamily="50" charset="-128"/>
              </a:rPr>
              <a:t>活動の</a:t>
            </a:r>
            <a:endParaRPr lang="en-US" altLang="ja-JP" sz="1400" b="1">
              <a:solidFill>
                <a:srgbClr val="002060"/>
              </a:solidFill>
              <a:latin typeface="Meiryo UI" panose="020B0604030504040204" pitchFamily="50" charset="-128"/>
              <a:ea typeface="Meiryo UI" panose="020B0604030504040204" pitchFamily="50" charset="-128"/>
            </a:endParaRPr>
          </a:p>
          <a:p>
            <a:pPr algn="ctr"/>
            <a:r>
              <a:rPr lang="ja-JP" altLang="en-US" sz="1400" b="1">
                <a:solidFill>
                  <a:srgbClr val="002060"/>
                </a:solidFill>
                <a:latin typeface="Meiryo UI" panose="020B0604030504040204" pitchFamily="50" charset="-128"/>
                <a:ea typeface="Meiryo UI" panose="020B0604030504040204" pitchFamily="50" charset="-128"/>
              </a:rPr>
              <a:t>ファシリテーション・</a:t>
            </a:r>
            <a:endParaRPr lang="en-US" altLang="ja-JP" sz="1400" b="1">
              <a:solidFill>
                <a:srgbClr val="002060"/>
              </a:solidFill>
              <a:latin typeface="Meiryo UI" panose="020B0604030504040204" pitchFamily="50" charset="-128"/>
              <a:ea typeface="Meiryo UI" panose="020B0604030504040204" pitchFamily="50" charset="-128"/>
            </a:endParaRPr>
          </a:p>
          <a:p>
            <a:pPr algn="ctr"/>
            <a:r>
              <a:rPr lang="ja-JP" altLang="en-US" sz="1400" b="1">
                <a:solidFill>
                  <a:srgbClr val="002060"/>
                </a:solidFill>
                <a:latin typeface="Meiryo UI" panose="020B0604030504040204" pitchFamily="50" charset="-128"/>
                <a:ea typeface="Meiryo UI" panose="020B0604030504040204" pitchFamily="50" charset="-128"/>
              </a:rPr>
              <a:t>実施支援</a:t>
            </a:r>
          </a:p>
        </p:txBody>
      </p:sp>
      <p:sp>
        <p:nvSpPr>
          <p:cNvPr id="61" name="テキスト ボックス 60">
            <a:extLst>
              <a:ext uri="{FF2B5EF4-FFF2-40B4-BE49-F238E27FC236}">
                <a16:creationId xmlns:a16="http://schemas.microsoft.com/office/drawing/2014/main" id="{56B104B0-1C08-434F-845A-BA01BDE8CC4E}"/>
              </a:ext>
            </a:extLst>
          </p:cNvPr>
          <p:cNvSpPr txBox="1"/>
          <p:nvPr/>
        </p:nvSpPr>
        <p:spPr>
          <a:xfrm>
            <a:off x="9266819" y="3188265"/>
            <a:ext cx="1176246" cy="738664"/>
          </a:xfrm>
          <a:prstGeom prst="rect">
            <a:avLst/>
          </a:prstGeom>
          <a:noFill/>
        </p:spPr>
        <p:txBody>
          <a:bodyPr wrap="square">
            <a:spAutoFit/>
          </a:bodyPr>
          <a:lstStyle/>
          <a:p>
            <a:pPr algn="ctr"/>
            <a:r>
              <a:rPr lang="ja-JP" altLang="en-US" sz="1400" b="1">
                <a:solidFill>
                  <a:srgbClr val="002060"/>
                </a:solidFill>
                <a:latin typeface="Meiryo UI" panose="020B0604030504040204" pitchFamily="50" charset="-128"/>
                <a:ea typeface="Meiryo UI" panose="020B0604030504040204" pitchFamily="50" charset="-128"/>
              </a:rPr>
              <a:t>事務局機能・</a:t>
            </a:r>
            <a:endParaRPr lang="en-US" altLang="ja-JP" sz="1400" b="1">
              <a:solidFill>
                <a:srgbClr val="002060"/>
              </a:solidFill>
              <a:latin typeface="Meiryo UI" panose="020B0604030504040204" pitchFamily="50" charset="-128"/>
              <a:ea typeface="Meiryo UI" panose="020B0604030504040204" pitchFamily="50" charset="-128"/>
            </a:endParaRPr>
          </a:p>
          <a:p>
            <a:pPr algn="ctr"/>
            <a:r>
              <a:rPr lang="ja-JP" altLang="en-US" sz="1400" b="1">
                <a:solidFill>
                  <a:srgbClr val="002060"/>
                </a:solidFill>
                <a:latin typeface="Meiryo UI" panose="020B0604030504040204" pitchFamily="50" charset="-128"/>
                <a:ea typeface="Meiryo UI" panose="020B0604030504040204" pitchFamily="50" charset="-128"/>
              </a:rPr>
              <a:t>技術面での</a:t>
            </a:r>
            <a:endParaRPr lang="en-US" altLang="ja-JP" sz="1400" b="1">
              <a:solidFill>
                <a:srgbClr val="002060"/>
              </a:solidFill>
              <a:latin typeface="Meiryo UI" panose="020B0604030504040204" pitchFamily="50" charset="-128"/>
              <a:ea typeface="Meiryo UI" panose="020B0604030504040204" pitchFamily="50" charset="-128"/>
            </a:endParaRPr>
          </a:p>
          <a:p>
            <a:pPr algn="ctr"/>
            <a:r>
              <a:rPr lang="ja-JP" altLang="en-US" sz="1400" b="1">
                <a:solidFill>
                  <a:srgbClr val="002060"/>
                </a:solidFill>
                <a:latin typeface="Meiryo UI" panose="020B0604030504040204" pitchFamily="50" charset="-128"/>
                <a:ea typeface="Meiryo UI" panose="020B0604030504040204" pitchFamily="50" charset="-128"/>
              </a:rPr>
              <a:t>サポート</a:t>
            </a:r>
          </a:p>
        </p:txBody>
      </p:sp>
      <p:sp>
        <p:nvSpPr>
          <p:cNvPr id="63" name="テキスト ボックス 62">
            <a:extLst>
              <a:ext uri="{FF2B5EF4-FFF2-40B4-BE49-F238E27FC236}">
                <a16:creationId xmlns:a16="http://schemas.microsoft.com/office/drawing/2014/main" id="{D14BE9AE-2C14-49D5-B1CB-9AE437CB4FEC}"/>
              </a:ext>
            </a:extLst>
          </p:cNvPr>
          <p:cNvSpPr txBox="1"/>
          <p:nvPr/>
        </p:nvSpPr>
        <p:spPr>
          <a:xfrm>
            <a:off x="7168026" y="6086607"/>
            <a:ext cx="2278172" cy="307777"/>
          </a:xfrm>
          <a:prstGeom prst="rect">
            <a:avLst/>
          </a:prstGeom>
          <a:noFill/>
        </p:spPr>
        <p:txBody>
          <a:bodyPr wrap="square">
            <a:spAutoFit/>
          </a:bodyPr>
          <a:lstStyle/>
          <a:p>
            <a:r>
              <a:rPr lang="ja-JP" altLang="en-US" sz="1400" b="1">
                <a:solidFill>
                  <a:srgbClr val="002060"/>
                </a:solidFill>
                <a:latin typeface="Meiryo UI" panose="020B0604030504040204" pitchFamily="50" charset="-128"/>
                <a:ea typeface="Meiryo UI" panose="020B0604030504040204" pitchFamily="50" charset="-128"/>
              </a:rPr>
              <a:t>活動のモニタリング・評価</a:t>
            </a:r>
            <a:endParaRPr lang="ja-JP" altLang="en-US" sz="1400" b="1">
              <a:solidFill>
                <a:srgbClr val="002060"/>
              </a:solidFill>
            </a:endParaRPr>
          </a:p>
        </p:txBody>
      </p:sp>
      <p:sp>
        <p:nvSpPr>
          <p:cNvPr id="64" name="正方形/長方形 63">
            <a:extLst>
              <a:ext uri="{FF2B5EF4-FFF2-40B4-BE49-F238E27FC236}">
                <a16:creationId xmlns:a16="http://schemas.microsoft.com/office/drawing/2014/main" id="{9CC359B9-26C2-453E-A712-C750E3F06497}"/>
              </a:ext>
            </a:extLst>
          </p:cNvPr>
          <p:cNvSpPr/>
          <p:nvPr/>
        </p:nvSpPr>
        <p:spPr bwMode="auto">
          <a:xfrm>
            <a:off x="1424920" y="1960001"/>
            <a:ext cx="3805767" cy="2603792"/>
          </a:xfrm>
          <a:prstGeom prst="rect">
            <a:avLst/>
          </a:prstGeom>
          <a:noFill/>
          <a:ln w="19050">
            <a:solidFill>
              <a:srgbClr val="3399FF"/>
            </a:solidFill>
            <a:miter lim="800000"/>
            <a:headEnd/>
            <a:tailEnd/>
          </a:ln>
          <a:effectLst/>
        </p:spPr>
        <p:txBody>
          <a:bodyPr wrap="none" rtlCol="0" anchor="ctr"/>
          <a:lstStyle/>
          <a:p>
            <a:pPr algn="l"/>
            <a:endParaRPr kumimoji="0" lang="ja-JP" altLang="en-US"/>
          </a:p>
        </p:txBody>
      </p:sp>
      <p:sp>
        <p:nvSpPr>
          <p:cNvPr id="5" name="テキスト ボックス 4">
            <a:extLst>
              <a:ext uri="{FF2B5EF4-FFF2-40B4-BE49-F238E27FC236}">
                <a16:creationId xmlns:a16="http://schemas.microsoft.com/office/drawing/2014/main" id="{54F7E832-A056-46E6-86BC-5AD8BF4F3193}"/>
              </a:ext>
            </a:extLst>
          </p:cNvPr>
          <p:cNvSpPr txBox="1"/>
          <p:nvPr/>
        </p:nvSpPr>
        <p:spPr>
          <a:xfrm>
            <a:off x="2679409" y="1763941"/>
            <a:ext cx="1407758" cy="369332"/>
          </a:xfrm>
          <a:prstGeom prst="rect">
            <a:avLst/>
          </a:prstGeom>
          <a:solidFill>
            <a:schemeClr val="accent1">
              <a:lumMod val="20000"/>
              <a:lumOff val="80000"/>
            </a:schemeClr>
          </a:solidFill>
        </p:spPr>
        <p:txBody>
          <a:bodyPr wrap="none" rtlCol="0">
            <a:spAutoFit/>
          </a:bodyPr>
          <a:lstStyle/>
          <a:p>
            <a:r>
              <a:rPr lang="en-US" altLang="ja-JP" b="1">
                <a:solidFill>
                  <a:srgbClr val="002060"/>
                </a:solidFill>
                <a:latin typeface="Meiryo UI" panose="020B0604030504040204" pitchFamily="50" charset="-128"/>
                <a:ea typeface="Meiryo UI" panose="020B0604030504040204" pitchFamily="50" charset="-128"/>
                <a:cs typeface="Meiryo UI" panose="020B0604030504040204" pitchFamily="50" charset="-128"/>
              </a:rPr>
              <a:t>PMU</a:t>
            </a:r>
            <a:r>
              <a:rPr lang="ja-JP" altLang="en-US" b="1">
                <a:solidFill>
                  <a:srgbClr val="002060"/>
                </a:solidFill>
                <a:latin typeface="Meiryo UI" panose="020B0604030504040204" pitchFamily="50" charset="-128"/>
                <a:ea typeface="Meiryo UI" panose="020B0604030504040204" pitchFamily="50" charset="-128"/>
                <a:cs typeface="Meiryo UI" panose="020B0604030504040204" pitchFamily="50" charset="-128"/>
              </a:rPr>
              <a:t>の構成</a:t>
            </a:r>
          </a:p>
        </p:txBody>
      </p:sp>
      <p:sp>
        <p:nvSpPr>
          <p:cNvPr id="65" name="正方形/長方形 64">
            <a:extLst>
              <a:ext uri="{FF2B5EF4-FFF2-40B4-BE49-F238E27FC236}">
                <a16:creationId xmlns:a16="http://schemas.microsoft.com/office/drawing/2014/main" id="{EBAC3B15-496A-4263-9DE8-77E036D6A54D}"/>
              </a:ext>
            </a:extLst>
          </p:cNvPr>
          <p:cNvSpPr/>
          <p:nvPr/>
        </p:nvSpPr>
        <p:spPr bwMode="auto">
          <a:xfrm>
            <a:off x="5519061" y="1960002"/>
            <a:ext cx="5248020" cy="4556715"/>
          </a:xfrm>
          <a:prstGeom prst="rect">
            <a:avLst/>
          </a:prstGeom>
          <a:noFill/>
          <a:ln w="19050">
            <a:solidFill>
              <a:srgbClr val="3399FF"/>
            </a:solidFill>
            <a:miter lim="800000"/>
            <a:headEnd/>
            <a:tailEnd/>
          </a:ln>
          <a:effectLst/>
        </p:spPr>
        <p:txBody>
          <a:bodyPr wrap="none" rtlCol="0" anchor="ctr"/>
          <a:lstStyle/>
          <a:p>
            <a:pPr algn="l"/>
            <a:endParaRPr kumimoji="0" lang="ja-JP" altLang="en-US"/>
          </a:p>
        </p:txBody>
      </p:sp>
      <p:sp>
        <p:nvSpPr>
          <p:cNvPr id="55" name="テキスト ボックス 54">
            <a:extLst>
              <a:ext uri="{FF2B5EF4-FFF2-40B4-BE49-F238E27FC236}">
                <a16:creationId xmlns:a16="http://schemas.microsoft.com/office/drawing/2014/main" id="{BAF0C9D9-9095-4AF2-9272-113E9394B12B}"/>
              </a:ext>
            </a:extLst>
          </p:cNvPr>
          <p:cNvSpPr txBox="1"/>
          <p:nvPr/>
        </p:nvSpPr>
        <p:spPr>
          <a:xfrm>
            <a:off x="7476061" y="1736661"/>
            <a:ext cx="1407758" cy="369332"/>
          </a:xfrm>
          <a:prstGeom prst="rect">
            <a:avLst/>
          </a:prstGeom>
          <a:solidFill>
            <a:schemeClr val="accent1">
              <a:lumMod val="20000"/>
              <a:lumOff val="80000"/>
            </a:schemeClr>
          </a:solidFill>
        </p:spPr>
        <p:txBody>
          <a:bodyPr wrap="none" rtlCol="0">
            <a:spAutoFit/>
          </a:bodyPr>
          <a:lstStyle/>
          <a:p>
            <a:r>
              <a:rPr lang="en-US" altLang="ja-JP" b="1">
                <a:solidFill>
                  <a:srgbClr val="002060"/>
                </a:solidFill>
                <a:latin typeface="Meiryo UI" panose="020B0604030504040204" pitchFamily="50" charset="-128"/>
                <a:ea typeface="Meiryo UI" panose="020B0604030504040204" pitchFamily="50" charset="-128"/>
                <a:cs typeface="Meiryo UI" panose="020B0604030504040204" pitchFamily="50" charset="-128"/>
              </a:rPr>
              <a:t>PMU</a:t>
            </a:r>
            <a:r>
              <a:rPr lang="ja-JP" altLang="en-US" b="1">
                <a:solidFill>
                  <a:srgbClr val="002060"/>
                </a:solidFill>
                <a:latin typeface="Meiryo UI" panose="020B0604030504040204" pitchFamily="50" charset="-128"/>
                <a:ea typeface="Meiryo UI" panose="020B0604030504040204" pitchFamily="50" charset="-128"/>
                <a:cs typeface="Meiryo UI" panose="020B0604030504040204" pitchFamily="50" charset="-128"/>
              </a:rPr>
              <a:t>の役割</a:t>
            </a:r>
          </a:p>
        </p:txBody>
      </p:sp>
      <p:sp>
        <p:nvSpPr>
          <p:cNvPr id="67" name="正方形/長方形 66">
            <a:extLst>
              <a:ext uri="{FF2B5EF4-FFF2-40B4-BE49-F238E27FC236}">
                <a16:creationId xmlns:a16="http://schemas.microsoft.com/office/drawing/2014/main" id="{C0CA94BE-A7EC-4E4A-8305-33D939973822}"/>
              </a:ext>
            </a:extLst>
          </p:cNvPr>
          <p:cNvSpPr/>
          <p:nvPr/>
        </p:nvSpPr>
        <p:spPr bwMode="auto">
          <a:xfrm>
            <a:off x="1442352" y="5229200"/>
            <a:ext cx="3774104" cy="1296152"/>
          </a:xfrm>
          <a:prstGeom prst="rect">
            <a:avLst/>
          </a:prstGeom>
          <a:noFill/>
          <a:ln w="19050">
            <a:solidFill>
              <a:srgbClr val="3399FF"/>
            </a:solidFill>
            <a:miter lim="800000"/>
            <a:headEnd/>
            <a:tailEnd/>
          </a:ln>
          <a:effectLst/>
        </p:spPr>
        <p:txBody>
          <a:bodyPr wrap="none" rtlCol="0" anchor="ctr"/>
          <a:lstStyle/>
          <a:p>
            <a:pPr algn="l"/>
            <a:endParaRPr kumimoji="0" lang="ja-JP" altLang="en-US"/>
          </a:p>
        </p:txBody>
      </p:sp>
      <p:sp>
        <p:nvSpPr>
          <p:cNvPr id="66" name="テキスト ボックス 65">
            <a:extLst>
              <a:ext uri="{FF2B5EF4-FFF2-40B4-BE49-F238E27FC236}">
                <a16:creationId xmlns:a16="http://schemas.microsoft.com/office/drawing/2014/main" id="{1492871A-5A71-48A4-92BA-44AC1BD2E5D8}"/>
              </a:ext>
            </a:extLst>
          </p:cNvPr>
          <p:cNvSpPr txBox="1"/>
          <p:nvPr/>
        </p:nvSpPr>
        <p:spPr>
          <a:xfrm>
            <a:off x="2729924" y="4997786"/>
            <a:ext cx="1107996" cy="369332"/>
          </a:xfrm>
          <a:prstGeom prst="rect">
            <a:avLst/>
          </a:prstGeom>
          <a:solidFill>
            <a:schemeClr val="accent1">
              <a:lumMod val="20000"/>
              <a:lumOff val="80000"/>
            </a:schemeClr>
          </a:solidFill>
        </p:spPr>
        <p:txBody>
          <a:bodyPr wrap="none" rtlCol="0">
            <a:spAutoFit/>
          </a:bodyPr>
          <a:lstStyle/>
          <a:p>
            <a:r>
              <a:rPr lang="ja-JP" altLang="en-US" b="1">
                <a:solidFill>
                  <a:srgbClr val="002060"/>
                </a:solidFill>
                <a:latin typeface="Meiryo UI" panose="020B0604030504040204" pitchFamily="50" charset="-128"/>
                <a:ea typeface="Meiryo UI" panose="020B0604030504040204" pitchFamily="50" charset="-128"/>
                <a:cs typeface="Meiryo UI" panose="020B0604030504040204" pitchFamily="50" charset="-128"/>
              </a:rPr>
              <a:t>活動状況</a:t>
            </a:r>
          </a:p>
        </p:txBody>
      </p:sp>
      <p:sp>
        <p:nvSpPr>
          <p:cNvPr id="68" name="テキスト ボックス 67">
            <a:extLst>
              <a:ext uri="{FF2B5EF4-FFF2-40B4-BE49-F238E27FC236}">
                <a16:creationId xmlns:a16="http://schemas.microsoft.com/office/drawing/2014/main" id="{147BCECF-6043-4336-8B86-AD12667793DC}"/>
              </a:ext>
            </a:extLst>
          </p:cNvPr>
          <p:cNvSpPr txBox="1"/>
          <p:nvPr/>
        </p:nvSpPr>
        <p:spPr>
          <a:xfrm>
            <a:off x="1433286" y="5429639"/>
            <a:ext cx="3598355" cy="661720"/>
          </a:xfrm>
          <a:prstGeom prst="rect">
            <a:avLst/>
          </a:prstGeom>
          <a:noFill/>
        </p:spPr>
        <p:txBody>
          <a:bodyPr wrap="square">
            <a:spAutoFit/>
          </a:bodyPr>
          <a:lstStyle/>
          <a:p>
            <a:pPr marL="88900" indent="-88900"/>
            <a:r>
              <a:rPr lang="ja-JP" altLang="en-US" sz="1600">
                <a:latin typeface="Meiryo UI" panose="020B0604030504040204" pitchFamily="50" charset="-128"/>
                <a:ea typeface="Meiryo UI" panose="020B0604030504040204" pitchFamily="50" charset="-128"/>
              </a:rPr>
              <a:t>・</a:t>
            </a:r>
            <a:r>
              <a:rPr lang="en-US" altLang="ja-JP" sz="1600">
                <a:latin typeface="Meiryo UI" panose="020B0604030504040204" pitchFamily="50" charset="-128"/>
                <a:ea typeface="Meiryo UI" panose="020B0604030504040204" pitchFamily="50" charset="-128"/>
              </a:rPr>
              <a:t>CEFIA</a:t>
            </a:r>
            <a:r>
              <a:rPr lang="ja-JP" altLang="en-US" sz="1600">
                <a:latin typeface="Meiryo UI" panose="020B0604030504040204" pitchFamily="50" charset="-128"/>
                <a:ea typeface="Meiryo UI" panose="020B0604030504040204" pitchFamily="50" charset="-128"/>
              </a:rPr>
              <a:t>コラボレーションロードマップの策定</a:t>
            </a:r>
            <a:endParaRPr lang="en-US" altLang="ja-JP" sz="1600">
              <a:latin typeface="Meiryo UI" panose="020B0604030504040204" pitchFamily="50" charset="-128"/>
              <a:ea typeface="Meiryo UI" panose="020B0604030504040204" pitchFamily="50" charset="-128"/>
            </a:endParaRPr>
          </a:p>
          <a:p>
            <a:pPr marL="88900" indent="-88900">
              <a:spcBef>
                <a:spcPts val="600"/>
              </a:spcBef>
            </a:pPr>
            <a:r>
              <a:rPr lang="ja-JP" altLang="en-US" sz="1600">
                <a:latin typeface="Meiryo UI" panose="020B0604030504040204" pitchFamily="50" charset="-128"/>
                <a:ea typeface="Meiryo UI" panose="020B0604030504040204" pitchFamily="50" charset="-128"/>
              </a:rPr>
              <a:t>・</a:t>
            </a:r>
            <a:r>
              <a:rPr lang="en-US" altLang="ja-JP" sz="1600">
                <a:latin typeface="Meiryo UI" panose="020B0604030504040204" pitchFamily="50" charset="-128"/>
                <a:ea typeface="Meiryo UI" panose="020B0604030504040204" pitchFamily="50" charset="-128"/>
              </a:rPr>
              <a:t>CEFIA</a:t>
            </a:r>
            <a:r>
              <a:rPr lang="ja-JP" altLang="en-US" sz="1600">
                <a:latin typeface="Meiryo UI" panose="020B0604030504040204" pitchFamily="50" charset="-128"/>
                <a:ea typeface="Meiryo UI" panose="020B0604030504040204" pitchFamily="50" charset="-128"/>
              </a:rPr>
              <a:t>官民フォーラムの開催支援</a:t>
            </a:r>
            <a:endParaRPr lang="ja-JP" altLang="da-DK" sz="1600">
              <a:latin typeface="Meiryo UI" panose="020B0604030504040204" pitchFamily="50" charset="-128"/>
              <a:ea typeface="Meiryo UI" panose="020B0604030504040204" pitchFamily="50" charset="-128"/>
            </a:endParaRPr>
          </a:p>
        </p:txBody>
      </p:sp>
      <p:sp>
        <p:nvSpPr>
          <p:cNvPr id="32" name="正方形/長方形 31">
            <a:extLst>
              <a:ext uri="{FF2B5EF4-FFF2-40B4-BE49-F238E27FC236}">
                <a16:creationId xmlns:a16="http://schemas.microsoft.com/office/drawing/2014/main" id="{FBE9829B-3CF5-4ABA-A79B-B51156EC6EE8}"/>
              </a:ext>
            </a:extLst>
          </p:cNvPr>
          <p:cNvSpPr/>
          <p:nvPr/>
        </p:nvSpPr>
        <p:spPr bwMode="auto">
          <a:xfrm>
            <a:off x="1290000" y="541748"/>
            <a:ext cx="9612000" cy="990830"/>
          </a:xfrm>
          <a:prstGeom prst="rect">
            <a:avLst/>
          </a:prstGeom>
          <a:solidFill>
            <a:schemeClr val="accent6"/>
          </a:solidFill>
          <a:ln w="9525">
            <a:solidFill>
              <a:schemeClr val="accent6"/>
            </a:solidFill>
            <a:miter lim="800000"/>
            <a:headEnd/>
            <a:tailEnd/>
          </a:ln>
          <a:effectLst/>
        </p:spPr>
        <p:txBody>
          <a:bodyPr wrap="square" rtlCol="0" anchor="ctr"/>
          <a:lstStyle/>
          <a:p>
            <a:pPr marL="285750" indent="-285750">
              <a:buFont typeface="Arial" panose="020B0604020202020204" pitchFamily="34" charset="0"/>
              <a:buChar char="•"/>
            </a:pPr>
            <a:r>
              <a:rPr lang="ja-JP" altLang="en-US" sz="1600" dirty="0">
                <a:latin typeface="Meiryo UI" panose="020B0604030504040204" pitchFamily="50" charset="-128"/>
                <a:ea typeface="Meiryo UI" panose="020B0604030504040204" pitchFamily="50" charset="-128"/>
              </a:rPr>
              <a:t>第三回</a:t>
            </a:r>
            <a:r>
              <a:rPr lang="en-US" altLang="ja-JP" sz="1600" dirty="0" err="1">
                <a:latin typeface="Meiryo UI" panose="020B0604030504040204" pitchFamily="50" charset="-128"/>
                <a:ea typeface="Meiryo UI" panose="020B0604030504040204" pitchFamily="50" charset="-128"/>
              </a:rPr>
              <a:t>CEFIA</a:t>
            </a:r>
            <a:r>
              <a:rPr lang="ja-JP" altLang="en-US" sz="1600" dirty="0">
                <a:latin typeface="Meiryo UI" panose="020B0604030504040204" pitchFamily="50" charset="-128"/>
                <a:ea typeface="Meiryo UI" panose="020B0604030504040204" pitchFamily="50" charset="-128"/>
              </a:rPr>
              <a:t>官民フォーラムにおいて、</a:t>
            </a:r>
            <a:r>
              <a:rPr lang="en-US" altLang="ja-JP" sz="1600" b="1" dirty="0" err="1">
                <a:latin typeface="Meiryo UI" panose="020B0604030504040204" pitchFamily="50" charset="-128"/>
                <a:ea typeface="Meiryo UI" panose="020B0604030504040204" pitchFamily="50" charset="-128"/>
              </a:rPr>
              <a:t>CEFIA</a:t>
            </a:r>
            <a:r>
              <a:rPr lang="en-US" altLang="ja-JP" sz="1600" b="1" dirty="0">
                <a:latin typeface="Meiryo UI" panose="020B0604030504040204" pitchFamily="50" charset="-128"/>
                <a:ea typeface="Meiryo UI" panose="020B0604030504040204" pitchFamily="50" charset="-128"/>
              </a:rPr>
              <a:t> </a:t>
            </a:r>
            <a:r>
              <a:rPr lang="ja-JP" altLang="en-US" sz="1600" b="1" dirty="0">
                <a:latin typeface="Meiryo UI" panose="020B0604030504040204" pitchFamily="50" charset="-128"/>
                <a:ea typeface="Meiryo UI" panose="020B0604030504040204" pitchFamily="50" charset="-128"/>
              </a:rPr>
              <a:t>プロジェクトマネジメントユニット（</a:t>
            </a:r>
            <a:r>
              <a:rPr lang="en-US" altLang="ja-JP" sz="1600" b="1" dirty="0">
                <a:latin typeface="Meiryo UI" panose="020B0604030504040204" pitchFamily="50" charset="-128"/>
                <a:ea typeface="Meiryo UI" panose="020B0604030504040204" pitchFamily="50" charset="-128"/>
              </a:rPr>
              <a:t>PMU</a:t>
            </a:r>
            <a:r>
              <a:rPr lang="ja-JP" altLang="en-US" sz="1600" b="1" dirty="0">
                <a:latin typeface="Meiryo UI" panose="020B0604030504040204" pitchFamily="50" charset="-128"/>
                <a:ea typeface="Meiryo UI" panose="020B0604030504040204" pitchFamily="50" charset="-128"/>
              </a:rPr>
              <a:t>）の設置</a:t>
            </a:r>
            <a:r>
              <a:rPr lang="ja-JP" altLang="en-US" sz="1600" dirty="0">
                <a:latin typeface="Meiryo UI" panose="020B0604030504040204" pitchFamily="50" charset="-128"/>
                <a:ea typeface="Meiryo UI" panose="020B0604030504040204" pitchFamily="50" charset="-128"/>
              </a:rPr>
              <a:t>を発表。</a:t>
            </a:r>
            <a:r>
              <a:rPr lang="en-US" altLang="ja-JP" sz="1600" dirty="0">
                <a:latin typeface="Meiryo UI" panose="020B0604030504040204" pitchFamily="50" charset="-128"/>
                <a:ea typeface="Meiryo UI" panose="020B0604030504040204" pitchFamily="50" charset="-128"/>
              </a:rPr>
              <a:t>PMU</a:t>
            </a:r>
            <a:r>
              <a:rPr lang="ja-JP" altLang="en-US" sz="1600" dirty="0">
                <a:latin typeface="Meiryo UI" panose="020B0604030504040204" pitchFamily="50" charset="-128"/>
                <a:ea typeface="Meiryo UI" panose="020B0604030504040204" pitchFamily="50" charset="-128"/>
              </a:rPr>
              <a:t>は、</a:t>
            </a:r>
            <a:r>
              <a:rPr lang="en-US" altLang="ja-JP" sz="1600" dirty="0">
                <a:latin typeface="Meiryo UI" panose="020B0604030504040204" pitchFamily="50" charset="-128"/>
                <a:ea typeface="Meiryo UI" panose="020B0604030504040204" pitchFamily="50" charset="-128"/>
              </a:rPr>
              <a:t>ACE</a:t>
            </a:r>
            <a:r>
              <a:rPr lang="ja-JP" altLang="en-US" sz="1600" dirty="0">
                <a:latin typeface="Meiryo UI" panose="020B0604030504040204" pitchFamily="50" charset="-128"/>
                <a:ea typeface="Meiryo UI" panose="020B0604030504040204" pitchFamily="50" charset="-128"/>
              </a:rPr>
              <a:t>と経産省で構成（</a:t>
            </a:r>
            <a:r>
              <a:rPr lang="en-US" altLang="ja-JP" sz="1600" dirty="0">
                <a:latin typeface="Meiryo UI" panose="020B0604030504040204" pitchFamily="50" charset="-128"/>
                <a:ea typeface="Meiryo UI" panose="020B0604030504040204" pitchFamily="50" charset="-128"/>
              </a:rPr>
              <a:t>ACE</a:t>
            </a:r>
            <a:r>
              <a:rPr lang="ja-JP" altLang="en-US" sz="1600" dirty="0">
                <a:latin typeface="Meiryo UI" panose="020B0604030504040204" pitchFamily="50" charset="-128"/>
                <a:ea typeface="Meiryo UI" panose="020B0604030504040204" pitchFamily="50" charset="-128"/>
              </a:rPr>
              <a:t>内に設置）。</a:t>
            </a:r>
            <a:endParaRPr lang="en-US" altLang="ja-JP" sz="1600" dirty="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lang="en-US" altLang="ja-JP" sz="1600" dirty="0">
                <a:latin typeface="Meiryo UI" panose="020B0604030504040204" pitchFamily="50" charset="-128"/>
                <a:ea typeface="Meiryo UI" panose="020B0604030504040204" pitchFamily="50" charset="-128"/>
              </a:rPr>
              <a:t>PMU</a:t>
            </a:r>
            <a:r>
              <a:rPr lang="ja-JP" altLang="en-US" sz="1600" dirty="0">
                <a:latin typeface="Meiryo UI" panose="020B0604030504040204" pitchFamily="50" charset="-128"/>
                <a:ea typeface="Meiryo UI" panose="020B0604030504040204" pitchFamily="50" charset="-128"/>
              </a:rPr>
              <a:t>での活動を通じ、</a:t>
            </a:r>
            <a:r>
              <a:rPr lang="en-US" altLang="ja-JP" sz="1600" dirty="0">
                <a:latin typeface="Meiryo UI" panose="020B0604030504040204" pitchFamily="50" charset="-128"/>
                <a:ea typeface="Meiryo UI" panose="020B0604030504040204" pitchFamily="50" charset="-128"/>
              </a:rPr>
              <a:t>ACE</a:t>
            </a:r>
            <a:r>
              <a:rPr lang="ja-JP" altLang="en-US" sz="1600" dirty="0">
                <a:latin typeface="Meiryo UI" panose="020B0604030504040204" pitchFamily="50" charset="-128"/>
                <a:ea typeface="Meiryo UI" panose="020B0604030504040204" pitchFamily="50" charset="-128"/>
              </a:rPr>
              <a:t>と経産省は共同で</a:t>
            </a:r>
            <a:r>
              <a:rPr lang="en-US" altLang="ja-JP" sz="1600" dirty="0" err="1">
                <a:latin typeface="Meiryo UI" panose="020B0604030504040204" pitchFamily="50" charset="-128"/>
                <a:ea typeface="Meiryo UI" panose="020B0604030504040204" pitchFamily="50" charset="-128"/>
              </a:rPr>
              <a:t>CEFIA</a:t>
            </a:r>
            <a:r>
              <a:rPr lang="ja-JP" altLang="en-US" sz="1600" dirty="0">
                <a:latin typeface="Meiryo UI" panose="020B0604030504040204" pitchFamily="50" charset="-128"/>
                <a:ea typeface="Meiryo UI" panose="020B0604030504040204" pitchFamily="50" charset="-128"/>
              </a:rPr>
              <a:t>での活動を推進。</a:t>
            </a:r>
            <a:endParaRPr lang="en-US" altLang="ja-JP" sz="1600" dirty="0">
              <a:latin typeface="Meiryo UI" panose="020B0604030504040204" pitchFamily="50" charset="-128"/>
              <a:ea typeface="Meiryo UI" panose="020B0604030504040204" pitchFamily="50" charset="-128"/>
            </a:endParaRPr>
          </a:p>
        </p:txBody>
      </p:sp>
      <p:pic>
        <p:nvPicPr>
          <p:cNvPr id="34" name="Picture 3" descr="ASEAN Centre for Energy | Facebook">
            <a:extLst>
              <a:ext uri="{FF2B5EF4-FFF2-40B4-BE49-F238E27FC236}">
                <a16:creationId xmlns:a16="http://schemas.microsoft.com/office/drawing/2014/main" id="{05278536-42AD-48B8-B413-C8E7347BE038}"/>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195573" y="2256224"/>
            <a:ext cx="745490" cy="745490"/>
          </a:xfrm>
          <a:prstGeom prst="rect">
            <a:avLst/>
          </a:prstGeom>
          <a:noFill/>
          <a:extLst>
            <a:ext uri="{909E8E84-426E-40DD-AFC4-6F175D3DCCD1}">
              <a14:hiddenFill xmlns:a14="http://schemas.microsoft.com/office/drawing/2010/main">
                <a:solidFill>
                  <a:srgbClr val="FFFFFF"/>
                </a:solidFill>
              </a14:hiddenFill>
            </a:ext>
          </a:extLst>
        </p:spPr>
      </p:pic>
      <p:pic>
        <p:nvPicPr>
          <p:cNvPr id="6" name="図 5" descr="テキスト, ロゴ&#10;&#10;中程度の精度で自動的に生成された説明">
            <a:extLst>
              <a:ext uri="{FF2B5EF4-FFF2-40B4-BE49-F238E27FC236}">
                <a16:creationId xmlns:a16="http://schemas.microsoft.com/office/drawing/2014/main" id="{73F56F65-051A-447E-924B-17DEB87D44C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238634" y="3475345"/>
            <a:ext cx="1982514" cy="711953"/>
          </a:xfrm>
          <a:prstGeom prst="rect">
            <a:avLst/>
          </a:prstGeom>
        </p:spPr>
      </p:pic>
    </p:spTree>
    <p:extLst>
      <p:ext uri="{BB962C8B-B14F-4D97-AF65-F5344CB8AC3E}">
        <p14:creationId xmlns:p14="http://schemas.microsoft.com/office/powerpoint/2010/main" val="13605103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hink-cell data - do not delete" hidden="1">
            <a:extLst>
              <a:ext uri="{FF2B5EF4-FFF2-40B4-BE49-F238E27FC236}">
                <a16:creationId xmlns:a16="http://schemas.microsoft.com/office/drawing/2014/main" id="{15DC9268-F15F-B087-8F10-427FAFF2F454}"/>
              </a:ext>
            </a:extLst>
          </p:cNvPr>
          <p:cNvGraphicFramePr>
            <a:graphicFrameLocks noChangeAspect="1"/>
          </p:cNvGraphicFramePr>
          <p:nvPr>
            <p:custDataLst>
              <p:tags r:id="rId1"/>
            </p:custDataLst>
            <p:extLst>
              <p:ext uri="{D42A27DB-BD31-4B8C-83A1-F6EECF244321}">
                <p14:modId xmlns:p14="http://schemas.microsoft.com/office/powerpoint/2010/main" val="1140265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84" imgH="486" progId="TCLayout.ActiveDocument.1">
                  <p:embed/>
                </p:oleObj>
              </mc:Choice>
              <mc:Fallback>
                <p:oleObj name="think-cell Slide" r:id="rId3" imgW="484" imgH="486" progId="TCLayout.ActiveDocument.1">
                  <p:embed/>
                  <p:pic>
                    <p:nvPicPr>
                      <p:cNvPr id="11" name="think-cell data - do not delete" hidden="1">
                        <a:extLst>
                          <a:ext uri="{FF2B5EF4-FFF2-40B4-BE49-F238E27FC236}">
                            <a16:creationId xmlns:a16="http://schemas.microsoft.com/office/drawing/2014/main" id="{15DC9268-F15F-B087-8F10-427FAFF2F45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スライド番号プレースホルダー 1">
            <a:extLst>
              <a:ext uri="{FF2B5EF4-FFF2-40B4-BE49-F238E27FC236}">
                <a16:creationId xmlns:a16="http://schemas.microsoft.com/office/drawing/2014/main" id="{92C6D0A4-3929-512F-8FA0-788147002F77}"/>
              </a:ext>
            </a:extLst>
          </p:cNvPr>
          <p:cNvSpPr>
            <a:spLocks noGrp="1"/>
          </p:cNvSpPr>
          <p:nvPr>
            <p:ph type="sldNum" sz="quarter" idx="12"/>
          </p:nvPr>
        </p:nvSpPr>
        <p:spPr/>
        <p:txBody>
          <a:bodyPr/>
          <a:lstStyle/>
          <a:p>
            <a:fld id="{D9550142-B990-490A-A107-ED7302A7FD52}" type="slidenum">
              <a:rPr lang="en-US" altLang="ja-JP" smtClean="0"/>
              <a:pPr/>
              <a:t>23</a:t>
            </a:fld>
            <a:endParaRPr lang="en-US"/>
          </a:p>
        </p:txBody>
      </p:sp>
      <p:sp>
        <p:nvSpPr>
          <p:cNvPr id="3" name="タイトル 2">
            <a:extLst>
              <a:ext uri="{FF2B5EF4-FFF2-40B4-BE49-F238E27FC236}">
                <a16:creationId xmlns:a16="http://schemas.microsoft.com/office/drawing/2014/main" id="{C85EDAE8-F7A1-1A5E-433C-E32F7A10EF16}"/>
              </a:ext>
            </a:extLst>
          </p:cNvPr>
          <p:cNvSpPr>
            <a:spLocks noGrp="1"/>
          </p:cNvSpPr>
          <p:nvPr>
            <p:ph type="title"/>
          </p:nvPr>
        </p:nvSpPr>
        <p:spPr/>
        <p:txBody>
          <a:bodyPr vert="horz"/>
          <a:lstStyle/>
          <a:p>
            <a:r>
              <a:rPr kumimoji="1" lang="en-US" altLang="ja-JP" dirty="0" err="1"/>
              <a:t>CEFIA</a:t>
            </a:r>
            <a:r>
              <a:rPr kumimoji="1" lang="ja-JP" altLang="en-US" dirty="0"/>
              <a:t>での見える化について</a:t>
            </a:r>
          </a:p>
        </p:txBody>
      </p:sp>
      <p:sp>
        <p:nvSpPr>
          <p:cNvPr id="12" name="テキスト プレースホルダー 4">
            <a:extLst>
              <a:ext uri="{FF2B5EF4-FFF2-40B4-BE49-F238E27FC236}">
                <a16:creationId xmlns:a16="http://schemas.microsoft.com/office/drawing/2014/main" id="{8345F17C-078A-DD11-4448-DBB3AEAA8766}"/>
              </a:ext>
            </a:extLst>
          </p:cNvPr>
          <p:cNvSpPr>
            <a:spLocks noGrp="1"/>
          </p:cNvSpPr>
          <p:nvPr>
            <p:ph type="body" sz="quarter" idx="17"/>
          </p:nvPr>
        </p:nvSpPr>
        <p:spPr>
          <a:xfrm>
            <a:off x="443070" y="1138194"/>
            <a:ext cx="11305846" cy="1066364"/>
          </a:xfrm>
        </p:spPr>
        <p:txBody>
          <a:bodyPr tIns="72000" bIns="72000"/>
          <a:lstStyle/>
          <a:p>
            <a:pPr marL="0" indent="0">
              <a:spcBef>
                <a:spcPts val="0"/>
              </a:spcBef>
              <a:spcAft>
                <a:spcPts val="0"/>
              </a:spcAft>
              <a:buNone/>
            </a:pPr>
            <a:r>
              <a:rPr lang="ja-JP" altLang="en-US" sz="1600" b="1" dirty="0">
                <a:latin typeface="Meiryo UI" panose="020B0604030504040204" pitchFamily="50" charset="-128"/>
                <a:ea typeface="Meiryo UI" panose="020B0604030504040204" pitchFamily="50" charset="-128"/>
              </a:rPr>
              <a:t>「見える化」の想定される効果</a:t>
            </a:r>
          </a:p>
          <a:p>
            <a:pPr marL="285750" indent="-285750">
              <a:spcBef>
                <a:spcPts val="0"/>
              </a:spcBef>
              <a:spcAft>
                <a:spcPts val="0"/>
              </a:spcAft>
              <a:buFont typeface="Arial" panose="020B0604020202020204" pitchFamily="34" charset="0"/>
              <a:buChar char="•"/>
            </a:pPr>
            <a:r>
              <a:rPr lang="en-US" altLang="ja-JP" sz="1600" dirty="0">
                <a:latin typeface="Meiryo UI" panose="020B0604030504040204" pitchFamily="50" charset="-128"/>
                <a:ea typeface="Meiryo UI" panose="020B0604030504040204" pitchFamily="50" charset="-128"/>
              </a:rPr>
              <a:t>GHG</a:t>
            </a:r>
            <a:r>
              <a:rPr lang="ja-JP" altLang="en-US" sz="1600" dirty="0">
                <a:latin typeface="Meiryo UI" panose="020B0604030504040204" pitchFamily="50" charset="-128"/>
                <a:ea typeface="Meiryo UI" panose="020B0604030504040204" pitchFamily="50" charset="-128"/>
              </a:rPr>
              <a:t>排出削減効果等の気候インパクトの開示が重視される気候資金の調達に貢献</a:t>
            </a:r>
          </a:p>
          <a:p>
            <a:pPr marL="285750" indent="-285750">
              <a:spcBef>
                <a:spcPts val="0"/>
              </a:spcBef>
              <a:spcAft>
                <a:spcPts val="0"/>
              </a:spcAft>
              <a:buFont typeface="Arial" panose="020B0604020202020204" pitchFamily="34" charset="0"/>
              <a:buChar char="•"/>
            </a:pPr>
            <a:r>
              <a:rPr lang="en-US" altLang="ja-JP" sz="1600" dirty="0" err="1">
                <a:latin typeface="Meiryo UI" panose="020B0604030504040204" pitchFamily="50" charset="-128"/>
                <a:ea typeface="Meiryo UI" panose="020B0604030504040204" pitchFamily="50" charset="-128"/>
              </a:rPr>
              <a:t>APAEC</a:t>
            </a:r>
            <a:r>
              <a:rPr lang="en-US" altLang="ja-JP" sz="1600" dirty="0">
                <a:latin typeface="Meiryo UI" panose="020B0604030504040204" pitchFamily="50" charset="-128"/>
                <a:ea typeface="Meiryo UI" panose="020B0604030504040204" pitchFamily="50" charset="-128"/>
              </a:rPr>
              <a:t> II</a:t>
            </a:r>
            <a:r>
              <a:rPr lang="ja-JP" altLang="en-US" sz="1600" dirty="0">
                <a:latin typeface="Meiryo UI" panose="020B0604030504040204" pitchFamily="50" charset="-128"/>
                <a:ea typeface="Meiryo UI" panose="020B0604030504040204" pitchFamily="50" charset="-128"/>
              </a:rPr>
              <a:t>における活動及びその拡張に貢献</a:t>
            </a:r>
            <a:endParaRPr lang="en-US" altLang="ja-JP" sz="1600" dirty="0">
              <a:latin typeface="Meiryo UI" panose="020B0604030504040204" pitchFamily="50" charset="-128"/>
              <a:ea typeface="Meiryo UI" panose="020B0604030504040204" pitchFamily="50" charset="-128"/>
            </a:endParaRPr>
          </a:p>
        </p:txBody>
      </p:sp>
      <p:graphicFrame>
        <p:nvGraphicFramePr>
          <p:cNvPr id="68" name="表 187">
            <a:extLst>
              <a:ext uri="{FF2B5EF4-FFF2-40B4-BE49-F238E27FC236}">
                <a16:creationId xmlns:a16="http://schemas.microsoft.com/office/drawing/2014/main" id="{40AA1165-5E9E-2745-2D53-5B3EE2205D70}"/>
              </a:ext>
            </a:extLst>
          </p:cNvPr>
          <p:cNvGraphicFramePr>
            <a:graphicFrameLocks noGrp="1"/>
          </p:cNvGraphicFramePr>
          <p:nvPr>
            <p:extLst>
              <p:ext uri="{D42A27DB-BD31-4B8C-83A1-F6EECF244321}">
                <p14:modId xmlns:p14="http://schemas.microsoft.com/office/powerpoint/2010/main" val="4063444223"/>
              </p:ext>
            </p:extLst>
          </p:nvPr>
        </p:nvGraphicFramePr>
        <p:xfrm>
          <a:off x="443070" y="2286308"/>
          <a:ext cx="11305847" cy="822960"/>
        </p:xfrm>
        <a:graphic>
          <a:graphicData uri="http://schemas.openxmlformats.org/drawingml/2006/table">
            <a:tbl>
              <a:tblPr firstRow="1" bandRow="1"/>
              <a:tblGrid>
                <a:gridCol w="3805901">
                  <a:extLst>
                    <a:ext uri="{9D8B030D-6E8A-4147-A177-3AD203B41FA5}">
                      <a16:colId xmlns:a16="http://schemas.microsoft.com/office/drawing/2014/main" val="1693698503"/>
                    </a:ext>
                  </a:extLst>
                </a:gridCol>
                <a:gridCol w="7499946">
                  <a:extLst>
                    <a:ext uri="{9D8B030D-6E8A-4147-A177-3AD203B41FA5}">
                      <a16:colId xmlns:a16="http://schemas.microsoft.com/office/drawing/2014/main" val="3571512300"/>
                    </a:ext>
                  </a:extLst>
                </a:gridCol>
              </a:tblGrid>
              <a:tr h="128751">
                <a:tc>
                  <a:txBody>
                    <a:bodyPr/>
                    <a:lstStyle>
                      <a:lvl1pPr marL="0" algn="l" defTabSz="914400" rtl="0" eaLnBrk="1" latinLnBrk="0" hangingPunct="1">
                        <a:defRPr kumimoji="1" sz="1800" b="1" kern="1200">
                          <a:solidFill>
                            <a:schemeClr val="lt1"/>
                          </a:solidFill>
                          <a:latin typeface="Arial"/>
                          <a:ea typeface="ＭＳ Ｐゴシック"/>
                        </a:defRPr>
                      </a:lvl1pPr>
                      <a:lvl2pPr marL="457200" algn="l" defTabSz="914400" rtl="0" eaLnBrk="1" latinLnBrk="0" hangingPunct="1">
                        <a:defRPr kumimoji="1" sz="1800" b="1" kern="1200">
                          <a:solidFill>
                            <a:schemeClr val="lt1"/>
                          </a:solidFill>
                          <a:latin typeface="Arial"/>
                          <a:ea typeface="ＭＳ Ｐゴシック"/>
                        </a:defRPr>
                      </a:lvl2pPr>
                      <a:lvl3pPr marL="914400" algn="l" defTabSz="914400" rtl="0" eaLnBrk="1" latinLnBrk="0" hangingPunct="1">
                        <a:defRPr kumimoji="1" sz="1800" b="1" kern="1200">
                          <a:solidFill>
                            <a:schemeClr val="lt1"/>
                          </a:solidFill>
                          <a:latin typeface="Arial"/>
                          <a:ea typeface="ＭＳ Ｐゴシック"/>
                        </a:defRPr>
                      </a:lvl3pPr>
                      <a:lvl4pPr marL="1371600" algn="l" defTabSz="914400" rtl="0" eaLnBrk="1" latinLnBrk="0" hangingPunct="1">
                        <a:defRPr kumimoji="1" sz="1800" b="1" kern="1200">
                          <a:solidFill>
                            <a:schemeClr val="lt1"/>
                          </a:solidFill>
                          <a:latin typeface="Arial"/>
                          <a:ea typeface="ＭＳ Ｐゴシック"/>
                        </a:defRPr>
                      </a:lvl4pPr>
                      <a:lvl5pPr marL="1828800" algn="l" defTabSz="914400" rtl="0" eaLnBrk="1" latinLnBrk="0" hangingPunct="1">
                        <a:defRPr kumimoji="1" sz="1800" b="1" kern="1200">
                          <a:solidFill>
                            <a:schemeClr val="lt1"/>
                          </a:solidFill>
                          <a:latin typeface="Arial"/>
                          <a:ea typeface="ＭＳ Ｐゴシック"/>
                        </a:defRPr>
                      </a:lvl5pPr>
                      <a:lvl6pPr marL="2286000" algn="l" defTabSz="914400" rtl="0" eaLnBrk="1" latinLnBrk="0" hangingPunct="1">
                        <a:defRPr kumimoji="1" sz="1800" b="1" kern="1200">
                          <a:solidFill>
                            <a:schemeClr val="lt1"/>
                          </a:solidFill>
                          <a:latin typeface="Arial"/>
                          <a:ea typeface="ＭＳ Ｐゴシック"/>
                        </a:defRPr>
                      </a:lvl6pPr>
                      <a:lvl7pPr marL="2743200" algn="l" defTabSz="914400" rtl="0" eaLnBrk="1" latinLnBrk="0" hangingPunct="1">
                        <a:defRPr kumimoji="1" sz="1800" b="1" kern="1200">
                          <a:solidFill>
                            <a:schemeClr val="lt1"/>
                          </a:solidFill>
                          <a:latin typeface="Arial"/>
                          <a:ea typeface="ＭＳ Ｐゴシック"/>
                        </a:defRPr>
                      </a:lvl7pPr>
                      <a:lvl8pPr marL="3200400" algn="l" defTabSz="914400" rtl="0" eaLnBrk="1" latinLnBrk="0" hangingPunct="1">
                        <a:defRPr kumimoji="1" sz="1800" b="1" kern="1200">
                          <a:solidFill>
                            <a:schemeClr val="lt1"/>
                          </a:solidFill>
                          <a:latin typeface="Arial"/>
                          <a:ea typeface="ＭＳ Ｐゴシック"/>
                        </a:defRPr>
                      </a:lvl8pPr>
                      <a:lvl9pPr marL="3657600" algn="l" defTabSz="914400" rtl="0" eaLnBrk="1" latinLnBrk="0" hangingPunct="1">
                        <a:defRPr kumimoji="1" sz="1800" b="1" kern="1200">
                          <a:solidFill>
                            <a:schemeClr val="lt1"/>
                          </a:solidFill>
                          <a:latin typeface="Arial"/>
                          <a:ea typeface="ＭＳ Ｐゴシック"/>
                        </a:defRPr>
                      </a:lvl9pPr>
                    </a:lstStyle>
                    <a:p>
                      <a:pPr algn="ctr"/>
                      <a:r>
                        <a:rPr lang="en-US" altLang="ja-JP" sz="1400" dirty="0" err="1">
                          <a:solidFill>
                            <a:srgbClr val="FFFFFF"/>
                          </a:solidFill>
                          <a:latin typeface="Meiryo UI" panose="020B0604030504040204" pitchFamily="50" charset="-128"/>
                          <a:ea typeface="Meiryo UI" panose="020B0604030504040204" pitchFamily="50" charset="-128"/>
                        </a:rPr>
                        <a:t>APAEC</a:t>
                      </a:r>
                      <a:r>
                        <a:rPr lang="en-US" altLang="ja-JP" sz="1400" dirty="0">
                          <a:solidFill>
                            <a:srgbClr val="FFFFFF"/>
                          </a:solidFill>
                          <a:latin typeface="Meiryo UI" panose="020B0604030504040204" pitchFamily="50" charset="-128"/>
                          <a:ea typeface="Meiryo UI" panose="020B0604030504040204" pitchFamily="50" charset="-128"/>
                        </a:rPr>
                        <a:t> </a:t>
                      </a:r>
                      <a:r>
                        <a:rPr lang="ja-JP" altLang="en-US" sz="1400" dirty="0">
                          <a:solidFill>
                            <a:srgbClr val="FFFFFF"/>
                          </a:solidFill>
                          <a:latin typeface="Meiryo UI" panose="020B0604030504040204" pitchFamily="50" charset="-128"/>
                          <a:ea typeface="Meiryo UI" panose="020B0604030504040204" pitchFamily="50" charset="-128"/>
                        </a:rPr>
                        <a:t>フェーズ</a:t>
                      </a:r>
                      <a:r>
                        <a:rPr lang="en-US" altLang="ja-JP" sz="1400" dirty="0">
                          <a:solidFill>
                            <a:srgbClr val="FFFFFF"/>
                          </a:solidFill>
                          <a:latin typeface="Meiryo UI" panose="020B0604030504040204" pitchFamily="50" charset="-128"/>
                          <a:ea typeface="Meiryo UI" panose="020B0604030504040204" pitchFamily="50" charset="-128"/>
                        </a:rPr>
                        <a:t>II: </a:t>
                      </a:r>
                      <a:r>
                        <a:rPr lang="ja-JP" altLang="en-US" sz="1400" dirty="0">
                          <a:solidFill>
                            <a:srgbClr val="FFFFFF"/>
                          </a:solidFill>
                          <a:latin typeface="Meiryo UI" panose="020B0604030504040204" pitchFamily="50" charset="-128"/>
                          <a:ea typeface="Meiryo UI" panose="020B0604030504040204" pitchFamily="50" charset="-128"/>
                        </a:rPr>
                        <a:t>プログラムエリア</a:t>
                      </a: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kumimoji="1" sz="1800" b="1" kern="1200">
                          <a:solidFill>
                            <a:schemeClr val="lt1"/>
                          </a:solidFill>
                          <a:latin typeface="Arial"/>
                          <a:ea typeface="ＭＳ Ｐゴシック"/>
                        </a:defRPr>
                      </a:lvl1pPr>
                      <a:lvl2pPr marL="457200" algn="l" defTabSz="914400" rtl="0" eaLnBrk="1" latinLnBrk="0" hangingPunct="1">
                        <a:defRPr kumimoji="1" sz="1800" b="1" kern="1200">
                          <a:solidFill>
                            <a:schemeClr val="lt1"/>
                          </a:solidFill>
                          <a:latin typeface="Arial"/>
                          <a:ea typeface="ＭＳ Ｐゴシック"/>
                        </a:defRPr>
                      </a:lvl2pPr>
                      <a:lvl3pPr marL="914400" algn="l" defTabSz="914400" rtl="0" eaLnBrk="1" latinLnBrk="0" hangingPunct="1">
                        <a:defRPr kumimoji="1" sz="1800" b="1" kern="1200">
                          <a:solidFill>
                            <a:schemeClr val="lt1"/>
                          </a:solidFill>
                          <a:latin typeface="Arial"/>
                          <a:ea typeface="ＭＳ Ｐゴシック"/>
                        </a:defRPr>
                      </a:lvl3pPr>
                      <a:lvl4pPr marL="1371600" algn="l" defTabSz="914400" rtl="0" eaLnBrk="1" latinLnBrk="0" hangingPunct="1">
                        <a:defRPr kumimoji="1" sz="1800" b="1" kern="1200">
                          <a:solidFill>
                            <a:schemeClr val="lt1"/>
                          </a:solidFill>
                          <a:latin typeface="Arial"/>
                          <a:ea typeface="ＭＳ Ｐゴシック"/>
                        </a:defRPr>
                      </a:lvl4pPr>
                      <a:lvl5pPr marL="1828800" algn="l" defTabSz="914400" rtl="0" eaLnBrk="1" latinLnBrk="0" hangingPunct="1">
                        <a:defRPr kumimoji="1" sz="1800" b="1" kern="1200">
                          <a:solidFill>
                            <a:schemeClr val="lt1"/>
                          </a:solidFill>
                          <a:latin typeface="Arial"/>
                          <a:ea typeface="ＭＳ Ｐゴシック"/>
                        </a:defRPr>
                      </a:lvl5pPr>
                      <a:lvl6pPr marL="2286000" algn="l" defTabSz="914400" rtl="0" eaLnBrk="1" latinLnBrk="0" hangingPunct="1">
                        <a:defRPr kumimoji="1" sz="1800" b="1" kern="1200">
                          <a:solidFill>
                            <a:schemeClr val="lt1"/>
                          </a:solidFill>
                          <a:latin typeface="Arial"/>
                          <a:ea typeface="ＭＳ Ｐゴシック"/>
                        </a:defRPr>
                      </a:lvl6pPr>
                      <a:lvl7pPr marL="2743200" algn="l" defTabSz="914400" rtl="0" eaLnBrk="1" latinLnBrk="0" hangingPunct="1">
                        <a:defRPr kumimoji="1" sz="1800" b="1" kern="1200">
                          <a:solidFill>
                            <a:schemeClr val="lt1"/>
                          </a:solidFill>
                          <a:latin typeface="Arial"/>
                          <a:ea typeface="ＭＳ Ｐゴシック"/>
                        </a:defRPr>
                      </a:lvl7pPr>
                      <a:lvl8pPr marL="3200400" algn="l" defTabSz="914400" rtl="0" eaLnBrk="1" latinLnBrk="0" hangingPunct="1">
                        <a:defRPr kumimoji="1" sz="1800" b="1" kern="1200">
                          <a:solidFill>
                            <a:schemeClr val="lt1"/>
                          </a:solidFill>
                          <a:latin typeface="Arial"/>
                          <a:ea typeface="ＭＳ Ｐゴシック"/>
                        </a:defRPr>
                      </a:lvl8pPr>
                      <a:lvl9pPr marL="3657600" algn="l" defTabSz="914400" rtl="0" eaLnBrk="1" latinLnBrk="0" hangingPunct="1">
                        <a:defRPr kumimoji="1" sz="1800" b="1" kern="1200">
                          <a:solidFill>
                            <a:schemeClr val="lt1"/>
                          </a:solidFill>
                          <a:latin typeface="Arial"/>
                          <a:ea typeface="ＭＳ Ｐゴシック"/>
                        </a:defRPr>
                      </a:lvl9pPr>
                    </a:lstStyle>
                    <a:p>
                      <a:pPr algn="ctr"/>
                      <a:r>
                        <a:rPr lang="en-US" altLang="ja-JP" sz="1400" dirty="0" err="1">
                          <a:solidFill>
                            <a:srgbClr val="FFFFFF"/>
                          </a:solidFill>
                          <a:latin typeface="Meiryo UI" panose="020B0604030504040204" pitchFamily="50" charset="-128"/>
                          <a:ea typeface="Meiryo UI" panose="020B0604030504040204" pitchFamily="50" charset="-128"/>
                        </a:rPr>
                        <a:t>APAEC</a:t>
                      </a:r>
                      <a:r>
                        <a:rPr lang="en-US" altLang="ja-JP" sz="1400" dirty="0">
                          <a:solidFill>
                            <a:srgbClr val="FFFFFF"/>
                          </a:solidFill>
                          <a:latin typeface="Meiryo UI" panose="020B0604030504040204" pitchFamily="50" charset="-128"/>
                          <a:ea typeface="Meiryo UI" panose="020B0604030504040204" pitchFamily="50" charset="-128"/>
                        </a:rPr>
                        <a:t> </a:t>
                      </a:r>
                      <a:r>
                        <a:rPr lang="ja-JP" altLang="en-US" sz="1400" dirty="0">
                          <a:solidFill>
                            <a:srgbClr val="FFFFFF"/>
                          </a:solidFill>
                          <a:latin typeface="Meiryo UI" panose="020B0604030504040204" pitchFamily="50" charset="-128"/>
                          <a:ea typeface="Meiryo UI" panose="020B0604030504040204" pitchFamily="50" charset="-128"/>
                        </a:rPr>
                        <a:t>フェーズ</a:t>
                      </a:r>
                      <a:r>
                        <a:rPr lang="en-US" altLang="ja-JP" sz="1400" dirty="0">
                          <a:solidFill>
                            <a:srgbClr val="FFFFFF"/>
                          </a:solidFill>
                          <a:latin typeface="Meiryo UI" panose="020B0604030504040204" pitchFamily="50" charset="-128"/>
                          <a:ea typeface="Meiryo UI" panose="020B0604030504040204" pitchFamily="50" charset="-128"/>
                        </a:rPr>
                        <a:t>II: </a:t>
                      </a:r>
                      <a:r>
                        <a:rPr lang="ja-JP" altLang="en-US" sz="1400" dirty="0">
                          <a:solidFill>
                            <a:srgbClr val="FFFFFF"/>
                          </a:solidFill>
                          <a:latin typeface="Meiryo UI" panose="020B0604030504040204" pitchFamily="50" charset="-128"/>
                          <a:ea typeface="Meiryo UI" panose="020B0604030504040204" pitchFamily="50" charset="-128"/>
                        </a:rPr>
                        <a:t>成果ベース戦略</a:t>
                      </a: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104737572"/>
                  </a:ext>
                </a:extLst>
              </a:tr>
              <a:tr h="370840">
                <a:tc>
                  <a:txBody>
                    <a:bodyPr/>
                    <a:lstStyle>
                      <a:lvl1pPr marL="0" algn="l" defTabSz="914400" rtl="0" eaLnBrk="1" latinLnBrk="0" hangingPunct="1">
                        <a:defRPr kumimoji="1" sz="1800" kern="1200">
                          <a:solidFill>
                            <a:schemeClr val="dk1"/>
                          </a:solidFill>
                          <a:latin typeface="Arial"/>
                          <a:ea typeface="ＭＳ Ｐゴシック"/>
                        </a:defRPr>
                      </a:lvl1pPr>
                      <a:lvl2pPr marL="457200" algn="l" defTabSz="914400" rtl="0" eaLnBrk="1" latinLnBrk="0" hangingPunct="1">
                        <a:defRPr kumimoji="1" sz="1800" kern="1200">
                          <a:solidFill>
                            <a:schemeClr val="dk1"/>
                          </a:solidFill>
                          <a:latin typeface="Arial"/>
                          <a:ea typeface="ＭＳ Ｐゴシック"/>
                        </a:defRPr>
                      </a:lvl2pPr>
                      <a:lvl3pPr marL="914400" algn="l" defTabSz="914400" rtl="0" eaLnBrk="1" latinLnBrk="0" hangingPunct="1">
                        <a:defRPr kumimoji="1" sz="1800" kern="1200">
                          <a:solidFill>
                            <a:schemeClr val="dk1"/>
                          </a:solidFill>
                          <a:latin typeface="Arial"/>
                          <a:ea typeface="ＭＳ Ｐゴシック"/>
                        </a:defRPr>
                      </a:lvl3pPr>
                      <a:lvl4pPr marL="1371600" algn="l" defTabSz="914400" rtl="0" eaLnBrk="1" latinLnBrk="0" hangingPunct="1">
                        <a:defRPr kumimoji="1" sz="1800" kern="1200">
                          <a:solidFill>
                            <a:schemeClr val="dk1"/>
                          </a:solidFill>
                          <a:latin typeface="Arial"/>
                          <a:ea typeface="ＭＳ Ｐゴシック"/>
                        </a:defRPr>
                      </a:lvl4pPr>
                      <a:lvl5pPr marL="1828800" algn="l" defTabSz="914400" rtl="0" eaLnBrk="1" latinLnBrk="0" hangingPunct="1">
                        <a:defRPr kumimoji="1" sz="1800" kern="1200">
                          <a:solidFill>
                            <a:schemeClr val="dk1"/>
                          </a:solidFill>
                          <a:latin typeface="Arial"/>
                          <a:ea typeface="ＭＳ Ｐゴシック"/>
                        </a:defRPr>
                      </a:lvl5pPr>
                      <a:lvl6pPr marL="2286000" algn="l" defTabSz="914400" rtl="0" eaLnBrk="1" latinLnBrk="0" hangingPunct="1">
                        <a:defRPr kumimoji="1" sz="1800" kern="1200">
                          <a:solidFill>
                            <a:schemeClr val="dk1"/>
                          </a:solidFill>
                          <a:latin typeface="Arial"/>
                          <a:ea typeface="ＭＳ Ｐゴシック"/>
                        </a:defRPr>
                      </a:lvl6pPr>
                      <a:lvl7pPr marL="2743200" algn="l" defTabSz="914400" rtl="0" eaLnBrk="1" latinLnBrk="0" hangingPunct="1">
                        <a:defRPr kumimoji="1" sz="1800" kern="1200">
                          <a:solidFill>
                            <a:schemeClr val="dk1"/>
                          </a:solidFill>
                          <a:latin typeface="Arial"/>
                          <a:ea typeface="ＭＳ Ｐゴシック"/>
                        </a:defRPr>
                      </a:lvl7pPr>
                      <a:lvl8pPr marL="3200400" algn="l" defTabSz="914400" rtl="0" eaLnBrk="1" latinLnBrk="0" hangingPunct="1">
                        <a:defRPr kumimoji="1" sz="1800" kern="1200">
                          <a:solidFill>
                            <a:schemeClr val="dk1"/>
                          </a:solidFill>
                          <a:latin typeface="Arial"/>
                          <a:ea typeface="ＭＳ Ｐゴシック"/>
                        </a:defRPr>
                      </a:lvl8pPr>
                      <a:lvl9pPr marL="3657600" algn="l" defTabSz="914400" rtl="0" eaLnBrk="1" latinLnBrk="0" hangingPunct="1">
                        <a:defRPr kumimoji="1" sz="1800" kern="1200">
                          <a:solidFill>
                            <a:schemeClr val="dk1"/>
                          </a:solidFill>
                          <a:latin typeface="Arial"/>
                          <a:ea typeface="ＭＳ Ｐゴシック"/>
                        </a:defRPr>
                      </a:lvl9pPr>
                    </a:lstStyle>
                    <a:p>
                      <a:r>
                        <a:rPr lang="en-US" altLang="ja-JP" sz="1400" dirty="0">
                          <a:latin typeface="Meiryo UI" panose="020B0604030504040204" pitchFamily="50" charset="-128"/>
                          <a:ea typeface="Meiryo UI" panose="020B0604030504040204" pitchFamily="50" charset="-128"/>
                        </a:rPr>
                        <a:t>PA 6. </a:t>
                      </a:r>
                      <a:r>
                        <a:rPr lang="ja-JP" altLang="en-US" sz="1400" dirty="0">
                          <a:latin typeface="Meiryo UI" panose="020B0604030504040204" pitchFamily="50" charset="-128"/>
                          <a:ea typeface="Meiryo UI" panose="020B0604030504040204" pitchFamily="50" charset="-128"/>
                        </a:rPr>
                        <a:t>地域エネルギー政策および計画</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96A8C0">
                        <a:tint val="40000"/>
                      </a:srgbClr>
                    </a:solidFill>
                  </a:tcPr>
                </a:tc>
                <a:tc>
                  <a:txBody>
                    <a:bodyPr/>
                    <a:lstStyle>
                      <a:lvl1pPr marL="0" algn="l" defTabSz="914400" rtl="0" eaLnBrk="1" latinLnBrk="0" hangingPunct="1">
                        <a:defRPr kumimoji="1" sz="1800" kern="1200">
                          <a:solidFill>
                            <a:schemeClr val="dk1"/>
                          </a:solidFill>
                          <a:latin typeface="Arial"/>
                          <a:ea typeface="ＭＳ Ｐゴシック"/>
                        </a:defRPr>
                      </a:lvl1pPr>
                      <a:lvl2pPr marL="457200" algn="l" defTabSz="914400" rtl="0" eaLnBrk="1" latinLnBrk="0" hangingPunct="1">
                        <a:defRPr kumimoji="1" sz="1800" kern="1200">
                          <a:solidFill>
                            <a:schemeClr val="dk1"/>
                          </a:solidFill>
                          <a:latin typeface="Arial"/>
                          <a:ea typeface="ＭＳ Ｐゴシック"/>
                        </a:defRPr>
                      </a:lvl2pPr>
                      <a:lvl3pPr marL="914400" algn="l" defTabSz="914400" rtl="0" eaLnBrk="1" latinLnBrk="0" hangingPunct="1">
                        <a:defRPr kumimoji="1" sz="1800" kern="1200">
                          <a:solidFill>
                            <a:schemeClr val="dk1"/>
                          </a:solidFill>
                          <a:latin typeface="Arial"/>
                          <a:ea typeface="ＭＳ Ｐゴシック"/>
                        </a:defRPr>
                      </a:lvl3pPr>
                      <a:lvl4pPr marL="1371600" algn="l" defTabSz="914400" rtl="0" eaLnBrk="1" latinLnBrk="0" hangingPunct="1">
                        <a:defRPr kumimoji="1" sz="1800" kern="1200">
                          <a:solidFill>
                            <a:schemeClr val="dk1"/>
                          </a:solidFill>
                          <a:latin typeface="Arial"/>
                          <a:ea typeface="ＭＳ Ｐゴシック"/>
                        </a:defRPr>
                      </a:lvl4pPr>
                      <a:lvl5pPr marL="1828800" algn="l" defTabSz="914400" rtl="0" eaLnBrk="1" latinLnBrk="0" hangingPunct="1">
                        <a:defRPr kumimoji="1" sz="1800" kern="1200">
                          <a:solidFill>
                            <a:schemeClr val="dk1"/>
                          </a:solidFill>
                          <a:latin typeface="Arial"/>
                          <a:ea typeface="ＭＳ Ｐゴシック"/>
                        </a:defRPr>
                      </a:lvl5pPr>
                      <a:lvl6pPr marL="2286000" algn="l" defTabSz="914400" rtl="0" eaLnBrk="1" latinLnBrk="0" hangingPunct="1">
                        <a:defRPr kumimoji="1" sz="1800" kern="1200">
                          <a:solidFill>
                            <a:schemeClr val="dk1"/>
                          </a:solidFill>
                          <a:latin typeface="Arial"/>
                          <a:ea typeface="ＭＳ Ｐゴシック"/>
                        </a:defRPr>
                      </a:lvl6pPr>
                      <a:lvl7pPr marL="2743200" algn="l" defTabSz="914400" rtl="0" eaLnBrk="1" latinLnBrk="0" hangingPunct="1">
                        <a:defRPr kumimoji="1" sz="1800" kern="1200">
                          <a:solidFill>
                            <a:schemeClr val="dk1"/>
                          </a:solidFill>
                          <a:latin typeface="Arial"/>
                          <a:ea typeface="ＭＳ Ｐゴシック"/>
                        </a:defRPr>
                      </a:lvl7pPr>
                      <a:lvl8pPr marL="3200400" algn="l" defTabSz="914400" rtl="0" eaLnBrk="1" latinLnBrk="0" hangingPunct="1">
                        <a:defRPr kumimoji="1" sz="1800" kern="1200">
                          <a:solidFill>
                            <a:schemeClr val="dk1"/>
                          </a:solidFill>
                          <a:latin typeface="Arial"/>
                          <a:ea typeface="ＭＳ Ｐゴシック"/>
                        </a:defRPr>
                      </a:lvl8pPr>
                      <a:lvl9pPr marL="3657600" algn="l" defTabSz="914400" rtl="0" eaLnBrk="1" latinLnBrk="0" hangingPunct="1">
                        <a:defRPr kumimoji="1" sz="1800" kern="1200">
                          <a:solidFill>
                            <a:schemeClr val="dk1"/>
                          </a:solidFill>
                          <a:latin typeface="Arial"/>
                          <a:ea typeface="ＭＳ Ｐゴシック"/>
                        </a:defRPr>
                      </a:lvl9pPr>
                    </a:lstStyle>
                    <a:p>
                      <a:r>
                        <a:rPr lang="en-US" altLang="ja-JP" sz="1400" dirty="0">
                          <a:latin typeface="Meiryo UI" panose="020B0604030504040204" pitchFamily="50" charset="-128"/>
                          <a:ea typeface="Meiryo UI" panose="020B0604030504040204" pitchFamily="50" charset="-128"/>
                        </a:rPr>
                        <a:t>OBS 2. </a:t>
                      </a:r>
                      <a:r>
                        <a:rPr lang="ja-JP" altLang="en-US" sz="1400" dirty="0">
                          <a:latin typeface="Meiryo UI" panose="020B0604030504040204" pitchFamily="50" charset="-128"/>
                          <a:ea typeface="Meiryo UI" panose="020B0604030504040204" pitchFamily="50" charset="-128"/>
                        </a:rPr>
                        <a:t>エネルギー・気候ネクサスにおける情報共有</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OBS 5. ASEAN</a:t>
                      </a:r>
                      <a:r>
                        <a:rPr lang="ja-JP" altLang="en-US" sz="1400" dirty="0">
                          <a:latin typeface="Meiryo UI" panose="020B0604030504040204" pitchFamily="50" charset="-128"/>
                          <a:ea typeface="Meiryo UI" panose="020B0604030504040204" pitchFamily="50" charset="-128"/>
                        </a:rPr>
                        <a:t>のインフラ成長の加速化に資する投資と資金の動員</a:t>
                      </a:r>
                      <a:endParaRPr lang="en-US" altLang="ja-JP" sz="1400" dirty="0">
                        <a:latin typeface="Meiryo UI" panose="020B0604030504040204" pitchFamily="50" charset="-128"/>
                        <a:ea typeface="Meiryo UI" panose="020B0604030504040204" pitchFamily="50" charset="-128"/>
                      </a:endParaRP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96A8C0">
                        <a:tint val="40000"/>
                      </a:srgbClr>
                    </a:solidFill>
                  </a:tcPr>
                </a:tc>
                <a:extLst>
                  <a:ext uri="{0D108BD9-81ED-4DB2-BD59-A6C34878D82A}">
                    <a16:rowId xmlns:a16="http://schemas.microsoft.com/office/drawing/2014/main" val="758996920"/>
                  </a:ext>
                </a:extLst>
              </a:tr>
            </a:tbl>
          </a:graphicData>
        </a:graphic>
      </p:graphicFrame>
      <p:sp>
        <p:nvSpPr>
          <p:cNvPr id="18" name="Oval 7">
            <a:extLst>
              <a:ext uri="{FF2B5EF4-FFF2-40B4-BE49-F238E27FC236}">
                <a16:creationId xmlns:a16="http://schemas.microsoft.com/office/drawing/2014/main" id="{47478F1B-7F80-EC41-FD3E-5BC3FD2E9F76}"/>
              </a:ext>
            </a:extLst>
          </p:cNvPr>
          <p:cNvSpPr>
            <a:spLocks noChangeArrowheads="1"/>
          </p:cNvSpPr>
          <p:nvPr/>
        </p:nvSpPr>
        <p:spPr bwMode="gray">
          <a:xfrm>
            <a:off x="892600" y="4793796"/>
            <a:ext cx="1107817" cy="1016623"/>
          </a:xfrm>
          <a:prstGeom prst="ellipse">
            <a:avLst/>
          </a:prstGeom>
          <a:solidFill>
            <a:srgbClr val="F0F0F0"/>
          </a:solidFill>
          <a:ln>
            <a:noFill/>
          </a:ln>
          <a:effectLst/>
          <a:extLst>
            <a:ext uri="{91240B29-F687-4F45-9708-019B960494DF}">
              <a14:hiddenLine xmlns:a14="http://schemas.microsoft.com/office/drawing/2010/main" w="9525" algn="ctr">
                <a:solidFill>
                  <a:schemeClr val="tx1"/>
                </a:solidFill>
                <a:round/>
                <a:headEnd type="none" w="med" len="sm"/>
                <a:tailEnd type="none" w="med"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ja-JP" altLang="en-US" sz="1200">
              <a:solidFill>
                <a:srgbClr val="000000"/>
              </a:solidFill>
              <a:latin typeface="Meiryo UI" panose="020B0604030504040204" pitchFamily="50" charset="-128"/>
              <a:ea typeface="Meiryo UI" panose="020B0604030504040204" pitchFamily="50" charset="-128"/>
            </a:endParaRPr>
          </a:p>
        </p:txBody>
      </p:sp>
      <p:sp>
        <p:nvSpPr>
          <p:cNvPr id="19" name="Oval 8">
            <a:extLst>
              <a:ext uri="{FF2B5EF4-FFF2-40B4-BE49-F238E27FC236}">
                <a16:creationId xmlns:a16="http://schemas.microsoft.com/office/drawing/2014/main" id="{A90DDDF4-A692-F6E8-099D-D1640A185244}"/>
              </a:ext>
            </a:extLst>
          </p:cNvPr>
          <p:cNvSpPr>
            <a:spLocks noChangeArrowheads="1"/>
          </p:cNvSpPr>
          <p:nvPr/>
        </p:nvSpPr>
        <p:spPr bwMode="gray">
          <a:xfrm>
            <a:off x="2828141" y="4286604"/>
            <a:ext cx="1660505" cy="1523814"/>
          </a:xfrm>
          <a:prstGeom prst="ellipse">
            <a:avLst/>
          </a:prstGeom>
          <a:solidFill>
            <a:srgbClr val="F0F0F0"/>
          </a:solidFill>
          <a:ln>
            <a:noFill/>
          </a:ln>
          <a:effectLst/>
          <a:extLst>
            <a:ext uri="{91240B29-F687-4F45-9708-019B960494DF}">
              <a14:hiddenLine xmlns:a14="http://schemas.microsoft.com/office/drawing/2010/main" w="9525" algn="ctr">
                <a:solidFill>
                  <a:schemeClr val="tx1"/>
                </a:solidFill>
                <a:round/>
                <a:headEnd type="none" w="med" len="sm"/>
                <a:tailEnd type="none" w="med"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ja-JP" altLang="en-US" sz="1200">
              <a:solidFill>
                <a:srgbClr val="000000"/>
              </a:solidFill>
              <a:latin typeface="Meiryo UI" panose="020B0604030504040204" pitchFamily="50" charset="-128"/>
              <a:ea typeface="Meiryo UI" panose="020B0604030504040204" pitchFamily="50" charset="-128"/>
            </a:endParaRPr>
          </a:p>
        </p:txBody>
      </p:sp>
      <p:sp>
        <p:nvSpPr>
          <p:cNvPr id="20" name="Oval 9">
            <a:extLst>
              <a:ext uri="{FF2B5EF4-FFF2-40B4-BE49-F238E27FC236}">
                <a16:creationId xmlns:a16="http://schemas.microsoft.com/office/drawing/2014/main" id="{4AD7C920-DF1B-B342-FFAB-F51C44A34E32}"/>
              </a:ext>
            </a:extLst>
          </p:cNvPr>
          <p:cNvSpPr>
            <a:spLocks noChangeArrowheads="1"/>
          </p:cNvSpPr>
          <p:nvPr/>
        </p:nvSpPr>
        <p:spPr bwMode="gray">
          <a:xfrm>
            <a:off x="5502810" y="3576760"/>
            <a:ext cx="2434025" cy="2233659"/>
          </a:xfrm>
          <a:prstGeom prst="ellipse">
            <a:avLst/>
          </a:prstGeom>
          <a:solidFill>
            <a:srgbClr val="F0F0F0"/>
          </a:solidFill>
          <a:ln>
            <a:noFill/>
          </a:ln>
          <a:effectLst/>
          <a:extLst>
            <a:ext uri="{91240B29-F687-4F45-9708-019B960494DF}">
              <a14:hiddenLine xmlns:a14="http://schemas.microsoft.com/office/drawing/2010/main" w="9525" algn="ctr">
                <a:solidFill>
                  <a:schemeClr val="tx1"/>
                </a:solidFill>
                <a:round/>
                <a:headEnd type="none" w="med" len="sm"/>
                <a:tailEnd type="none" w="med"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ja-JP" altLang="en-US" sz="1200">
              <a:solidFill>
                <a:srgbClr val="000000"/>
              </a:solidFill>
              <a:latin typeface="Meiryo UI" panose="020B0604030504040204" pitchFamily="50" charset="-128"/>
              <a:ea typeface="Meiryo UI" panose="020B0604030504040204" pitchFamily="50" charset="-128"/>
            </a:endParaRPr>
          </a:p>
        </p:txBody>
      </p:sp>
      <p:sp>
        <p:nvSpPr>
          <p:cNvPr id="21" name="Oval 10">
            <a:extLst>
              <a:ext uri="{FF2B5EF4-FFF2-40B4-BE49-F238E27FC236}">
                <a16:creationId xmlns:a16="http://schemas.microsoft.com/office/drawing/2014/main" id="{C10FD89F-D456-D0A5-5357-C3297AB748C2}"/>
              </a:ext>
            </a:extLst>
          </p:cNvPr>
          <p:cNvSpPr>
            <a:spLocks noChangeArrowheads="1"/>
          </p:cNvSpPr>
          <p:nvPr/>
        </p:nvSpPr>
        <p:spPr bwMode="gray">
          <a:xfrm>
            <a:off x="5723642" y="3525257"/>
            <a:ext cx="2490148" cy="2285162"/>
          </a:xfrm>
          <a:prstGeom prst="ellipse">
            <a:avLst/>
          </a:prstGeom>
          <a:solidFill>
            <a:srgbClr val="E1E1E1"/>
          </a:solidFill>
          <a:ln>
            <a:noFill/>
          </a:ln>
          <a:effectLst/>
          <a:extLst>
            <a:ext uri="{91240B29-F687-4F45-9708-019B960494DF}">
              <a14:hiddenLine xmlns:a14="http://schemas.microsoft.com/office/drawing/2010/main" w="9525" algn="ctr">
                <a:solidFill>
                  <a:schemeClr val="tx1"/>
                </a:solidFill>
                <a:round/>
                <a:headEnd type="none" w="med" len="sm"/>
                <a:tailEnd type="none" w="med"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ja-JP" altLang="en-US" sz="1200">
              <a:solidFill>
                <a:srgbClr val="000000"/>
              </a:solidFill>
              <a:latin typeface="Meiryo UI" panose="020B0604030504040204" pitchFamily="50" charset="-128"/>
              <a:ea typeface="Meiryo UI" panose="020B0604030504040204" pitchFamily="50" charset="-128"/>
            </a:endParaRPr>
          </a:p>
        </p:txBody>
      </p:sp>
      <p:sp>
        <p:nvSpPr>
          <p:cNvPr id="22" name="Oval 11">
            <a:extLst>
              <a:ext uri="{FF2B5EF4-FFF2-40B4-BE49-F238E27FC236}">
                <a16:creationId xmlns:a16="http://schemas.microsoft.com/office/drawing/2014/main" id="{EC168D59-DE75-1F55-A06A-F164E3921B2C}"/>
              </a:ext>
            </a:extLst>
          </p:cNvPr>
          <p:cNvSpPr>
            <a:spLocks noChangeArrowheads="1"/>
          </p:cNvSpPr>
          <p:nvPr/>
        </p:nvSpPr>
        <p:spPr bwMode="gray">
          <a:xfrm>
            <a:off x="2994069" y="4235101"/>
            <a:ext cx="1716628" cy="1575317"/>
          </a:xfrm>
          <a:prstGeom prst="ellipse">
            <a:avLst/>
          </a:prstGeom>
          <a:solidFill>
            <a:srgbClr val="E1E1E1"/>
          </a:solidFill>
          <a:ln>
            <a:noFill/>
          </a:ln>
          <a:effectLst/>
          <a:extLst>
            <a:ext uri="{91240B29-F687-4F45-9708-019B960494DF}">
              <a14:hiddenLine xmlns:a14="http://schemas.microsoft.com/office/drawing/2010/main" w="9525" algn="ctr">
                <a:solidFill>
                  <a:schemeClr val="tx1"/>
                </a:solidFill>
                <a:round/>
                <a:headEnd type="none" w="med" len="sm"/>
                <a:tailEnd type="none" w="med"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ja-JP" altLang="en-US" sz="1200">
              <a:solidFill>
                <a:srgbClr val="000000"/>
              </a:solidFill>
              <a:latin typeface="Meiryo UI" panose="020B0604030504040204" pitchFamily="50" charset="-128"/>
              <a:ea typeface="Meiryo UI" panose="020B0604030504040204" pitchFamily="50" charset="-128"/>
            </a:endParaRPr>
          </a:p>
        </p:txBody>
      </p:sp>
      <p:sp>
        <p:nvSpPr>
          <p:cNvPr id="24" name="Line 13">
            <a:extLst>
              <a:ext uri="{FF2B5EF4-FFF2-40B4-BE49-F238E27FC236}">
                <a16:creationId xmlns:a16="http://schemas.microsoft.com/office/drawing/2014/main" id="{FAC29EF3-7BB1-24C2-35BF-49F7AB7BA165}"/>
              </a:ext>
            </a:extLst>
          </p:cNvPr>
          <p:cNvSpPr>
            <a:spLocks noChangeShapeType="1"/>
          </p:cNvSpPr>
          <p:nvPr/>
        </p:nvSpPr>
        <p:spPr bwMode="gray">
          <a:xfrm>
            <a:off x="1106289" y="5810418"/>
            <a:ext cx="7560296" cy="0"/>
          </a:xfrm>
          <a:prstGeom prst="line">
            <a:avLst/>
          </a:prstGeom>
          <a:noFill/>
          <a:ln w="38100">
            <a:solidFill>
              <a:srgbClr val="ACACAC"/>
            </a:solidFill>
            <a:round/>
            <a:headEnd type="none" w="med"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endParaRPr lang="ja-JP" altLang="en-US" sz="1200">
              <a:solidFill>
                <a:srgbClr val="000000"/>
              </a:solidFill>
              <a:latin typeface="Meiryo UI" panose="020B0604030504040204" pitchFamily="50" charset="-128"/>
              <a:ea typeface="Meiryo UI" panose="020B0604030504040204" pitchFamily="50" charset="-128"/>
            </a:endParaRPr>
          </a:p>
        </p:txBody>
      </p:sp>
      <p:sp>
        <p:nvSpPr>
          <p:cNvPr id="25" name="Oval 14">
            <a:extLst>
              <a:ext uri="{FF2B5EF4-FFF2-40B4-BE49-F238E27FC236}">
                <a16:creationId xmlns:a16="http://schemas.microsoft.com/office/drawing/2014/main" id="{AEE5F598-AA05-A8C6-7847-F2EB1314A4AF}"/>
              </a:ext>
            </a:extLst>
          </p:cNvPr>
          <p:cNvSpPr>
            <a:spLocks noChangeArrowheads="1"/>
          </p:cNvSpPr>
          <p:nvPr/>
        </p:nvSpPr>
        <p:spPr bwMode="gray">
          <a:xfrm>
            <a:off x="1003626" y="4743412"/>
            <a:ext cx="1162720" cy="1067006"/>
          </a:xfrm>
          <a:prstGeom prst="ellipse">
            <a:avLst/>
          </a:prstGeom>
          <a:solidFill>
            <a:srgbClr val="E1E1E1"/>
          </a:solidFill>
          <a:ln>
            <a:noFill/>
          </a:ln>
          <a:effectLst/>
          <a:extLst>
            <a:ext uri="{91240B29-F687-4F45-9708-019B960494DF}">
              <a14:hiddenLine xmlns:a14="http://schemas.microsoft.com/office/drawing/2010/main" w="9525" algn="ctr">
                <a:solidFill>
                  <a:schemeClr val="tx1"/>
                </a:solidFill>
                <a:round/>
                <a:headEnd type="none" w="med" len="sm"/>
                <a:tailEnd type="none" w="med"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ja-JP" altLang="en-US" sz="1200">
              <a:solidFill>
                <a:srgbClr val="000000"/>
              </a:solidFill>
              <a:latin typeface="Meiryo UI" panose="020B0604030504040204" pitchFamily="50" charset="-128"/>
              <a:ea typeface="Meiryo UI" panose="020B0604030504040204" pitchFamily="50" charset="-128"/>
            </a:endParaRPr>
          </a:p>
        </p:txBody>
      </p:sp>
      <p:sp>
        <p:nvSpPr>
          <p:cNvPr id="26" name="Text Box 15">
            <a:extLst>
              <a:ext uri="{FF2B5EF4-FFF2-40B4-BE49-F238E27FC236}">
                <a16:creationId xmlns:a16="http://schemas.microsoft.com/office/drawing/2014/main" id="{B5804B4C-AC18-8153-8F13-B47DA4E9010F}"/>
              </a:ext>
            </a:extLst>
          </p:cNvPr>
          <p:cNvSpPr txBox="1">
            <a:spLocks noChangeArrowheads="1"/>
          </p:cNvSpPr>
          <p:nvPr/>
        </p:nvSpPr>
        <p:spPr bwMode="gray">
          <a:xfrm>
            <a:off x="2281563" y="4540760"/>
            <a:ext cx="794261" cy="337008"/>
          </a:xfrm>
          <a:prstGeom prst="rect">
            <a:avLst/>
          </a:prstGeom>
          <a:noFill/>
          <a:ln>
            <a:noFill/>
          </a:ln>
          <a:effectLst/>
          <a:extLst>
            <a:ext uri="{909E8E84-426E-40DD-AFC4-6F175D3DCCD1}">
              <a14:hiddenFill xmlns:a14="http://schemas.microsoft.com/office/drawing/2010/main">
                <a:solidFill>
                  <a:srgbClr val="BBC8D9"/>
                </a:solidFill>
              </a14:hiddenFill>
            </a:ext>
            <a:ext uri="{91240B29-F687-4F45-9708-019B960494DF}">
              <a14:hiddenLine xmlns:a14="http://schemas.microsoft.com/office/drawing/2010/main" w="12700">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21600" rIns="0" anchor="ctr"/>
          <a:lstStyle/>
          <a:p>
            <a:pPr algn="ctr" fontAlgn="base"/>
            <a:r>
              <a:rPr lang="ja-JP" altLang="en-US" sz="1200" b="1" dirty="0">
                <a:solidFill>
                  <a:srgbClr val="FF0000"/>
                </a:solidFill>
                <a:latin typeface="Meiryo UI" panose="020B0604030504040204" pitchFamily="50" charset="-128"/>
                <a:ea typeface="Meiryo UI" panose="020B0604030504040204" pitchFamily="50" charset="-128"/>
              </a:rPr>
              <a:t>関連制度の整備・構築</a:t>
            </a:r>
            <a:endParaRPr lang="en-US" altLang="ja-JP" sz="1200" b="1" dirty="0">
              <a:solidFill>
                <a:srgbClr val="FF0000"/>
              </a:solidFill>
              <a:latin typeface="Meiryo UI" panose="020B0604030504040204" pitchFamily="50" charset="-128"/>
              <a:ea typeface="Meiryo UI" panose="020B0604030504040204" pitchFamily="50" charset="-128"/>
            </a:endParaRPr>
          </a:p>
        </p:txBody>
      </p:sp>
      <p:sp>
        <p:nvSpPr>
          <p:cNvPr id="27" name="Text Box 16">
            <a:extLst>
              <a:ext uri="{FF2B5EF4-FFF2-40B4-BE49-F238E27FC236}">
                <a16:creationId xmlns:a16="http://schemas.microsoft.com/office/drawing/2014/main" id="{6FBE764B-2D53-2AC4-EC42-16DE2D586057}"/>
              </a:ext>
            </a:extLst>
          </p:cNvPr>
          <p:cNvSpPr txBox="1">
            <a:spLocks noChangeArrowheads="1"/>
          </p:cNvSpPr>
          <p:nvPr/>
        </p:nvSpPr>
        <p:spPr bwMode="gray">
          <a:xfrm>
            <a:off x="5169733" y="4223905"/>
            <a:ext cx="672255" cy="276548"/>
          </a:xfrm>
          <a:prstGeom prst="rect">
            <a:avLst/>
          </a:prstGeom>
          <a:noFill/>
          <a:ln>
            <a:noFill/>
          </a:ln>
          <a:effectLst/>
          <a:extLst>
            <a:ext uri="{909E8E84-426E-40DD-AFC4-6F175D3DCCD1}">
              <a14:hiddenFill xmlns:a14="http://schemas.microsoft.com/office/drawing/2010/main">
                <a:solidFill>
                  <a:srgbClr val="BBC8D9"/>
                </a:solidFill>
              </a14:hiddenFill>
            </a:ext>
            <a:ext uri="{91240B29-F687-4F45-9708-019B960494DF}">
              <a14:hiddenLine xmlns:a14="http://schemas.microsoft.com/office/drawing/2010/main" w="12700">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21600" rIns="0" anchor="ctr"/>
          <a:lstStyle/>
          <a:p>
            <a:pPr algn="ctr" fontAlgn="base"/>
            <a:r>
              <a:rPr lang="ja-JP" altLang="en-US" sz="1200" b="1" dirty="0">
                <a:solidFill>
                  <a:srgbClr val="FF0000"/>
                </a:solidFill>
                <a:latin typeface="Meiryo UI" panose="020B0604030504040204" pitchFamily="50" charset="-128"/>
                <a:ea typeface="Meiryo UI" panose="020B0604030504040204" pitchFamily="50" charset="-128"/>
              </a:rPr>
              <a:t>他国・他地域への</a:t>
            </a:r>
            <a:endParaRPr lang="en-US" altLang="ja-JP" sz="1200" b="1" dirty="0">
              <a:solidFill>
                <a:srgbClr val="FF0000"/>
              </a:solidFill>
              <a:latin typeface="Meiryo UI" panose="020B0604030504040204" pitchFamily="50" charset="-128"/>
              <a:ea typeface="Meiryo UI" panose="020B0604030504040204" pitchFamily="50" charset="-128"/>
            </a:endParaRPr>
          </a:p>
          <a:p>
            <a:pPr algn="ctr" fontAlgn="base"/>
            <a:r>
              <a:rPr lang="ja-JP" altLang="en-US" sz="1200" b="1" dirty="0">
                <a:solidFill>
                  <a:srgbClr val="FF0000"/>
                </a:solidFill>
                <a:latin typeface="Meiryo UI" panose="020B0604030504040204" pitchFamily="50" charset="-128"/>
                <a:ea typeface="Meiryo UI" panose="020B0604030504040204" pitchFamily="50" charset="-128"/>
              </a:rPr>
              <a:t>横展開</a:t>
            </a:r>
            <a:endParaRPr lang="en-US" altLang="ja-JP" sz="1200" b="1" dirty="0">
              <a:solidFill>
                <a:srgbClr val="FF0000"/>
              </a:solidFill>
              <a:latin typeface="Meiryo UI" panose="020B0604030504040204" pitchFamily="50" charset="-128"/>
              <a:ea typeface="Meiryo UI" panose="020B0604030504040204" pitchFamily="50" charset="-128"/>
            </a:endParaRPr>
          </a:p>
        </p:txBody>
      </p:sp>
      <p:sp>
        <p:nvSpPr>
          <p:cNvPr id="28" name="Line 17">
            <a:extLst>
              <a:ext uri="{FF2B5EF4-FFF2-40B4-BE49-F238E27FC236}">
                <a16:creationId xmlns:a16="http://schemas.microsoft.com/office/drawing/2014/main" id="{D57EC727-3C9B-0495-D9D4-311AD6EA63E5}"/>
              </a:ext>
            </a:extLst>
          </p:cNvPr>
          <p:cNvSpPr>
            <a:spLocks noChangeShapeType="1"/>
          </p:cNvSpPr>
          <p:nvPr/>
        </p:nvSpPr>
        <p:spPr bwMode="gray">
          <a:xfrm flipV="1">
            <a:off x="1722243" y="5099454"/>
            <a:ext cx="1051694" cy="152269"/>
          </a:xfrm>
          <a:prstGeom prst="line">
            <a:avLst/>
          </a:prstGeom>
          <a:noFill/>
          <a:ln w="76200">
            <a:solidFill>
              <a:srgbClr val="8AB6C1"/>
            </a:solidFill>
            <a:round/>
            <a:headEnd type="none" w="med"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ja-JP" altLang="en-US" sz="1200">
              <a:solidFill>
                <a:srgbClr val="000000"/>
              </a:solidFill>
              <a:latin typeface="Meiryo UI" panose="020B0604030504040204" pitchFamily="50" charset="-128"/>
              <a:ea typeface="Meiryo UI" panose="020B0604030504040204" pitchFamily="50" charset="-128"/>
            </a:endParaRPr>
          </a:p>
        </p:txBody>
      </p:sp>
      <p:sp>
        <p:nvSpPr>
          <p:cNvPr id="29" name="Line 18">
            <a:extLst>
              <a:ext uri="{FF2B5EF4-FFF2-40B4-BE49-F238E27FC236}">
                <a16:creationId xmlns:a16="http://schemas.microsoft.com/office/drawing/2014/main" id="{70E3A232-3820-7160-7A68-3E5A45368F10}"/>
              </a:ext>
            </a:extLst>
          </p:cNvPr>
          <p:cNvSpPr>
            <a:spLocks noChangeShapeType="1"/>
          </p:cNvSpPr>
          <p:nvPr/>
        </p:nvSpPr>
        <p:spPr bwMode="gray">
          <a:xfrm flipV="1">
            <a:off x="4432523" y="4794915"/>
            <a:ext cx="1051694" cy="152269"/>
          </a:xfrm>
          <a:prstGeom prst="line">
            <a:avLst/>
          </a:prstGeom>
          <a:noFill/>
          <a:ln w="76200">
            <a:solidFill>
              <a:srgbClr val="8AB6C1"/>
            </a:solidFill>
            <a:round/>
            <a:headEnd type="none" w="med"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ja-JP" altLang="en-US" sz="1200">
              <a:solidFill>
                <a:srgbClr val="000000"/>
              </a:solidFill>
              <a:latin typeface="Meiryo UI" panose="020B0604030504040204" pitchFamily="50" charset="-128"/>
              <a:ea typeface="Meiryo UI" panose="020B0604030504040204" pitchFamily="50" charset="-128"/>
            </a:endParaRPr>
          </a:p>
        </p:txBody>
      </p:sp>
      <p:grpSp>
        <p:nvGrpSpPr>
          <p:cNvPr id="30" name="Group 19">
            <a:extLst>
              <a:ext uri="{FF2B5EF4-FFF2-40B4-BE49-F238E27FC236}">
                <a16:creationId xmlns:a16="http://schemas.microsoft.com/office/drawing/2014/main" id="{F6FB0142-C912-C7DC-2812-CB2E5ABD1E30}"/>
              </a:ext>
            </a:extLst>
          </p:cNvPr>
          <p:cNvGrpSpPr>
            <a:grpSpLocks/>
          </p:cNvGrpSpPr>
          <p:nvPr/>
        </p:nvGrpSpPr>
        <p:grpSpPr bwMode="auto">
          <a:xfrm>
            <a:off x="3159998" y="4184718"/>
            <a:ext cx="1771531" cy="1625700"/>
            <a:chOff x="1941" y="2250"/>
            <a:chExt cx="1452" cy="1452"/>
          </a:xfrm>
        </p:grpSpPr>
        <p:sp>
          <p:nvSpPr>
            <p:cNvPr id="57" name="Oval 20">
              <a:extLst>
                <a:ext uri="{FF2B5EF4-FFF2-40B4-BE49-F238E27FC236}">
                  <a16:creationId xmlns:a16="http://schemas.microsoft.com/office/drawing/2014/main" id="{002C6700-137F-CE29-F06B-D34FCD6F5579}"/>
                </a:ext>
              </a:extLst>
            </p:cNvPr>
            <p:cNvSpPr>
              <a:spLocks noChangeArrowheads="1"/>
            </p:cNvSpPr>
            <p:nvPr/>
          </p:nvSpPr>
          <p:spPr bwMode="gray">
            <a:xfrm>
              <a:off x="1941" y="2250"/>
              <a:ext cx="1452" cy="1452"/>
            </a:xfrm>
            <a:prstGeom prst="ellipse">
              <a:avLst/>
            </a:prstGeom>
            <a:solidFill>
              <a:srgbClr val="D3DCE8"/>
            </a:solidFill>
            <a:ln>
              <a:noFill/>
            </a:ln>
            <a:effectLst/>
            <a:extLst>
              <a:ext uri="{91240B29-F687-4F45-9708-019B960494DF}">
                <a14:hiddenLine xmlns:a14="http://schemas.microsoft.com/office/drawing/2010/main" w="9525" algn="ctr">
                  <a:solidFill>
                    <a:srgbClr val="3E5E84"/>
                  </a:solidFill>
                  <a:round/>
                  <a:headEnd type="none" w="med" len="sm"/>
                  <a:tailEnd type="none" w="med"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ja-JP" altLang="en-US" sz="1200">
                <a:solidFill>
                  <a:srgbClr val="000000"/>
                </a:solidFill>
                <a:latin typeface="Meiryo UI" panose="020B0604030504040204" pitchFamily="50" charset="-128"/>
                <a:ea typeface="Meiryo UI" panose="020B0604030504040204" pitchFamily="50" charset="-128"/>
              </a:endParaRPr>
            </a:p>
          </p:txBody>
        </p:sp>
        <p:sp>
          <p:nvSpPr>
            <p:cNvPr id="58" name="Oval 21">
              <a:extLst>
                <a:ext uri="{FF2B5EF4-FFF2-40B4-BE49-F238E27FC236}">
                  <a16:creationId xmlns:a16="http://schemas.microsoft.com/office/drawing/2014/main" id="{E7CD75AE-9496-0187-31D2-F5A2B7A1B764}"/>
                </a:ext>
              </a:extLst>
            </p:cNvPr>
            <p:cNvSpPr>
              <a:spLocks noChangeArrowheads="1"/>
            </p:cNvSpPr>
            <p:nvPr/>
          </p:nvSpPr>
          <p:spPr bwMode="gray">
            <a:xfrm>
              <a:off x="2076" y="2386"/>
              <a:ext cx="1180" cy="1180"/>
            </a:xfrm>
            <a:prstGeom prst="ellipse">
              <a:avLst/>
            </a:prstGeom>
            <a:solidFill>
              <a:srgbClr val="E9EDF3"/>
            </a:solidFill>
            <a:ln>
              <a:noFill/>
            </a:ln>
            <a:effectLst/>
            <a:extLst>
              <a:ext uri="{91240B29-F687-4F45-9708-019B960494DF}">
                <a14:hiddenLine xmlns:a14="http://schemas.microsoft.com/office/drawing/2010/main" w="9525" algn="ctr">
                  <a:solidFill>
                    <a:schemeClr val="tx1"/>
                  </a:solidFill>
                  <a:round/>
                  <a:headEnd type="none" w="med" len="sm"/>
                  <a:tailEnd type="none" w="med"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ja-JP" altLang="en-US" sz="1200">
                <a:solidFill>
                  <a:srgbClr val="000000"/>
                </a:solidFill>
                <a:latin typeface="Meiryo UI" panose="020B0604030504040204" pitchFamily="50" charset="-128"/>
                <a:ea typeface="Meiryo UI" panose="020B0604030504040204" pitchFamily="50" charset="-128"/>
              </a:endParaRPr>
            </a:p>
          </p:txBody>
        </p:sp>
        <p:sp>
          <p:nvSpPr>
            <p:cNvPr id="59" name="Arc 22">
              <a:extLst>
                <a:ext uri="{FF2B5EF4-FFF2-40B4-BE49-F238E27FC236}">
                  <a16:creationId xmlns:a16="http://schemas.microsoft.com/office/drawing/2014/main" id="{ACCAE164-28EE-F8F7-77B5-EC7E166C30BE}"/>
                </a:ext>
              </a:extLst>
            </p:cNvPr>
            <p:cNvSpPr>
              <a:spLocks/>
            </p:cNvSpPr>
            <p:nvPr/>
          </p:nvSpPr>
          <p:spPr bwMode="gray">
            <a:xfrm>
              <a:off x="2008" y="2251"/>
              <a:ext cx="1279" cy="725"/>
            </a:xfrm>
            <a:custGeom>
              <a:avLst/>
              <a:gdLst>
                <a:gd name="G0" fmla="+- 19638 0 0"/>
                <a:gd name="G1" fmla="+- 21600 0 0"/>
                <a:gd name="G2" fmla="+- 21600 0 0"/>
                <a:gd name="T0" fmla="*/ 0 w 38112"/>
                <a:gd name="T1" fmla="*/ 12606 h 21600"/>
                <a:gd name="T2" fmla="*/ 38112 w 38112"/>
                <a:gd name="T3" fmla="*/ 10407 h 21600"/>
                <a:gd name="T4" fmla="*/ 19638 w 38112"/>
                <a:gd name="T5" fmla="*/ 21600 h 21600"/>
              </a:gdLst>
              <a:ahLst/>
              <a:cxnLst>
                <a:cxn ang="0">
                  <a:pos x="T0" y="T1"/>
                </a:cxn>
                <a:cxn ang="0">
                  <a:pos x="T2" y="T3"/>
                </a:cxn>
                <a:cxn ang="0">
                  <a:pos x="T4" y="T5"/>
                </a:cxn>
              </a:cxnLst>
              <a:rect l="0" t="0" r="r" b="b"/>
              <a:pathLst>
                <a:path w="38112" h="21600" fill="none" extrusionOk="0">
                  <a:moveTo>
                    <a:pt x="-1" y="12605"/>
                  </a:moveTo>
                  <a:cubicBezTo>
                    <a:pt x="3517" y="4925"/>
                    <a:pt x="11189" y="-1"/>
                    <a:pt x="19638" y="0"/>
                  </a:cubicBezTo>
                  <a:cubicBezTo>
                    <a:pt x="27192" y="0"/>
                    <a:pt x="34197" y="3946"/>
                    <a:pt x="38111" y="10407"/>
                  </a:cubicBezTo>
                </a:path>
                <a:path w="38112" h="21600" stroke="0" extrusionOk="0">
                  <a:moveTo>
                    <a:pt x="-1" y="12605"/>
                  </a:moveTo>
                  <a:cubicBezTo>
                    <a:pt x="3517" y="4925"/>
                    <a:pt x="11189" y="-1"/>
                    <a:pt x="19638" y="0"/>
                  </a:cubicBezTo>
                  <a:cubicBezTo>
                    <a:pt x="27192" y="0"/>
                    <a:pt x="34197" y="3946"/>
                    <a:pt x="38111" y="10407"/>
                  </a:cubicBezTo>
                  <a:lnTo>
                    <a:pt x="19638" y="21600"/>
                  </a:lnTo>
                  <a:close/>
                </a:path>
              </a:pathLst>
            </a:custGeom>
            <a:solidFill>
              <a:srgbClr val="96A8C0"/>
            </a:solidFill>
            <a:ln>
              <a:noFill/>
            </a:ln>
            <a:effectLst/>
            <a:extLst>
              <a:ext uri="{91240B29-F687-4F45-9708-019B960494DF}">
                <a14:hiddenLine xmlns:a14="http://schemas.microsoft.com/office/drawing/2010/main" w="9525">
                  <a:solidFill>
                    <a:schemeClr val="tx1"/>
                  </a:solidFill>
                  <a:round/>
                  <a:headEnd type="none" w="med" len="sm"/>
                  <a:tailEnd type="none" w="med"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ja-JP" altLang="en-US" sz="1200">
                <a:solidFill>
                  <a:srgbClr val="000000"/>
                </a:solidFill>
                <a:latin typeface="Meiryo UI" panose="020B0604030504040204" pitchFamily="50" charset="-128"/>
                <a:ea typeface="Meiryo UI" panose="020B0604030504040204" pitchFamily="50" charset="-128"/>
              </a:endParaRPr>
            </a:p>
          </p:txBody>
        </p:sp>
        <p:sp>
          <p:nvSpPr>
            <p:cNvPr id="60" name="Arc 23">
              <a:extLst>
                <a:ext uri="{FF2B5EF4-FFF2-40B4-BE49-F238E27FC236}">
                  <a16:creationId xmlns:a16="http://schemas.microsoft.com/office/drawing/2014/main" id="{056FA36C-6297-9CE3-406B-38C035B792E8}"/>
                </a:ext>
              </a:extLst>
            </p:cNvPr>
            <p:cNvSpPr>
              <a:spLocks/>
            </p:cNvSpPr>
            <p:nvPr/>
          </p:nvSpPr>
          <p:spPr bwMode="gray">
            <a:xfrm>
              <a:off x="2127" y="2382"/>
              <a:ext cx="1052" cy="594"/>
            </a:xfrm>
            <a:custGeom>
              <a:avLst/>
              <a:gdLst>
                <a:gd name="G0" fmla="+- 19654 0 0"/>
                <a:gd name="G1" fmla="+- 21600 0 0"/>
                <a:gd name="G2" fmla="+- 21600 0 0"/>
                <a:gd name="T0" fmla="*/ 0 w 38032"/>
                <a:gd name="T1" fmla="*/ 12640 h 21600"/>
                <a:gd name="T2" fmla="*/ 38032 w 38032"/>
                <a:gd name="T3" fmla="*/ 10251 h 21600"/>
                <a:gd name="T4" fmla="*/ 19654 w 38032"/>
                <a:gd name="T5" fmla="*/ 21600 h 21600"/>
              </a:gdLst>
              <a:ahLst/>
              <a:cxnLst>
                <a:cxn ang="0">
                  <a:pos x="T0" y="T1"/>
                </a:cxn>
                <a:cxn ang="0">
                  <a:pos x="T2" y="T3"/>
                </a:cxn>
                <a:cxn ang="0">
                  <a:pos x="T4" y="T5"/>
                </a:cxn>
              </a:cxnLst>
              <a:rect l="0" t="0" r="r" b="b"/>
              <a:pathLst>
                <a:path w="38032" h="21600" fill="none" extrusionOk="0">
                  <a:moveTo>
                    <a:pt x="0" y="12640"/>
                  </a:moveTo>
                  <a:cubicBezTo>
                    <a:pt x="3510" y="4940"/>
                    <a:pt x="11192" y="-1"/>
                    <a:pt x="19654" y="0"/>
                  </a:cubicBezTo>
                  <a:cubicBezTo>
                    <a:pt x="27142" y="0"/>
                    <a:pt x="34097" y="3879"/>
                    <a:pt x="38032" y="10250"/>
                  </a:cubicBezTo>
                </a:path>
                <a:path w="38032" h="21600" stroke="0" extrusionOk="0">
                  <a:moveTo>
                    <a:pt x="0" y="12640"/>
                  </a:moveTo>
                  <a:cubicBezTo>
                    <a:pt x="3510" y="4940"/>
                    <a:pt x="11192" y="-1"/>
                    <a:pt x="19654" y="0"/>
                  </a:cubicBezTo>
                  <a:cubicBezTo>
                    <a:pt x="27142" y="0"/>
                    <a:pt x="34097" y="3879"/>
                    <a:pt x="38032" y="10250"/>
                  </a:cubicBezTo>
                  <a:lnTo>
                    <a:pt x="19654" y="21600"/>
                  </a:lnTo>
                  <a:close/>
                </a:path>
              </a:pathLst>
            </a:custGeom>
            <a:solidFill>
              <a:srgbClr val="BBC8D9"/>
            </a:solidFill>
            <a:ln>
              <a:noFill/>
            </a:ln>
            <a:effectLst/>
            <a:extLst>
              <a:ext uri="{91240B29-F687-4F45-9708-019B960494DF}">
                <a14:hiddenLine xmlns:a14="http://schemas.microsoft.com/office/drawing/2010/main" w="9525">
                  <a:solidFill>
                    <a:schemeClr val="tx1"/>
                  </a:solidFill>
                  <a:round/>
                  <a:headEnd type="none" w="med" len="sm"/>
                  <a:tailEnd type="none" w="med"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ja-JP" altLang="en-US" sz="1200">
                <a:solidFill>
                  <a:srgbClr val="000000"/>
                </a:solidFill>
                <a:latin typeface="Meiryo UI" panose="020B0604030504040204" pitchFamily="50" charset="-128"/>
                <a:ea typeface="Meiryo UI" panose="020B0604030504040204" pitchFamily="50" charset="-128"/>
              </a:endParaRPr>
            </a:p>
          </p:txBody>
        </p:sp>
        <p:sp>
          <p:nvSpPr>
            <p:cNvPr id="61" name="Oval 24">
              <a:extLst>
                <a:ext uri="{FF2B5EF4-FFF2-40B4-BE49-F238E27FC236}">
                  <a16:creationId xmlns:a16="http://schemas.microsoft.com/office/drawing/2014/main" id="{EC54BAD6-C78D-AAD9-4C23-69A0CFD6B09A}"/>
                </a:ext>
              </a:extLst>
            </p:cNvPr>
            <p:cNvSpPr>
              <a:spLocks noChangeArrowheads="1"/>
            </p:cNvSpPr>
            <p:nvPr/>
          </p:nvSpPr>
          <p:spPr bwMode="gray">
            <a:xfrm>
              <a:off x="2212" y="2522"/>
              <a:ext cx="908" cy="908"/>
            </a:xfrm>
            <a:prstGeom prst="ellipse">
              <a:avLst/>
            </a:prstGeom>
            <a:solidFill>
              <a:srgbClr val="FFFFFF"/>
            </a:solidFill>
            <a:ln>
              <a:noFill/>
            </a:ln>
            <a:effectLst/>
            <a:extLst>
              <a:ext uri="{91240B29-F687-4F45-9708-019B960494DF}">
                <a14:hiddenLine xmlns:a14="http://schemas.microsoft.com/office/drawing/2010/main" w="9525" algn="ctr">
                  <a:solidFill>
                    <a:schemeClr val="tx1"/>
                  </a:solidFill>
                  <a:round/>
                  <a:headEnd type="none" w="med" len="sm"/>
                  <a:tailEnd type="none" w="med"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ja-JP" altLang="en-US" sz="1200">
                <a:solidFill>
                  <a:srgbClr val="000000"/>
                </a:solidFill>
                <a:latin typeface="Meiryo UI" panose="020B0604030504040204" pitchFamily="50" charset="-128"/>
                <a:ea typeface="Meiryo UI" panose="020B0604030504040204" pitchFamily="50" charset="-128"/>
              </a:endParaRPr>
            </a:p>
          </p:txBody>
        </p:sp>
        <p:sp>
          <p:nvSpPr>
            <p:cNvPr id="62" name="Freeform 25">
              <a:extLst>
                <a:ext uri="{FF2B5EF4-FFF2-40B4-BE49-F238E27FC236}">
                  <a16:creationId xmlns:a16="http://schemas.microsoft.com/office/drawing/2014/main" id="{D725244F-E843-5ABB-5004-4C2898A49A45}"/>
                </a:ext>
              </a:extLst>
            </p:cNvPr>
            <p:cNvSpPr>
              <a:spLocks/>
            </p:cNvSpPr>
            <p:nvPr/>
          </p:nvSpPr>
          <p:spPr bwMode="gray">
            <a:xfrm>
              <a:off x="2129" y="2647"/>
              <a:ext cx="123" cy="141"/>
            </a:xfrm>
            <a:custGeom>
              <a:avLst/>
              <a:gdLst>
                <a:gd name="T0" fmla="*/ 123 w 123"/>
                <a:gd name="T1" fmla="*/ 141 h 141"/>
                <a:gd name="T2" fmla="*/ 0 w 123"/>
                <a:gd name="T3" fmla="*/ 84 h 141"/>
                <a:gd name="T4" fmla="*/ 44 w 123"/>
                <a:gd name="T5" fmla="*/ 0 h 141"/>
                <a:gd name="T6" fmla="*/ 123 w 123"/>
                <a:gd name="T7" fmla="*/ 141 h 141"/>
              </a:gdLst>
              <a:ahLst/>
              <a:cxnLst>
                <a:cxn ang="0">
                  <a:pos x="T0" y="T1"/>
                </a:cxn>
                <a:cxn ang="0">
                  <a:pos x="T2" y="T3"/>
                </a:cxn>
                <a:cxn ang="0">
                  <a:pos x="T4" y="T5"/>
                </a:cxn>
                <a:cxn ang="0">
                  <a:pos x="T6" y="T7"/>
                </a:cxn>
              </a:cxnLst>
              <a:rect l="0" t="0" r="r" b="b"/>
              <a:pathLst>
                <a:path w="123" h="141">
                  <a:moveTo>
                    <a:pt x="123" y="141"/>
                  </a:moveTo>
                  <a:lnTo>
                    <a:pt x="0" y="84"/>
                  </a:lnTo>
                  <a:lnTo>
                    <a:pt x="44" y="0"/>
                  </a:lnTo>
                  <a:lnTo>
                    <a:pt x="123" y="141"/>
                  </a:lnTo>
                  <a:close/>
                </a:path>
              </a:pathLst>
            </a:custGeom>
            <a:solidFill>
              <a:srgbClr val="E9EDF3"/>
            </a:solidFill>
            <a:ln>
              <a:noFill/>
            </a:ln>
            <a:effectLst/>
            <a:extLst>
              <a:ext uri="{91240B29-F687-4F45-9708-019B960494DF}">
                <a14:hiddenLine xmlns:a14="http://schemas.microsoft.com/office/drawing/2010/main" w="3175" cap="flat" cmpd="sng">
                  <a:solidFill>
                    <a:schemeClr val="tx1"/>
                  </a:solidFill>
                  <a:prstDash val="solid"/>
                  <a:round/>
                  <a:headEnd type="none" w="med" len="sm"/>
                  <a:tailEnd type="none" w="med"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ja-JP" altLang="en-US" sz="1200">
                <a:solidFill>
                  <a:srgbClr val="000000"/>
                </a:solidFill>
                <a:latin typeface="Meiryo UI" panose="020B0604030504040204" pitchFamily="50" charset="-128"/>
                <a:ea typeface="Meiryo UI" panose="020B0604030504040204" pitchFamily="50" charset="-128"/>
              </a:endParaRPr>
            </a:p>
          </p:txBody>
        </p:sp>
        <p:sp>
          <p:nvSpPr>
            <p:cNvPr id="63" name="Freeform 26">
              <a:extLst>
                <a:ext uri="{FF2B5EF4-FFF2-40B4-BE49-F238E27FC236}">
                  <a16:creationId xmlns:a16="http://schemas.microsoft.com/office/drawing/2014/main" id="{36035C75-8479-F149-C80F-CBDF8B624588}"/>
                </a:ext>
              </a:extLst>
            </p:cNvPr>
            <p:cNvSpPr>
              <a:spLocks/>
            </p:cNvSpPr>
            <p:nvPr/>
          </p:nvSpPr>
          <p:spPr bwMode="gray">
            <a:xfrm>
              <a:off x="2007" y="2646"/>
              <a:ext cx="167" cy="86"/>
            </a:xfrm>
            <a:custGeom>
              <a:avLst/>
              <a:gdLst>
                <a:gd name="T0" fmla="*/ 0 w 167"/>
                <a:gd name="T1" fmla="*/ 28 h 86"/>
                <a:gd name="T2" fmla="*/ 123 w 167"/>
                <a:gd name="T3" fmla="*/ 86 h 86"/>
                <a:gd name="T4" fmla="*/ 167 w 167"/>
                <a:gd name="T5" fmla="*/ 0 h 86"/>
                <a:gd name="T6" fmla="*/ 0 w 167"/>
                <a:gd name="T7" fmla="*/ 28 h 86"/>
              </a:gdLst>
              <a:ahLst/>
              <a:cxnLst>
                <a:cxn ang="0">
                  <a:pos x="T0" y="T1"/>
                </a:cxn>
                <a:cxn ang="0">
                  <a:pos x="T2" y="T3"/>
                </a:cxn>
                <a:cxn ang="0">
                  <a:pos x="T4" y="T5"/>
                </a:cxn>
                <a:cxn ang="0">
                  <a:pos x="T6" y="T7"/>
                </a:cxn>
              </a:cxnLst>
              <a:rect l="0" t="0" r="r" b="b"/>
              <a:pathLst>
                <a:path w="167" h="86">
                  <a:moveTo>
                    <a:pt x="0" y="28"/>
                  </a:moveTo>
                  <a:lnTo>
                    <a:pt x="123" y="86"/>
                  </a:lnTo>
                  <a:lnTo>
                    <a:pt x="167" y="0"/>
                  </a:lnTo>
                  <a:lnTo>
                    <a:pt x="0" y="28"/>
                  </a:lnTo>
                  <a:close/>
                </a:path>
              </a:pathLst>
            </a:custGeom>
            <a:solidFill>
              <a:srgbClr val="D3DCE8"/>
            </a:solidFill>
            <a:ln>
              <a:noFill/>
            </a:ln>
            <a:effectLst/>
            <a:extLst>
              <a:ext uri="{91240B29-F687-4F45-9708-019B960494DF}">
                <a14:hiddenLine xmlns:a14="http://schemas.microsoft.com/office/drawing/2010/main" w="3175" cap="flat" cmpd="sng">
                  <a:solidFill>
                    <a:schemeClr val="tx1"/>
                  </a:solidFill>
                  <a:prstDash val="solid"/>
                  <a:round/>
                  <a:headEnd type="none" w="med" len="sm"/>
                  <a:tailEnd type="none" w="med"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ja-JP" altLang="en-US" sz="1200">
                <a:solidFill>
                  <a:srgbClr val="000000"/>
                </a:solidFill>
                <a:latin typeface="Meiryo UI" panose="020B0604030504040204" pitchFamily="50" charset="-128"/>
                <a:ea typeface="Meiryo UI" panose="020B0604030504040204" pitchFamily="50" charset="-128"/>
              </a:endParaRPr>
            </a:p>
          </p:txBody>
        </p:sp>
        <p:sp>
          <p:nvSpPr>
            <p:cNvPr id="64" name="Freeform 27">
              <a:extLst>
                <a:ext uri="{FF2B5EF4-FFF2-40B4-BE49-F238E27FC236}">
                  <a16:creationId xmlns:a16="http://schemas.microsoft.com/office/drawing/2014/main" id="{E7175B8C-AFFA-8808-9EFB-4C586BB7C143}"/>
                </a:ext>
              </a:extLst>
            </p:cNvPr>
            <p:cNvSpPr>
              <a:spLocks/>
            </p:cNvSpPr>
            <p:nvPr/>
          </p:nvSpPr>
          <p:spPr bwMode="gray">
            <a:xfrm>
              <a:off x="3054" y="2662"/>
              <a:ext cx="159" cy="93"/>
            </a:xfrm>
            <a:custGeom>
              <a:avLst/>
              <a:gdLst>
                <a:gd name="T0" fmla="*/ 0 w 159"/>
                <a:gd name="T1" fmla="*/ 78 h 93"/>
                <a:gd name="T2" fmla="*/ 126 w 159"/>
                <a:gd name="T3" fmla="*/ 0 h 93"/>
                <a:gd name="T4" fmla="*/ 159 w 159"/>
                <a:gd name="T5" fmla="*/ 93 h 93"/>
                <a:gd name="T6" fmla="*/ 0 w 159"/>
                <a:gd name="T7" fmla="*/ 78 h 93"/>
              </a:gdLst>
              <a:ahLst/>
              <a:cxnLst>
                <a:cxn ang="0">
                  <a:pos x="T0" y="T1"/>
                </a:cxn>
                <a:cxn ang="0">
                  <a:pos x="T2" y="T3"/>
                </a:cxn>
                <a:cxn ang="0">
                  <a:pos x="T4" y="T5"/>
                </a:cxn>
                <a:cxn ang="0">
                  <a:pos x="T6" y="T7"/>
                </a:cxn>
              </a:cxnLst>
              <a:rect l="0" t="0" r="r" b="b"/>
              <a:pathLst>
                <a:path w="159" h="93">
                  <a:moveTo>
                    <a:pt x="0" y="78"/>
                  </a:moveTo>
                  <a:lnTo>
                    <a:pt x="126" y="0"/>
                  </a:lnTo>
                  <a:lnTo>
                    <a:pt x="159" y="93"/>
                  </a:lnTo>
                  <a:lnTo>
                    <a:pt x="0" y="78"/>
                  </a:lnTo>
                  <a:close/>
                </a:path>
              </a:pathLst>
            </a:custGeom>
            <a:solidFill>
              <a:srgbClr val="BBC8D9"/>
            </a:solidFill>
            <a:ln>
              <a:noFill/>
            </a:ln>
            <a:effectLst/>
            <a:extLst>
              <a:ext uri="{91240B29-F687-4F45-9708-019B960494DF}">
                <a14:hiddenLine xmlns:a14="http://schemas.microsoft.com/office/drawing/2010/main" w="3175" cap="flat" cmpd="sng">
                  <a:solidFill>
                    <a:schemeClr val="tx1"/>
                  </a:solidFill>
                  <a:prstDash val="solid"/>
                  <a:round/>
                  <a:headEnd type="none" w="med" len="sm"/>
                  <a:tailEnd type="none" w="med"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ja-JP" altLang="en-US" sz="1200">
                <a:solidFill>
                  <a:srgbClr val="000000"/>
                </a:solidFill>
                <a:latin typeface="Meiryo UI" panose="020B0604030504040204" pitchFamily="50" charset="-128"/>
                <a:ea typeface="Meiryo UI" panose="020B0604030504040204" pitchFamily="50" charset="-128"/>
              </a:endParaRPr>
            </a:p>
          </p:txBody>
        </p:sp>
        <p:sp>
          <p:nvSpPr>
            <p:cNvPr id="65" name="Freeform 28">
              <a:extLst>
                <a:ext uri="{FF2B5EF4-FFF2-40B4-BE49-F238E27FC236}">
                  <a16:creationId xmlns:a16="http://schemas.microsoft.com/office/drawing/2014/main" id="{2D430BB7-72FD-F554-6E5A-7F5F48A8A367}"/>
                </a:ext>
              </a:extLst>
            </p:cNvPr>
            <p:cNvSpPr>
              <a:spLocks/>
            </p:cNvSpPr>
            <p:nvPr/>
          </p:nvSpPr>
          <p:spPr bwMode="gray">
            <a:xfrm>
              <a:off x="3176" y="2598"/>
              <a:ext cx="112" cy="157"/>
            </a:xfrm>
            <a:custGeom>
              <a:avLst/>
              <a:gdLst>
                <a:gd name="T0" fmla="*/ 0 w 112"/>
                <a:gd name="T1" fmla="*/ 61 h 157"/>
                <a:gd name="T2" fmla="*/ 112 w 112"/>
                <a:gd name="T3" fmla="*/ 0 h 157"/>
                <a:gd name="T4" fmla="*/ 36 w 112"/>
                <a:gd name="T5" fmla="*/ 157 h 157"/>
                <a:gd name="T6" fmla="*/ 0 w 112"/>
                <a:gd name="T7" fmla="*/ 61 h 157"/>
              </a:gdLst>
              <a:ahLst/>
              <a:cxnLst>
                <a:cxn ang="0">
                  <a:pos x="T0" y="T1"/>
                </a:cxn>
                <a:cxn ang="0">
                  <a:pos x="T2" y="T3"/>
                </a:cxn>
                <a:cxn ang="0">
                  <a:pos x="T4" y="T5"/>
                </a:cxn>
                <a:cxn ang="0">
                  <a:pos x="T6" y="T7"/>
                </a:cxn>
              </a:cxnLst>
              <a:rect l="0" t="0" r="r" b="b"/>
              <a:pathLst>
                <a:path w="112" h="157">
                  <a:moveTo>
                    <a:pt x="0" y="61"/>
                  </a:moveTo>
                  <a:lnTo>
                    <a:pt x="112" y="0"/>
                  </a:lnTo>
                  <a:lnTo>
                    <a:pt x="36" y="157"/>
                  </a:lnTo>
                  <a:lnTo>
                    <a:pt x="0" y="61"/>
                  </a:lnTo>
                  <a:close/>
                </a:path>
              </a:pathLst>
            </a:custGeom>
            <a:solidFill>
              <a:srgbClr val="96A8C0"/>
            </a:solidFill>
            <a:ln>
              <a:noFill/>
            </a:ln>
            <a:effectLst/>
            <a:extLst>
              <a:ext uri="{91240B29-F687-4F45-9708-019B960494DF}">
                <a14:hiddenLine xmlns:a14="http://schemas.microsoft.com/office/drawing/2010/main" w="3175" cap="flat" cmpd="sng">
                  <a:solidFill>
                    <a:schemeClr val="tx1"/>
                  </a:solidFill>
                  <a:prstDash val="solid"/>
                  <a:round/>
                  <a:headEnd type="none" w="med" len="sm"/>
                  <a:tailEnd type="none" w="med"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ja-JP" altLang="en-US" sz="1200">
                <a:solidFill>
                  <a:srgbClr val="000000"/>
                </a:solidFill>
                <a:latin typeface="Meiryo UI" panose="020B0604030504040204" pitchFamily="50" charset="-128"/>
                <a:ea typeface="Meiryo UI" panose="020B0604030504040204" pitchFamily="50" charset="-128"/>
              </a:endParaRPr>
            </a:p>
          </p:txBody>
        </p:sp>
        <p:sp>
          <p:nvSpPr>
            <p:cNvPr id="66" name="Oval 29">
              <a:extLst>
                <a:ext uri="{FF2B5EF4-FFF2-40B4-BE49-F238E27FC236}">
                  <a16:creationId xmlns:a16="http://schemas.microsoft.com/office/drawing/2014/main" id="{9567E30F-B5E6-F768-3083-A8BB3D895FEC}"/>
                </a:ext>
              </a:extLst>
            </p:cNvPr>
            <p:cNvSpPr>
              <a:spLocks noChangeArrowheads="1"/>
            </p:cNvSpPr>
            <p:nvPr/>
          </p:nvSpPr>
          <p:spPr bwMode="gray">
            <a:xfrm>
              <a:off x="1941" y="2250"/>
              <a:ext cx="1452" cy="1452"/>
            </a:xfrm>
            <a:prstGeom prst="ellipse">
              <a:avLst/>
            </a:prstGeom>
            <a:noFill/>
            <a:ln w="38100" algn="ctr">
              <a:solidFill>
                <a:srgbClr val="647E9E"/>
              </a:solidFill>
              <a:round/>
              <a:headEnd type="none" w="med" len="sm"/>
              <a:tailEnd type="none" w="med" len="sm"/>
            </a:ln>
            <a:effectLst/>
            <a:extLst>
              <a:ext uri="{909E8E84-426E-40DD-AFC4-6F175D3DCCD1}">
                <a14:hiddenFill xmlns:a14="http://schemas.microsoft.com/office/drawing/2010/main">
                  <a:solidFill>
                    <a:srgbClr val="D3DCE8"/>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ja-JP" altLang="en-US" sz="1200">
                <a:solidFill>
                  <a:srgbClr val="000000"/>
                </a:solidFill>
                <a:latin typeface="Meiryo UI" panose="020B0604030504040204" pitchFamily="50" charset="-128"/>
                <a:ea typeface="Meiryo UI" panose="020B0604030504040204" pitchFamily="50" charset="-128"/>
              </a:endParaRPr>
            </a:p>
          </p:txBody>
        </p:sp>
        <p:sp>
          <p:nvSpPr>
            <p:cNvPr id="67" name="Text Box 31">
              <a:extLst>
                <a:ext uri="{FF2B5EF4-FFF2-40B4-BE49-F238E27FC236}">
                  <a16:creationId xmlns:a16="http://schemas.microsoft.com/office/drawing/2014/main" id="{39EC04DA-2FB1-072D-E141-30A604D42772}"/>
                </a:ext>
              </a:extLst>
            </p:cNvPr>
            <p:cNvSpPr txBox="1">
              <a:spLocks noChangeArrowheads="1"/>
            </p:cNvSpPr>
            <p:nvPr/>
          </p:nvSpPr>
          <p:spPr bwMode="gray">
            <a:xfrm>
              <a:off x="2258" y="2795"/>
              <a:ext cx="790" cy="227"/>
            </a:xfrm>
            <a:prstGeom prst="rect">
              <a:avLst/>
            </a:prstGeom>
            <a:noFill/>
            <a:ln>
              <a:noFill/>
            </a:ln>
            <a:effectLst/>
            <a:extLst>
              <a:ext uri="{909E8E84-426E-40DD-AFC4-6F175D3DCCD1}">
                <a14:hiddenFill xmlns:a14="http://schemas.microsoft.com/office/drawing/2010/main">
                  <a:solidFill>
                    <a:srgbClr val="BBC8D9"/>
                  </a:solidFill>
                </a14:hiddenFill>
              </a:ext>
              <a:ext uri="{91240B29-F687-4F45-9708-019B960494DF}">
                <a14:hiddenLine xmlns:a14="http://schemas.microsoft.com/office/drawing/2010/main" w="12700">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21600" rIns="0" anchor="b"/>
            <a:lstStyle/>
            <a:p>
              <a:pPr algn="ctr" fontAlgn="base"/>
              <a:r>
                <a:rPr lang="ja-JP" altLang="en-US" sz="1200" b="1">
                  <a:solidFill>
                    <a:srgbClr val="000000"/>
                  </a:solidFill>
                  <a:latin typeface="Meiryo UI" panose="020B0604030504040204" pitchFamily="50" charset="-128"/>
                  <a:ea typeface="Meiryo UI" panose="020B0604030504040204" pitchFamily="50" charset="-128"/>
                </a:rPr>
                <a:t>②制度導入による削減貢献</a:t>
              </a:r>
              <a:endParaRPr lang="en-US" altLang="ja-JP" sz="1200" b="1">
                <a:solidFill>
                  <a:srgbClr val="000000"/>
                </a:solidFill>
                <a:latin typeface="Meiryo UI" panose="020B0604030504040204" pitchFamily="50" charset="-128"/>
                <a:ea typeface="Meiryo UI" panose="020B0604030504040204" pitchFamily="50" charset="-128"/>
              </a:endParaRPr>
            </a:p>
          </p:txBody>
        </p:sp>
      </p:grpSp>
      <p:grpSp>
        <p:nvGrpSpPr>
          <p:cNvPr id="31" name="Group 33">
            <a:extLst>
              <a:ext uri="{FF2B5EF4-FFF2-40B4-BE49-F238E27FC236}">
                <a16:creationId xmlns:a16="http://schemas.microsoft.com/office/drawing/2014/main" id="{A0F75939-D2E5-8F89-C143-46BE748EE8D5}"/>
              </a:ext>
            </a:extLst>
          </p:cNvPr>
          <p:cNvGrpSpPr>
            <a:grpSpLocks/>
          </p:cNvGrpSpPr>
          <p:nvPr/>
        </p:nvGrpSpPr>
        <p:grpSpPr bwMode="auto">
          <a:xfrm>
            <a:off x="5944473" y="3473754"/>
            <a:ext cx="2546271" cy="2335545"/>
            <a:chOff x="3891" y="1615"/>
            <a:chExt cx="2087" cy="2086"/>
          </a:xfrm>
        </p:grpSpPr>
        <p:sp>
          <p:nvSpPr>
            <p:cNvPr id="45" name="Oval 34">
              <a:extLst>
                <a:ext uri="{FF2B5EF4-FFF2-40B4-BE49-F238E27FC236}">
                  <a16:creationId xmlns:a16="http://schemas.microsoft.com/office/drawing/2014/main" id="{A3788327-9AA1-6EF6-9962-1F87C812A39F}"/>
                </a:ext>
              </a:extLst>
            </p:cNvPr>
            <p:cNvSpPr>
              <a:spLocks noChangeArrowheads="1"/>
            </p:cNvSpPr>
            <p:nvPr/>
          </p:nvSpPr>
          <p:spPr bwMode="gray">
            <a:xfrm>
              <a:off x="3891" y="1615"/>
              <a:ext cx="2087" cy="2086"/>
            </a:xfrm>
            <a:prstGeom prst="ellipse">
              <a:avLst/>
            </a:prstGeom>
            <a:solidFill>
              <a:srgbClr val="D3DCE8"/>
            </a:solidFill>
            <a:ln>
              <a:noFill/>
            </a:ln>
            <a:effectLst/>
            <a:extLst>
              <a:ext uri="{91240B29-F687-4F45-9708-019B960494DF}">
                <a14:hiddenLine xmlns:a14="http://schemas.microsoft.com/office/drawing/2010/main" w="9525" algn="ctr">
                  <a:solidFill>
                    <a:srgbClr val="3E5E84"/>
                  </a:solidFill>
                  <a:round/>
                  <a:headEnd type="none" w="med" len="sm"/>
                  <a:tailEnd type="none" w="med"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ja-JP" altLang="en-US" sz="1200">
                <a:solidFill>
                  <a:srgbClr val="000000"/>
                </a:solidFill>
                <a:latin typeface="Meiryo UI" panose="020B0604030504040204" pitchFamily="50" charset="-128"/>
                <a:ea typeface="Meiryo UI" panose="020B0604030504040204" pitchFamily="50" charset="-128"/>
              </a:endParaRPr>
            </a:p>
          </p:txBody>
        </p:sp>
        <p:sp>
          <p:nvSpPr>
            <p:cNvPr id="46" name="Oval 35">
              <a:extLst>
                <a:ext uri="{FF2B5EF4-FFF2-40B4-BE49-F238E27FC236}">
                  <a16:creationId xmlns:a16="http://schemas.microsoft.com/office/drawing/2014/main" id="{F6C3AA80-31E2-7E45-0E2E-8009C84FBD47}"/>
                </a:ext>
              </a:extLst>
            </p:cNvPr>
            <p:cNvSpPr>
              <a:spLocks noChangeArrowheads="1"/>
            </p:cNvSpPr>
            <p:nvPr/>
          </p:nvSpPr>
          <p:spPr bwMode="gray">
            <a:xfrm>
              <a:off x="4072" y="1797"/>
              <a:ext cx="1724" cy="1724"/>
            </a:xfrm>
            <a:prstGeom prst="ellipse">
              <a:avLst/>
            </a:prstGeom>
            <a:solidFill>
              <a:srgbClr val="E9EDF3"/>
            </a:solidFill>
            <a:ln>
              <a:noFill/>
            </a:ln>
            <a:effectLst/>
            <a:extLst>
              <a:ext uri="{91240B29-F687-4F45-9708-019B960494DF}">
                <a14:hiddenLine xmlns:a14="http://schemas.microsoft.com/office/drawing/2010/main" w="9525" algn="ctr">
                  <a:solidFill>
                    <a:schemeClr val="tx1"/>
                  </a:solidFill>
                  <a:round/>
                  <a:headEnd type="none" w="med" len="sm"/>
                  <a:tailEnd type="none" w="med"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ja-JP" altLang="en-US" sz="1200">
                <a:solidFill>
                  <a:srgbClr val="000000"/>
                </a:solidFill>
                <a:latin typeface="Meiryo UI" panose="020B0604030504040204" pitchFamily="50" charset="-128"/>
                <a:ea typeface="Meiryo UI" panose="020B0604030504040204" pitchFamily="50" charset="-128"/>
              </a:endParaRPr>
            </a:p>
          </p:txBody>
        </p:sp>
        <p:sp>
          <p:nvSpPr>
            <p:cNvPr id="47" name="Arc 36">
              <a:extLst>
                <a:ext uri="{FF2B5EF4-FFF2-40B4-BE49-F238E27FC236}">
                  <a16:creationId xmlns:a16="http://schemas.microsoft.com/office/drawing/2014/main" id="{2AEC162C-E10F-A93F-434F-38F11432C156}"/>
                </a:ext>
              </a:extLst>
            </p:cNvPr>
            <p:cNvSpPr>
              <a:spLocks/>
            </p:cNvSpPr>
            <p:nvPr/>
          </p:nvSpPr>
          <p:spPr bwMode="gray">
            <a:xfrm>
              <a:off x="3987" y="1615"/>
              <a:ext cx="1849" cy="1043"/>
            </a:xfrm>
            <a:custGeom>
              <a:avLst/>
              <a:gdLst>
                <a:gd name="G0" fmla="+- 19638 0 0"/>
                <a:gd name="G1" fmla="+- 21600 0 0"/>
                <a:gd name="G2" fmla="+- 21600 0 0"/>
                <a:gd name="T0" fmla="*/ 0 w 38307"/>
                <a:gd name="T1" fmla="*/ 12606 h 21600"/>
                <a:gd name="T2" fmla="*/ 38307 w 38307"/>
                <a:gd name="T3" fmla="*/ 10736 h 21600"/>
                <a:gd name="T4" fmla="*/ 19638 w 38307"/>
                <a:gd name="T5" fmla="*/ 21600 h 21600"/>
              </a:gdLst>
              <a:ahLst/>
              <a:cxnLst>
                <a:cxn ang="0">
                  <a:pos x="T0" y="T1"/>
                </a:cxn>
                <a:cxn ang="0">
                  <a:pos x="T2" y="T3"/>
                </a:cxn>
                <a:cxn ang="0">
                  <a:pos x="T4" y="T5"/>
                </a:cxn>
              </a:cxnLst>
              <a:rect l="0" t="0" r="r" b="b"/>
              <a:pathLst>
                <a:path w="38307" h="21600" fill="none" extrusionOk="0">
                  <a:moveTo>
                    <a:pt x="-1" y="12605"/>
                  </a:moveTo>
                  <a:cubicBezTo>
                    <a:pt x="3517" y="4925"/>
                    <a:pt x="11189" y="-1"/>
                    <a:pt x="19638" y="0"/>
                  </a:cubicBezTo>
                  <a:cubicBezTo>
                    <a:pt x="27328" y="0"/>
                    <a:pt x="34438" y="4089"/>
                    <a:pt x="38307" y="10735"/>
                  </a:cubicBezTo>
                </a:path>
                <a:path w="38307" h="21600" stroke="0" extrusionOk="0">
                  <a:moveTo>
                    <a:pt x="-1" y="12605"/>
                  </a:moveTo>
                  <a:cubicBezTo>
                    <a:pt x="3517" y="4925"/>
                    <a:pt x="11189" y="-1"/>
                    <a:pt x="19638" y="0"/>
                  </a:cubicBezTo>
                  <a:cubicBezTo>
                    <a:pt x="27328" y="0"/>
                    <a:pt x="34438" y="4089"/>
                    <a:pt x="38307" y="10735"/>
                  </a:cubicBezTo>
                  <a:lnTo>
                    <a:pt x="19638" y="21600"/>
                  </a:lnTo>
                  <a:close/>
                </a:path>
              </a:pathLst>
            </a:custGeom>
            <a:solidFill>
              <a:srgbClr val="96A8C0"/>
            </a:solidFill>
            <a:ln>
              <a:noFill/>
            </a:ln>
            <a:effectLst/>
            <a:extLst>
              <a:ext uri="{91240B29-F687-4F45-9708-019B960494DF}">
                <a14:hiddenLine xmlns:a14="http://schemas.microsoft.com/office/drawing/2010/main" w="9525">
                  <a:solidFill>
                    <a:schemeClr val="tx1"/>
                  </a:solidFill>
                  <a:round/>
                  <a:headEnd type="none" w="med" len="sm"/>
                  <a:tailEnd type="none" w="med"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ja-JP" altLang="en-US" sz="1200">
                <a:solidFill>
                  <a:srgbClr val="000000"/>
                </a:solidFill>
                <a:latin typeface="Meiryo UI" panose="020B0604030504040204" pitchFamily="50" charset="-128"/>
                <a:ea typeface="Meiryo UI" panose="020B0604030504040204" pitchFamily="50" charset="-128"/>
              </a:endParaRPr>
            </a:p>
          </p:txBody>
        </p:sp>
        <p:sp>
          <p:nvSpPr>
            <p:cNvPr id="48" name="Arc 37">
              <a:extLst>
                <a:ext uri="{FF2B5EF4-FFF2-40B4-BE49-F238E27FC236}">
                  <a16:creationId xmlns:a16="http://schemas.microsoft.com/office/drawing/2014/main" id="{44ABE99F-D3B2-748C-716B-948D90F22882}"/>
                </a:ext>
              </a:extLst>
            </p:cNvPr>
            <p:cNvSpPr>
              <a:spLocks/>
            </p:cNvSpPr>
            <p:nvPr/>
          </p:nvSpPr>
          <p:spPr bwMode="gray">
            <a:xfrm>
              <a:off x="4145" y="1798"/>
              <a:ext cx="1530" cy="860"/>
            </a:xfrm>
            <a:custGeom>
              <a:avLst/>
              <a:gdLst>
                <a:gd name="G0" fmla="+- 19686 0 0"/>
                <a:gd name="G1" fmla="+- 21600 0 0"/>
                <a:gd name="G2" fmla="+- 21600 0 0"/>
                <a:gd name="T0" fmla="*/ 0 w 38355"/>
                <a:gd name="T1" fmla="*/ 12711 h 21600"/>
                <a:gd name="T2" fmla="*/ 38355 w 38355"/>
                <a:gd name="T3" fmla="*/ 10736 h 21600"/>
                <a:gd name="T4" fmla="*/ 19686 w 38355"/>
                <a:gd name="T5" fmla="*/ 21600 h 21600"/>
              </a:gdLst>
              <a:ahLst/>
              <a:cxnLst>
                <a:cxn ang="0">
                  <a:pos x="T0" y="T1"/>
                </a:cxn>
                <a:cxn ang="0">
                  <a:pos x="T2" y="T3"/>
                </a:cxn>
                <a:cxn ang="0">
                  <a:pos x="T4" y="T5"/>
                </a:cxn>
              </a:cxnLst>
              <a:rect l="0" t="0" r="r" b="b"/>
              <a:pathLst>
                <a:path w="38355" h="21600" fill="none" extrusionOk="0">
                  <a:moveTo>
                    <a:pt x="-1" y="12710"/>
                  </a:moveTo>
                  <a:cubicBezTo>
                    <a:pt x="3493" y="4973"/>
                    <a:pt x="11196" y="-1"/>
                    <a:pt x="19686" y="0"/>
                  </a:cubicBezTo>
                  <a:cubicBezTo>
                    <a:pt x="27376" y="0"/>
                    <a:pt x="34486" y="4089"/>
                    <a:pt x="38355" y="10735"/>
                  </a:cubicBezTo>
                </a:path>
                <a:path w="38355" h="21600" stroke="0" extrusionOk="0">
                  <a:moveTo>
                    <a:pt x="-1" y="12710"/>
                  </a:moveTo>
                  <a:cubicBezTo>
                    <a:pt x="3493" y="4973"/>
                    <a:pt x="11196" y="-1"/>
                    <a:pt x="19686" y="0"/>
                  </a:cubicBezTo>
                  <a:cubicBezTo>
                    <a:pt x="27376" y="0"/>
                    <a:pt x="34486" y="4089"/>
                    <a:pt x="38355" y="10735"/>
                  </a:cubicBezTo>
                  <a:lnTo>
                    <a:pt x="19686" y="21600"/>
                  </a:lnTo>
                  <a:close/>
                </a:path>
              </a:pathLst>
            </a:custGeom>
            <a:solidFill>
              <a:srgbClr val="BBC8D9"/>
            </a:solidFill>
            <a:ln>
              <a:noFill/>
            </a:ln>
            <a:effectLst/>
            <a:extLst>
              <a:ext uri="{91240B29-F687-4F45-9708-019B960494DF}">
                <a14:hiddenLine xmlns:a14="http://schemas.microsoft.com/office/drawing/2010/main" w="9525">
                  <a:solidFill>
                    <a:schemeClr val="tx1"/>
                  </a:solidFill>
                  <a:round/>
                  <a:headEnd type="none" w="med" len="sm"/>
                  <a:tailEnd type="none" w="med"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ja-JP" altLang="en-US" sz="1200">
                <a:solidFill>
                  <a:srgbClr val="000000"/>
                </a:solidFill>
                <a:latin typeface="Meiryo UI" panose="020B0604030504040204" pitchFamily="50" charset="-128"/>
                <a:ea typeface="Meiryo UI" panose="020B0604030504040204" pitchFamily="50" charset="-128"/>
              </a:endParaRPr>
            </a:p>
          </p:txBody>
        </p:sp>
        <p:sp>
          <p:nvSpPr>
            <p:cNvPr id="49" name="Freeform 38">
              <a:extLst>
                <a:ext uri="{FF2B5EF4-FFF2-40B4-BE49-F238E27FC236}">
                  <a16:creationId xmlns:a16="http://schemas.microsoft.com/office/drawing/2014/main" id="{798FA6D1-1C8A-E716-1EB7-F61B8D41940E}"/>
                </a:ext>
              </a:extLst>
            </p:cNvPr>
            <p:cNvSpPr>
              <a:spLocks/>
            </p:cNvSpPr>
            <p:nvPr/>
          </p:nvSpPr>
          <p:spPr bwMode="gray">
            <a:xfrm>
              <a:off x="4145" y="2190"/>
              <a:ext cx="168" cy="191"/>
            </a:xfrm>
            <a:custGeom>
              <a:avLst/>
              <a:gdLst>
                <a:gd name="T0" fmla="*/ 0 w 168"/>
                <a:gd name="T1" fmla="*/ 116 h 191"/>
                <a:gd name="T2" fmla="*/ 61 w 168"/>
                <a:gd name="T3" fmla="*/ 0 h 191"/>
                <a:gd name="T4" fmla="*/ 168 w 168"/>
                <a:gd name="T5" fmla="*/ 191 h 191"/>
                <a:gd name="T6" fmla="*/ 0 w 168"/>
                <a:gd name="T7" fmla="*/ 116 h 191"/>
              </a:gdLst>
              <a:ahLst/>
              <a:cxnLst>
                <a:cxn ang="0">
                  <a:pos x="T0" y="T1"/>
                </a:cxn>
                <a:cxn ang="0">
                  <a:pos x="T2" y="T3"/>
                </a:cxn>
                <a:cxn ang="0">
                  <a:pos x="T4" y="T5"/>
                </a:cxn>
                <a:cxn ang="0">
                  <a:pos x="T6" y="T7"/>
                </a:cxn>
              </a:cxnLst>
              <a:rect l="0" t="0" r="r" b="b"/>
              <a:pathLst>
                <a:path w="168" h="191">
                  <a:moveTo>
                    <a:pt x="0" y="116"/>
                  </a:moveTo>
                  <a:lnTo>
                    <a:pt x="61" y="0"/>
                  </a:lnTo>
                  <a:lnTo>
                    <a:pt x="168" y="191"/>
                  </a:lnTo>
                  <a:lnTo>
                    <a:pt x="0" y="116"/>
                  </a:lnTo>
                  <a:close/>
                </a:path>
              </a:pathLst>
            </a:custGeom>
            <a:solidFill>
              <a:srgbClr val="E9EDF3"/>
            </a:solidFill>
            <a:ln>
              <a:noFill/>
            </a:ln>
            <a:effectLst/>
            <a:extLst>
              <a:ext uri="{91240B29-F687-4F45-9708-019B960494DF}">
                <a14:hiddenLine xmlns:a14="http://schemas.microsoft.com/office/drawing/2010/main" w="3175" cap="flat" cmpd="sng">
                  <a:solidFill>
                    <a:schemeClr val="tx1"/>
                  </a:solidFill>
                  <a:prstDash val="solid"/>
                  <a:round/>
                  <a:headEnd type="none" w="med" len="sm"/>
                  <a:tailEnd type="none" w="med"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ja-JP" altLang="en-US" sz="1200">
                <a:solidFill>
                  <a:srgbClr val="000000"/>
                </a:solidFill>
                <a:latin typeface="Meiryo UI" panose="020B0604030504040204" pitchFamily="50" charset="-128"/>
                <a:ea typeface="Meiryo UI" panose="020B0604030504040204" pitchFamily="50" charset="-128"/>
              </a:endParaRPr>
            </a:p>
          </p:txBody>
        </p:sp>
        <p:sp>
          <p:nvSpPr>
            <p:cNvPr id="50" name="Freeform 39">
              <a:extLst>
                <a:ext uri="{FF2B5EF4-FFF2-40B4-BE49-F238E27FC236}">
                  <a16:creationId xmlns:a16="http://schemas.microsoft.com/office/drawing/2014/main" id="{EB597EF1-03B9-8327-87C6-7F9714FEDE65}"/>
                </a:ext>
              </a:extLst>
            </p:cNvPr>
            <p:cNvSpPr>
              <a:spLocks/>
            </p:cNvSpPr>
            <p:nvPr/>
          </p:nvSpPr>
          <p:spPr bwMode="gray">
            <a:xfrm>
              <a:off x="3986" y="2190"/>
              <a:ext cx="220" cy="117"/>
            </a:xfrm>
            <a:custGeom>
              <a:avLst/>
              <a:gdLst>
                <a:gd name="T0" fmla="*/ 159 w 220"/>
                <a:gd name="T1" fmla="*/ 117 h 117"/>
                <a:gd name="T2" fmla="*/ 220 w 220"/>
                <a:gd name="T3" fmla="*/ 0 h 117"/>
                <a:gd name="T4" fmla="*/ 0 w 220"/>
                <a:gd name="T5" fmla="*/ 35 h 117"/>
                <a:gd name="T6" fmla="*/ 159 w 220"/>
                <a:gd name="T7" fmla="*/ 117 h 117"/>
              </a:gdLst>
              <a:ahLst/>
              <a:cxnLst>
                <a:cxn ang="0">
                  <a:pos x="T0" y="T1"/>
                </a:cxn>
                <a:cxn ang="0">
                  <a:pos x="T2" y="T3"/>
                </a:cxn>
                <a:cxn ang="0">
                  <a:pos x="T4" y="T5"/>
                </a:cxn>
                <a:cxn ang="0">
                  <a:pos x="T6" y="T7"/>
                </a:cxn>
              </a:cxnLst>
              <a:rect l="0" t="0" r="r" b="b"/>
              <a:pathLst>
                <a:path w="220" h="117">
                  <a:moveTo>
                    <a:pt x="159" y="117"/>
                  </a:moveTo>
                  <a:lnTo>
                    <a:pt x="220" y="0"/>
                  </a:lnTo>
                  <a:lnTo>
                    <a:pt x="0" y="35"/>
                  </a:lnTo>
                  <a:lnTo>
                    <a:pt x="159" y="117"/>
                  </a:lnTo>
                  <a:close/>
                </a:path>
              </a:pathLst>
            </a:custGeom>
            <a:solidFill>
              <a:srgbClr val="D3DCE8"/>
            </a:solidFill>
            <a:ln>
              <a:noFill/>
            </a:ln>
            <a:effectLst/>
            <a:extLst>
              <a:ext uri="{91240B29-F687-4F45-9708-019B960494DF}">
                <a14:hiddenLine xmlns:a14="http://schemas.microsoft.com/office/drawing/2010/main" w="3175" cap="flat" cmpd="sng">
                  <a:solidFill>
                    <a:schemeClr val="tx1"/>
                  </a:solidFill>
                  <a:prstDash val="solid"/>
                  <a:round/>
                  <a:headEnd type="none" w="med" len="sm"/>
                  <a:tailEnd type="none" w="med"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ja-JP" altLang="en-US" sz="1200">
                <a:solidFill>
                  <a:srgbClr val="000000"/>
                </a:solidFill>
                <a:latin typeface="Meiryo UI" panose="020B0604030504040204" pitchFamily="50" charset="-128"/>
                <a:ea typeface="Meiryo UI" panose="020B0604030504040204" pitchFamily="50" charset="-128"/>
              </a:endParaRPr>
            </a:p>
          </p:txBody>
        </p:sp>
        <p:sp>
          <p:nvSpPr>
            <p:cNvPr id="51" name="Freeform 40">
              <a:extLst>
                <a:ext uri="{FF2B5EF4-FFF2-40B4-BE49-F238E27FC236}">
                  <a16:creationId xmlns:a16="http://schemas.microsoft.com/office/drawing/2014/main" id="{02A048BF-5B18-4755-B798-712C835BE5A1}"/>
                </a:ext>
              </a:extLst>
            </p:cNvPr>
            <p:cNvSpPr>
              <a:spLocks/>
            </p:cNvSpPr>
            <p:nvPr/>
          </p:nvSpPr>
          <p:spPr bwMode="gray">
            <a:xfrm>
              <a:off x="5522" y="2221"/>
              <a:ext cx="216" cy="120"/>
            </a:xfrm>
            <a:custGeom>
              <a:avLst/>
              <a:gdLst>
                <a:gd name="T0" fmla="*/ 153 w 216"/>
                <a:gd name="T1" fmla="*/ 0 h 120"/>
                <a:gd name="T2" fmla="*/ 216 w 216"/>
                <a:gd name="T3" fmla="*/ 120 h 120"/>
                <a:gd name="T4" fmla="*/ 0 w 216"/>
                <a:gd name="T5" fmla="*/ 93 h 120"/>
                <a:gd name="T6" fmla="*/ 153 w 216"/>
                <a:gd name="T7" fmla="*/ 0 h 120"/>
              </a:gdLst>
              <a:ahLst/>
              <a:cxnLst>
                <a:cxn ang="0">
                  <a:pos x="T0" y="T1"/>
                </a:cxn>
                <a:cxn ang="0">
                  <a:pos x="T2" y="T3"/>
                </a:cxn>
                <a:cxn ang="0">
                  <a:pos x="T4" y="T5"/>
                </a:cxn>
                <a:cxn ang="0">
                  <a:pos x="T6" y="T7"/>
                </a:cxn>
              </a:cxnLst>
              <a:rect l="0" t="0" r="r" b="b"/>
              <a:pathLst>
                <a:path w="216" h="120">
                  <a:moveTo>
                    <a:pt x="153" y="0"/>
                  </a:moveTo>
                  <a:lnTo>
                    <a:pt x="216" y="120"/>
                  </a:lnTo>
                  <a:lnTo>
                    <a:pt x="0" y="93"/>
                  </a:lnTo>
                  <a:lnTo>
                    <a:pt x="153" y="0"/>
                  </a:lnTo>
                  <a:close/>
                </a:path>
              </a:pathLst>
            </a:custGeom>
            <a:solidFill>
              <a:srgbClr val="BBC8D9"/>
            </a:solidFill>
            <a:ln>
              <a:noFill/>
            </a:ln>
            <a:effectLst/>
            <a:extLst>
              <a:ext uri="{91240B29-F687-4F45-9708-019B960494DF}">
                <a14:hiddenLine xmlns:a14="http://schemas.microsoft.com/office/drawing/2010/main" w="9525" cap="flat" cmpd="sng">
                  <a:solidFill>
                    <a:schemeClr val="tx1"/>
                  </a:solidFill>
                  <a:prstDash val="solid"/>
                  <a:round/>
                  <a:headEnd type="none" w="med" len="sm"/>
                  <a:tailEnd type="none" w="med"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endParaRPr lang="ja-JP" altLang="en-US" sz="1200">
                <a:solidFill>
                  <a:srgbClr val="000000"/>
                </a:solidFill>
                <a:latin typeface="Meiryo UI" panose="020B0604030504040204" pitchFamily="50" charset="-128"/>
                <a:ea typeface="Meiryo UI" panose="020B0604030504040204" pitchFamily="50" charset="-128"/>
              </a:endParaRPr>
            </a:p>
          </p:txBody>
        </p:sp>
        <p:sp>
          <p:nvSpPr>
            <p:cNvPr id="52" name="Freeform 41">
              <a:extLst>
                <a:ext uri="{FF2B5EF4-FFF2-40B4-BE49-F238E27FC236}">
                  <a16:creationId xmlns:a16="http://schemas.microsoft.com/office/drawing/2014/main" id="{36A44B0F-567F-44F7-26FD-63DE819D5396}"/>
                </a:ext>
              </a:extLst>
            </p:cNvPr>
            <p:cNvSpPr>
              <a:spLocks/>
            </p:cNvSpPr>
            <p:nvPr/>
          </p:nvSpPr>
          <p:spPr bwMode="gray">
            <a:xfrm>
              <a:off x="5673" y="2130"/>
              <a:ext cx="156" cy="210"/>
            </a:xfrm>
            <a:custGeom>
              <a:avLst/>
              <a:gdLst>
                <a:gd name="T0" fmla="*/ 0 w 156"/>
                <a:gd name="T1" fmla="*/ 91 h 210"/>
                <a:gd name="T2" fmla="*/ 63 w 156"/>
                <a:gd name="T3" fmla="*/ 210 h 210"/>
                <a:gd name="T4" fmla="*/ 156 w 156"/>
                <a:gd name="T5" fmla="*/ 0 h 210"/>
                <a:gd name="T6" fmla="*/ 0 w 156"/>
                <a:gd name="T7" fmla="*/ 91 h 210"/>
              </a:gdLst>
              <a:ahLst/>
              <a:cxnLst>
                <a:cxn ang="0">
                  <a:pos x="T0" y="T1"/>
                </a:cxn>
                <a:cxn ang="0">
                  <a:pos x="T2" y="T3"/>
                </a:cxn>
                <a:cxn ang="0">
                  <a:pos x="T4" y="T5"/>
                </a:cxn>
                <a:cxn ang="0">
                  <a:pos x="T6" y="T7"/>
                </a:cxn>
              </a:cxnLst>
              <a:rect l="0" t="0" r="r" b="b"/>
              <a:pathLst>
                <a:path w="156" h="210">
                  <a:moveTo>
                    <a:pt x="0" y="91"/>
                  </a:moveTo>
                  <a:lnTo>
                    <a:pt x="63" y="210"/>
                  </a:lnTo>
                  <a:lnTo>
                    <a:pt x="156" y="0"/>
                  </a:lnTo>
                  <a:lnTo>
                    <a:pt x="0" y="91"/>
                  </a:lnTo>
                  <a:close/>
                </a:path>
              </a:pathLst>
            </a:custGeom>
            <a:solidFill>
              <a:srgbClr val="96A8C0"/>
            </a:solidFill>
            <a:ln>
              <a:noFill/>
            </a:ln>
            <a:effectLst/>
            <a:extLst>
              <a:ext uri="{91240B29-F687-4F45-9708-019B960494DF}">
                <a14:hiddenLine xmlns:a14="http://schemas.microsoft.com/office/drawing/2010/main" w="9525" cap="flat" cmpd="sng">
                  <a:solidFill>
                    <a:schemeClr val="tx1"/>
                  </a:solidFill>
                  <a:prstDash val="solid"/>
                  <a:round/>
                  <a:headEnd type="none" w="med" len="sm"/>
                  <a:tailEnd type="none" w="med"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ja-JP" altLang="en-US" sz="1200">
                <a:solidFill>
                  <a:srgbClr val="000000"/>
                </a:solidFill>
                <a:latin typeface="Meiryo UI" panose="020B0604030504040204" pitchFamily="50" charset="-128"/>
                <a:ea typeface="Meiryo UI" panose="020B0604030504040204" pitchFamily="50" charset="-128"/>
              </a:endParaRPr>
            </a:p>
          </p:txBody>
        </p:sp>
        <p:sp>
          <p:nvSpPr>
            <p:cNvPr id="53" name="Oval 42">
              <a:extLst>
                <a:ext uri="{FF2B5EF4-FFF2-40B4-BE49-F238E27FC236}">
                  <a16:creationId xmlns:a16="http://schemas.microsoft.com/office/drawing/2014/main" id="{F983D077-0637-955E-1493-45834E6002F8}"/>
                </a:ext>
              </a:extLst>
            </p:cNvPr>
            <p:cNvSpPr>
              <a:spLocks noChangeArrowheads="1"/>
            </p:cNvSpPr>
            <p:nvPr/>
          </p:nvSpPr>
          <p:spPr bwMode="gray">
            <a:xfrm>
              <a:off x="3891" y="1615"/>
              <a:ext cx="2087" cy="2086"/>
            </a:xfrm>
            <a:prstGeom prst="ellipse">
              <a:avLst/>
            </a:prstGeom>
            <a:noFill/>
            <a:ln w="38100" algn="ctr">
              <a:solidFill>
                <a:srgbClr val="647E9E"/>
              </a:solidFill>
              <a:round/>
              <a:headEnd type="none" w="med" len="sm"/>
              <a:tailEnd type="none" w="med" len="sm"/>
            </a:ln>
            <a:effectLst/>
            <a:extLst>
              <a:ext uri="{909E8E84-426E-40DD-AFC4-6F175D3DCCD1}">
                <a14:hiddenFill xmlns:a14="http://schemas.microsoft.com/office/drawing/2010/main">
                  <a:solidFill>
                    <a:srgbClr val="D3DCE8"/>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ja-JP" altLang="en-US" sz="1200">
                <a:solidFill>
                  <a:srgbClr val="000000"/>
                </a:solidFill>
                <a:latin typeface="Meiryo UI" panose="020B0604030504040204" pitchFamily="50" charset="-128"/>
                <a:ea typeface="Meiryo UI" panose="020B0604030504040204" pitchFamily="50" charset="-128"/>
              </a:endParaRPr>
            </a:p>
          </p:txBody>
        </p:sp>
        <p:sp>
          <p:nvSpPr>
            <p:cNvPr id="54" name="Oval 43">
              <a:extLst>
                <a:ext uri="{FF2B5EF4-FFF2-40B4-BE49-F238E27FC236}">
                  <a16:creationId xmlns:a16="http://schemas.microsoft.com/office/drawing/2014/main" id="{B621CDCB-79C4-2DC4-764E-7769E77AE369}"/>
                </a:ext>
              </a:extLst>
            </p:cNvPr>
            <p:cNvSpPr>
              <a:spLocks noChangeArrowheads="1"/>
            </p:cNvSpPr>
            <p:nvPr/>
          </p:nvSpPr>
          <p:spPr bwMode="gray">
            <a:xfrm>
              <a:off x="4253" y="1977"/>
              <a:ext cx="1362" cy="1362"/>
            </a:xfrm>
            <a:prstGeom prst="ellipse">
              <a:avLst/>
            </a:prstGeom>
            <a:solidFill>
              <a:srgbClr val="FFFFFF"/>
            </a:solidFill>
            <a:ln>
              <a:noFill/>
            </a:ln>
            <a:effectLst/>
            <a:extLst>
              <a:ext uri="{91240B29-F687-4F45-9708-019B960494DF}">
                <a14:hiddenLine xmlns:a14="http://schemas.microsoft.com/office/drawing/2010/main" w="9525" algn="ctr">
                  <a:solidFill>
                    <a:schemeClr val="tx1"/>
                  </a:solidFill>
                  <a:round/>
                  <a:headEnd type="none" w="med" len="sm"/>
                  <a:tailEnd type="none" w="med"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ja-JP" altLang="en-US" sz="1200">
                <a:solidFill>
                  <a:srgbClr val="000000"/>
                </a:solidFill>
                <a:latin typeface="Meiryo UI" panose="020B0604030504040204" pitchFamily="50" charset="-128"/>
                <a:ea typeface="Meiryo UI" panose="020B0604030504040204" pitchFamily="50" charset="-128"/>
              </a:endParaRPr>
            </a:p>
          </p:txBody>
        </p:sp>
        <p:sp>
          <p:nvSpPr>
            <p:cNvPr id="55" name="Text Box 45">
              <a:extLst>
                <a:ext uri="{FF2B5EF4-FFF2-40B4-BE49-F238E27FC236}">
                  <a16:creationId xmlns:a16="http://schemas.microsoft.com/office/drawing/2014/main" id="{B591F647-360B-2D5D-F23A-A9F916777621}"/>
                </a:ext>
              </a:extLst>
            </p:cNvPr>
            <p:cNvSpPr txBox="1">
              <a:spLocks noChangeArrowheads="1"/>
            </p:cNvSpPr>
            <p:nvPr/>
          </p:nvSpPr>
          <p:spPr bwMode="gray">
            <a:xfrm>
              <a:off x="4390" y="2432"/>
              <a:ext cx="1088" cy="227"/>
            </a:xfrm>
            <a:prstGeom prst="rect">
              <a:avLst/>
            </a:prstGeom>
            <a:noFill/>
            <a:ln>
              <a:noFill/>
            </a:ln>
            <a:effectLst/>
            <a:extLst>
              <a:ext uri="{909E8E84-426E-40DD-AFC4-6F175D3DCCD1}">
                <a14:hiddenFill xmlns:a14="http://schemas.microsoft.com/office/drawing/2010/main">
                  <a:solidFill>
                    <a:srgbClr val="BBC8D9"/>
                  </a:solidFill>
                </a14:hiddenFill>
              </a:ext>
              <a:ext uri="{91240B29-F687-4F45-9708-019B960494DF}">
                <a14:hiddenLine xmlns:a14="http://schemas.microsoft.com/office/drawing/2010/main" w="12700">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21600" rIns="0" anchor="b"/>
            <a:lstStyle/>
            <a:p>
              <a:pPr algn="ctr" fontAlgn="base"/>
              <a:r>
                <a:rPr lang="ja-JP" altLang="en-US" sz="1200" b="1">
                  <a:solidFill>
                    <a:srgbClr val="000000"/>
                  </a:solidFill>
                  <a:latin typeface="Meiryo UI" panose="020B0604030504040204" pitchFamily="50" charset="-128"/>
                  <a:ea typeface="Meiryo UI" panose="020B0604030504040204" pitchFamily="50" charset="-128"/>
                </a:rPr>
                <a:t>③製品普及による</a:t>
              </a:r>
              <a:endParaRPr lang="en-US" altLang="ja-JP" sz="1200" b="1">
                <a:solidFill>
                  <a:srgbClr val="000000"/>
                </a:solidFill>
                <a:latin typeface="Meiryo UI" panose="020B0604030504040204" pitchFamily="50" charset="-128"/>
                <a:ea typeface="Meiryo UI" panose="020B0604030504040204" pitchFamily="50" charset="-128"/>
              </a:endParaRPr>
            </a:p>
            <a:p>
              <a:pPr algn="ctr" fontAlgn="base"/>
              <a:r>
                <a:rPr lang="ja-JP" altLang="en-US" sz="1200" b="1">
                  <a:solidFill>
                    <a:srgbClr val="000000"/>
                  </a:solidFill>
                  <a:latin typeface="Meiryo UI" panose="020B0604030504040204" pitchFamily="50" charset="-128"/>
                  <a:ea typeface="Meiryo UI" panose="020B0604030504040204" pitchFamily="50" charset="-128"/>
                </a:rPr>
                <a:t>削減貢献</a:t>
              </a:r>
              <a:endParaRPr lang="en-US" altLang="ja-JP" sz="1200" b="1">
                <a:solidFill>
                  <a:srgbClr val="000000"/>
                </a:solidFill>
                <a:latin typeface="Meiryo UI" panose="020B0604030504040204" pitchFamily="50" charset="-128"/>
                <a:ea typeface="Meiryo UI" panose="020B0604030504040204" pitchFamily="50" charset="-128"/>
              </a:endParaRPr>
            </a:p>
          </p:txBody>
        </p:sp>
        <p:sp>
          <p:nvSpPr>
            <p:cNvPr id="56" name="Text Box 46">
              <a:extLst>
                <a:ext uri="{FF2B5EF4-FFF2-40B4-BE49-F238E27FC236}">
                  <a16:creationId xmlns:a16="http://schemas.microsoft.com/office/drawing/2014/main" id="{4B451255-2A0C-76F4-8A7F-2C616AD5E353}"/>
                </a:ext>
              </a:extLst>
            </p:cNvPr>
            <p:cNvSpPr txBox="1">
              <a:spLocks noChangeArrowheads="1"/>
            </p:cNvSpPr>
            <p:nvPr/>
          </p:nvSpPr>
          <p:spPr bwMode="gray">
            <a:xfrm>
              <a:off x="4389" y="2659"/>
              <a:ext cx="1090" cy="318"/>
            </a:xfrm>
            <a:prstGeom prst="rect">
              <a:avLst/>
            </a:prstGeom>
            <a:noFill/>
            <a:ln>
              <a:noFill/>
            </a:ln>
            <a:effectLst/>
            <a:extLst>
              <a:ext uri="{909E8E84-426E-40DD-AFC4-6F175D3DCCD1}">
                <a14:hiddenFill xmlns:a14="http://schemas.microsoft.com/office/drawing/2010/main">
                  <a:solidFill>
                    <a:srgbClr val="BBC8D9"/>
                  </a:solidFill>
                </a14:hiddenFill>
              </a:ext>
              <a:ext uri="{91240B29-F687-4F45-9708-019B960494DF}">
                <a14:hiddenLine xmlns:a14="http://schemas.microsoft.com/office/drawing/2010/main" w="12700">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21600" rIns="0" anchorCtr="1"/>
            <a:lstStyle>
              <a:lvl1pPr marL="182563" indent="-182563" algn="l" fontAlgn="base">
                <a:defRPr kumimoji="1" sz="2400">
                  <a:solidFill>
                    <a:schemeClr val="tx1"/>
                  </a:solidFill>
                  <a:latin typeface="Times New Roman" pitchFamily="18" charset="0"/>
                  <a:ea typeface="ＭＳ Ｐゴシック" charset="-128"/>
                </a:defRPr>
              </a:lvl1pPr>
              <a:lvl2pPr algn="l" fontAlgn="base">
                <a:defRPr kumimoji="1" sz="2400">
                  <a:solidFill>
                    <a:schemeClr val="tx1"/>
                  </a:solidFill>
                  <a:latin typeface="Times New Roman" pitchFamily="18" charset="0"/>
                  <a:ea typeface="ＭＳ Ｐゴシック" charset="-128"/>
                </a:defRPr>
              </a:lvl2pPr>
              <a:lvl3pPr algn="l" fontAlgn="base">
                <a:defRPr kumimoji="1" sz="2400">
                  <a:solidFill>
                    <a:schemeClr val="tx1"/>
                  </a:solidFill>
                  <a:latin typeface="Times New Roman" pitchFamily="18" charset="0"/>
                  <a:ea typeface="ＭＳ Ｐゴシック" charset="-128"/>
                </a:defRPr>
              </a:lvl3pPr>
              <a:lvl4pPr algn="l" fontAlgn="base">
                <a:defRPr kumimoji="1" sz="2400">
                  <a:solidFill>
                    <a:schemeClr val="tx1"/>
                  </a:solidFill>
                  <a:latin typeface="Times New Roman" pitchFamily="18" charset="0"/>
                  <a:ea typeface="ＭＳ Ｐゴシック" charset="-128"/>
                </a:defRPr>
              </a:lvl4pPr>
              <a:lvl5pPr algn="l" fontAlgn="base">
                <a:defRPr kumimoji="1" sz="2400">
                  <a:solidFill>
                    <a:schemeClr val="tx1"/>
                  </a:solidFill>
                  <a:latin typeface="Times New Roman" pitchFamily="18" charset="0"/>
                  <a:ea typeface="ＭＳ Ｐゴシック" charset="-128"/>
                </a:defRPr>
              </a:lvl5pPr>
              <a:lvl6pPr fontAlgn="base">
                <a:spcBef>
                  <a:spcPct val="0"/>
                </a:spcBef>
                <a:spcAft>
                  <a:spcPct val="0"/>
                </a:spcAft>
                <a:defRPr kumimoji="1" sz="2400">
                  <a:solidFill>
                    <a:schemeClr val="tx1"/>
                  </a:solidFill>
                  <a:latin typeface="Times New Roman" pitchFamily="18" charset="0"/>
                  <a:ea typeface="ＭＳ Ｐゴシック" charset="-128"/>
                </a:defRPr>
              </a:lvl6pPr>
              <a:lvl7pPr fontAlgn="base">
                <a:spcBef>
                  <a:spcPct val="0"/>
                </a:spcBef>
                <a:spcAft>
                  <a:spcPct val="0"/>
                </a:spcAft>
                <a:defRPr kumimoji="1" sz="2400">
                  <a:solidFill>
                    <a:schemeClr val="tx1"/>
                  </a:solidFill>
                  <a:latin typeface="Times New Roman" pitchFamily="18" charset="0"/>
                  <a:ea typeface="ＭＳ Ｐゴシック" charset="-128"/>
                </a:defRPr>
              </a:lvl7pPr>
              <a:lvl8pPr fontAlgn="base">
                <a:spcBef>
                  <a:spcPct val="0"/>
                </a:spcBef>
                <a:spcAft>
                  <a:spcPct val="0"/>
                </a:spcAft>
                <a:defRPr kumimoji="1" sz="2400">
                  <a:solidFill>
                    <a:schemeClr val="tx1"/>
                  </a:solidFill>
                  <a:latin typeface="Times New Roman" pitchFamily="18" charset="0"/>
                  <a:ea typeface="ＭＳ Ｐゴシック" charset="-128"/>
                </a:defRPr>
              </a:lvl8pPr>
              <a:lvl9pPr fontAlgn="base">
                <a:spcBef>
                  <a:spcPct val="0"/>
                </a:spcBef>
                <a:spcAft>
                  <a:spcPct val="0"/>
                </a:spcAft>
                <a:defRPr kumimoji="1" sz="2400">
                  <a:solidFill>
                    <a:schemeClr val="tx1"/>
                  </a:solidFill>
                  <a:latin typeface="Times New Roman" pitchFamily="18" charset="0"/>
                  <a:ea typeface="ＭＳ Ｐゴシック" charset="-128"/>
                </a:defRPr>
              </a:lvl9pPr>
            </a:lstStyle>
            <a:p>
              <a:pPr>
                <a:buClr>
                  <a:srgbClr val="647E9E"/>
                </a:buClr>
                <a:buFont typeface="Wingdings" pitchFamily="2" charset="2"/>
                <a:buChar char="l"/>
              </a:pPr>
              <a:r>
                <a:rPr lang="en-US" altLang="ja-JP" sz="1200">
                  <a:solidFill>
                    <a:srgbClr val="000000"/>
                  </a:solidFill>
                  <a:latin typeface="Meiryo UI" panose="020B0604030504040204" pitchFamily="50" charset="-128"/>
                  <a:ea typeface="Meiryo UI" panose="020B0604030504040204" pitchFamily="50" charset="-128"/>
                </a:rPr>
                <a:t>ASEAN</a:t>
              </a:r>
              <a:r>
                <a:rPr lang="ja-JP" altLang="en-US" sz="1200">
                  <a:solidFill>
                    <a:srgbClr val="000000"/>
                  </a:solidFill>
                  <a:latin typeface="Meiryo UI" panose="020B0604030504040204" pitchFamily="50" charset="-128"/>
                  <a:ea typeface="Meiryo UI" panose="020B0604030504040204" pitchFamily="50" charset="-128"/>
                </a:rPr>
                <a:t>域内への　　普及拡大</a:t>
              </a:r>
              <a:endParaRPr lang="en-US" altLang="ja-JP" sz="1200">
                <a:solidFill>
                  <a:srgbClr val="000000"/>
                </a:solidFill>
                <a:latin typeface="Meiryo UI" panose="020B0604030504040204" pitchFamily="50" charset="-128"/>
                <a:ea typeface="Meiryo UI" panose="020B0604030504040204" pitchFamily="50" charset="-128"/>
              </a:endParaRPr>
            </a:p>
          </p:txBody>
        </p:sp>
      </p:grpSp>
      <p:grpSp>
        <p:nvGrpSpPr>
          <p:cNvPr id="32" name="Group 47">
            <a:extLst>
              <a:ext uri="{FF2B5EF4-FFF2-40B4-BE49-F238E27FC236}">
                <a16:creationId xmlns:a16="http://schemas.microsoft.com/office/drawing/2014/main" id="{C7B8397D-9A7A-552B-C109-94AA9DD14B05}"/>
              </a:ext>
            </a:extLst>
          </p:cNvPr>
          <p:cNvGrpSpPr>
            <a:grpSpLocks/>
          </p:cNvGrpSpPr>
          <p:nvPr/>
        </p:nvGrpSpPr>
        <p:grpSpPr bwMode="auto">
          <a:xfrm>
            <a:off x="1114651" y="4693029"/>
            <a:ext cx="1273746" cy="1464474"/>
            <a:chOff x="535" y="2704"/>
            <a:chExt cx="1044" cy="1308"/>
          </a:xfrm>
        </p:grpSpPr>
        <p:sp>
          <p:nvSpPr>
            <p:cNvPr id="33" name="Oval 48">
              <a:extLst>
                <a:ext uri="{FF2B5EF4-FFF2-40B4-BE49-F238E27FC236}">
                  <a16:creationId xmlns:a16="http://schemas.microsoft.com/office/drawing/2014/main" id="{5FFEE9D9-FDA5-54B5-025F-489D93702E08}"/>
                </a:ext>
              </a:extLst>
            </p:cNvPr>
            <p:cNvSpPr>
              <a:spLocks noChangeArrowheads="1"/>
            </p:cNvSpPr>
            <p:nvPr/>
          </p:nvSpPr>
          <p:spPr bwMode="gray">
            <a:xfrm>
              <a:off x="535" y="2704"/>
              <a:ext cx="997" cy="997"/>
            </a:xfrm>
            <a:prstGeom prst="ellipse">
              <a:avLst/>
            </a:prstGeom>
            <a:solidFill>
              <a:srgbClr val="D3DCE8"/>
            </a:solidFill>
            <a:ln>
              <a:noFill/>
            </a:ln>
            <a:effectLst/>
            <a:extLst>
              <a:ext uri="{91240B29-F687-4F45-9708-019B960494DF}">
                <a14:hiddenLine xmlns:a14="http://schemas.microsoft.com/office/drawing/2010/main" w="9525" algn="ctr">
                  <a:solidFill>
                    <a:srgbClr val="3E5E84"/>
                  </a:solidFill>
                  <a:round/>
                  <a:headEnd type="none" w="med" len="sm"/>
                  <a:tailEnd type="none" w="med"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ja-JP" altLang="en-US" sz="1200">
                <a:solidFill>
                  <a:srgbClr val="000000"/>
                </a:solidFill>
                <a:latin typeface="Meiryo UI" panose="020B0604030504040204" pitchFamily="50" charset="-128"/>
                <a:ea typeface="Meiryo UI" panose="020B0604030504040204" pitchFamily="50" charset="-128"/>
              </a:endParaRPr>
            </a:p>
          </p:txBody>
        </p:sp>
        <p:sp>
          <p:nvSpPr>
            <p:cNvPr id="34" name="Oval 49">
              <a:extLst>
                <a:ext uri="{FF2B5EF4-FFF2-40B4-BE49-F238E27FC236}">
                  <a16:creationId xmlns:a16="http://schemas.microsoft.com/office/drawing/2014/main" id="{193651F8-49A2-3881-E70E-CA8E5A89185F}"/>
                </a:ext>
              </a:extLst>
            </p:cNvPr>
            <p:cNvSpPr>
              <a:spLocks noChangeArrowheads="1"/>
            </p:cNvSpPr>
            <p:nvPr/>
          </p:nvSpPr>
          <p:spPr bwMode="gray">
            <a:xfrm>
              <a:off x="626" y="2795"/>
              <a:ext cx="816" cy="816"/>
            </a:xfrm>
            <a:prstGeom prst="ellipse">
              <a:avLst/>
            </a:prstGeom>
            <a:solidFill>
              <a:srgbClr val="E9EDF3"/>
            </a:solidFill>
            <a:ln>
              <a:noFill/>
            </a:ln>
            <a:effectLst/>
            <a:extLst>
              <a:ext uri="{91240B29-F687-4F45-9708-019B960494DF}">
                <a14:hiddenLine xmlns:a14="http://schemas.microsoft.com/office/drawing/2010/main" w="9525" algn="ctr">
                  <a:solidFill>
                    <a:schemeClr val="tx1"/>
                  </a:solidFill>
                  <a:round/>
                  <a:headEnd type="none" w="med" len="sm"/>
                  <a:tailEnd type="none" w="med"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ja-JP" altLang="en-US" sz="1200">
                <a:solidFill>
                  <a:srgbClr val="000000"/>
                </a:solidFill>
                <a:latin typeface="Meiryo UI" panose="020B0604030504040204" pitchFamily="50" charset="-128"/>
                <a:ea typeface="Meiryo UI" panose="020B0604030504040204" pitchFamily="50" charset="-128"/>
              </a:endParaRPr>
            </a:p>
          </p:txBody>
        </p:sp>
        <p:sp>
          <p:nvSpPr>
            <p:cNvPr id="35" name="Arc 50">
              <a:extLst>
                <a:ext uri="{FF2B5EF4-FFF2-40B4-BE49-F238E27FC236}">
                  <a16:creationId xmlns:a16="http://schemas.microsoft.com/office/drawing/2014/main" id="{37CC933D-26CC-80D4-64A0-9DD729F39434}"/>
                </a:ext>
              </a:extLst>
            </p:cNvPr>
            <p:cNvSpPr>
              <a:spLocks/>
            </p:cNvSpPr>
            <p:nvPr/>
          </p:nvSpPr>
          <p:spPr bwMode="gray">
            <a:xfrm>
              <a:off x="581" y="2712"/>
              <a:ext cx="883" cy="498"/>
            </a:xfrm>
            <a:custGeom>
              <a:avLst/>
              <a:gdLst>
                <a:gd name="G0" fmla="+- 19638 0 0"/>
                <a:gd name="G1" fmla="+- 21600 0 0"/>
                <a:gd name="G2" fmla="+- 21600 0 0"/>
                <a:gd name="T0" fmla="*/ 0 w 38307"/>
                <a:gd name="T1" fmla="*/ 12606 h 21600"/>
                <a:gd name="T2" fmla="*/ 38307 w 38307"/>
                <a:gd name="T3" fmla="*/ 10736 h 21600"/>
                <a:gd name="T4" fmla="*/ 19638 w 38307"/>
                <a:gd name="T5" fmla="*/ 21600 h 21600"/>
              </a:gdLst>
              <a:ahLst/>
              <a:cxnLst>
                <a:cxn ang="0">
                  <a:pos x="T0" y="T1"/>
                </a:cxn>
                <a:cxn ang="0">
                  <a:pos x="T2" y="T3"/>
                </a:cxn>
                <a:cxn ang="0">
                  <a:pos x="T4" y="T5"/>
                </a:cxn>
              </a:cxnLst>
              <a:rect l="0" t="0" r="r" b="b"/>
              <a:pathLst>
                <a:path w="38307" h="21600" fill="none" extrusionOk="0">
                  <a:moveTo>
                    <a:pt x="-1" y="12605"/>
                  </a:moveTo>
                  <a:cubicBezTo>
                    <a:pt x="3517" y="4925"/>
                    <a:pt x="11189" y="-1"/>
                    <a:pt x="19638" y="0"/>
                  </a:cubicBezTo>
                  <a:cubicBezTo>
                    <a:pt x="27328" y="0"/>
                    <a:pt x="34438" y="4089"/>
                    <a:pt x="38307" y="10735"/>
                  </a:cubicBezTo>
                </a:path>
                <a:path w="38307" h="21600" stroke="0" extrusionOk="0">
                  <a:moveTo>
                    <a:pt x="-1" y="12605"/>
                  </a:moveTo>
                  <a:cubicBezTo>
                    <a:pt x="3517" y="4925"/>
                    <a:pt x="11189" y="-1"/>
                    <a:pt x="19638" y="0"/>
                  </a:cubicBezTo>
                  <a:cubicBezTo>
                    <a:pt x="27328" y="0"/>
                    <a:pt x="34438" y="4089"/>
                    <a:pt x="38307" y="10735"/>
                  </a:cubicBezTo>
                  <a:lnTo>
                    <a:pt x="19638" y="21600"/>
                  </a:lnTo>
                  <a:close/>
                </a:path>
              </a:pathLst>
            </a:custGeom>
            <a:solidFill>
              <a:srgbClr val="96A8C0"/>
            </a:solidFill>
            <a:ln>
              <a:noFill/>
            </a:ln>
            <a:effectLst/>
            <a:extLst>
              <a:ext uri="{91240B29-F687-4F45-9708-019B960494DF}">
                <a14:hiddenLine xmlns:a14="http://schemas.microsoft.com/office/drawing/2010/main" w="9525">
                  <a:solidFill>
                    <a:schemeClr val="tx1"/>
                  </a:solidFill>
                  <a:round/>
                  <a:headEnd type="none" w="med" len="sm"/>
                  <a:tailEnd type="none" w="med"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ja-JP" altLang="en-US" sz="1200">
                <a:solidFill>
                  <a:srgbClr val="000000"/>
                </a:solidFill>
                <a:latin typeface="Meiryo UI" panose="020B0604030504040204" pitchFamily="50" charset="-128"/>
                <a:ea typeface="Meiryo UI" panose="020B0604030504040204" pitchFamily="50" charset="-128"/>
              </a:endParaRPr>
            </a:p>
          </p:txBody>
        </p:sp>
        <p:sp>
          <p:nvSpPr>
            <p:cNvPr id="36" name="Arc 51">
              <a:extLst>
                <a:ext uri="{FF2B5EF4-FFF2-40B4-BE49-F238E27FC236}">
                  <a16:creationId xmlns:a16="http://schemas.microsoft.com/office/drawing/2014/main" id="{42540A45-BB52-FE97-ADF9-23679ADD8D68}"/>
                </a:ext>
              </a:extLst>
            </p:cNvPr>
            <p:cNvSpPr>
              <a:spLocks/>
            </p:cNvSpPr>
            <p:nvPr/>
          </p:nvSpPr>
          <p:spPr bwMode="gray">
            <a:xfrm>
              <a:off x="652" y="2794"/>
              <a:ext cx="740" cy="416"/>
            </a:xfrm>
            <a:custGeom>
              <a:avLst/>
              <a:gdLst>
                <a:gd name="G0" fmla="+- 19638 0 0"/>
                <a:gd name="G1" fmla="+- 21600 0 0"/>
                <a:gd name="G2" fmla="+- 21600 0 0"/>
                <a:gd name="T0" fmla="*/ 0 w 38307"/>
                <a:gd name="T1" fmla="*/ 12606 h 21600"/>
                <a:gd name="T2" fmla="*/ 38307 w 38307"/>
                <a:gd name="T3" fmla="*/ 10736 h 21600"/>
                <a:gd name="T4" fmla="*/ 19638 w 38307"/>
                <a:gd name="T5" fmla="*/ 21600 h 21600"/>
              </a:gdLst>
              <a:ahLst/>
              <a:cxnLst>
                <a:cxn ang="0">
                  <a:pos x="T0" y="T1"/>
                </a:cxn>
                <a:cxn ang="0">
                  <a:pos x="T2" y="T3"/>
                </a:cxn>
                <a:cxn ang="0">
                  <a:pos x="T4" y="T5"/>
                </a:cxn>
              </a:cxnLst>
              <a:rect l="0" t="0" r="r" b="b"/>
              <a:pathLst>
                <a:path w="38307" h="21600" fill="none" extrusionOk="0">
                  <a:moveTo>
                    <a:pt x="-1" y="12605"/>
                  </a:moveTo>
                  <a:cubicBezTo>
                    <a:pt x="3517" y="4925"/>
                    <a:pt x="11189" y="-1"/>
                    <a:pt x="19638" y="0"/>
                  </a:cubicBezTo>
                  <a:cubicBezTo>
                    <a:pt x="27328" y="0"/>
                    <a:pt x="34438" y="4089"/>
                    <a:pt x="38307" y="10735"/>
                  </a:cubicBezTo>
                </a:path>
                <a:path w="38307" h="21600" stroke="0" extrusionOk="0">
                  <a:moveTo>
                    <a:pt x="-1" y="12605"/>
                  </a:moveTo>
                  <a:cubicBezTo>
                    <a:pt x="3517" y="4925"/>
                    <a:pt x="11189" y="-1"/>
                    <a:pt x="19638" y="0"/>
                  </a:cubicBezTo>
                  <a:cubicBezTo>
                    <a:pt x="27328" y="0"/>
                    <a:pt x="34438" y="4089"/>
                    <a:pt x="38307" y="10735"/>
                  </a:cubicBezTo>
                  <a:lnTo>
                    <a:pt x="19638" y="21600"/>
                  </a:lnTo>
                  <a:close/>
                </a:path>
              </a:pathLst>
            </a:custGeom>
            <a:solidFill>
              <a:srgbClr val="BBC8D9"/>
            </a:solidFill>
            <a:ln>
              <a:noFill/>
            </a:ln>
            <a:effectLst/>
            <a:extLst>
              <a:ext uri="{91240B29-F687-4F45-9708-019B960494DF}">
                <a14:hiddenLine xmlns:a14="http://schemas.microsoft.com/office/drawing/2010/main" w="9525">
                  <a:solidFill>
                    <a:schemeClr val="tx1"/>
                  </a:solidFill>
                  <a:round/>
                  <a:headEnd type="none" w="med" len="sm"/>
                  <a:tailEnd type="none" w="med"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ja-JP" altLang="en-US" sz="1200">
                <a:solidFill>
                  <a:srgbClr val="000000"/>
                </a:solidFill>
                <a:latin typeface="Meiryo UI" panose="020B0604030504040204" pitchFamily="50" charset="-128"/>
                <a:ea typeface="Meiryo UI" panose="020B0604030504040204" pitchFamily="50" charset="-128"/>
              </a:endParaRPr>
            </a:p>
          </p:txBody>
        </p:sp>
        <p:sp>
          <p:nvSpPr>
            <p:cNvPr id="37" name="Freeform 52">
              <a:extLst>
                <a:ext uri="{FF2B5EF4-FFF2-40B4-BE49-F238E27FC236}">
                  <a16:creationId xmlns:a16="http://schemas.microsoft.com/office/drawing/2014/main" id="{ABCDCFBE-EEA3-1F0D-E631-BE7283D9FF78}"/>
                </a:ext>
              </a:extLst>
            </p:cNvPr>
            <p:cNvSpPr>
              <a:spLocks/>
            </p:cNvSpPr>
            <p:nvPr/>
          </p:nvSpPr>
          <p:spPr bwMode="gray">
            <a:xfrm>
              <a:off x="656" y="2980"/>
              <a:ext cx="87" cy="99"/>
            </a:xfrm>
            <a:custGeom>
              <a:avLst/>
              <a:gdLst>
                <a:gd name="T0" fmla="*/ 0 w 87"/>
                <a:gd name="T1" fmla="*/ 62 h 99"/>
                <a:gd name="T2" fmla="*/ 30 w 87"/>
                <a:gd name="T3" fmla="*/ 0 h 99"/>
                <a:gd name="T4" fmla="*/ 87 w 87"/>
                <a:gd name="T5" fmla="*/ 99 h 99"/>
                <a:gd name="T6" fmla="*/ 0 w 87"/>
                <a:gd name="T7" fmla="*/ 62 h 99"/>
              </a:gdLst>
              <a:ahLst/>
              <a:cxnLst>
                <a:cxn ang="0">
                  <a:pos x="T0" y="T1"/>
                </a:cxn>
                <a:cxn ang="0">
                  <a:pos x="T2" y="T3"/>
                </a:cxn>
                <a:cxn ang="0">
                  <a:pos x="T4" y="T5"/>
                </a:cxn>
                <a:cxn ang="0">
                  <a:pos x="T6" y="T7"/>
                </a:cxn>
              </a:cxnLst>
              <a:rect l="0" t="0" r="r" b="b"/>
              <a:pathLst>
                <a:path w="87" h="99">
                  <a:moveTo>
                    <a:pt x="0" y="62"/>
                  </a:moveTo>
                  <a:lnTo>
                    <a:pt x="30" y="0"/>
                  </a:lnTo>
                  <a:lnTo>
                    <a:pt x="87" y="99"/>
                  </a:lnTo>
                  <a:lnTo>
                    <a:pt x="0" y="62"/>
                  </a:lnTo>
                  <a:close/>
                </a:path>
              </a:pathLst>
            </a:custGeom>
            <a:solidFill>
              <a:srgbClr val="E9EDF3"/>
            </a:solidFill>
            <a:ln>
              <a:noFill/>
            </a:ln>
            <a:effectLst/>
            <a:extLst>
              <a:ext uri="{91240B29-F687-4F45-9708-019B960494DF}">
                <a14:hiddenLine xmlns:a14="http://schemas.microsoft.com/office/drawing/2010/main" w="3175" cap="flat" cmpd="sng">
                  <a:solidFill>
                    <a:schemeClr val="tx1"/>
                  </a:solidFill>
                  <a:prstDash val="solid"/>
                  <a:round/>
                  <a:headEnd type="none" w="med" len="sm"/>
                  <a:tailEnd type="none" w="med"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ja-JP" altLang="en-US" sz="1200">
                <a:solidFill>
                  <a:srgbClr val="000000"/>
                </a:solidFill>
                <a:latin typeface="Meiryo UI" panose="020B0604030504040204" pitchFamily="50" charset="-128"/>
                <a:ea typeface="Meiryo UI" panose="020B0604030504040204" pitchFamily="50" charset="-128"/>
              </a:endParaRPr>
            </a:p>
          </p:txBody>
        </p:sp>
        <p:sp>
          <p:nvSpPr>
            <p:cNvPr id="38" name="Freeform 53">
              <a:extLst>
                <a:ext uri="{FF2B5EF4-FFF2-40B4-BE49-F238E27FC236}">
                  <a16:creationId xmlns:a16="http://schemas.microsoft.com/office/drawing/2014/main" id="{40201B3B-7663-84E6-864F-D65465D0A376}"/>
                </a:ext>
              </a:extLst>
            </p:cNvPr>
            <p:cNvSpPr>
              <a:spLocks/>
            </p:cNvSpPr>
            <p:nvPr/>
          </p:nvSpPr>
          <p:spPr bwMode="gray">
            <a:xfrm>
              <a:off x="580" y="2979"/>
              <a:ext cx="107" cy="66"/>
            </a:xfrm>
            <a:custGeom>
              <a:avLst/>
              <a:gdLst>
                <a:gd name="T0" fmla="*/ 77 w 107"/>
                <a:gd name="T1" fmla="*/ 66 h 66"/>
                <a:gd name="T2" fmla="*/ 107 w 107"/>
                <a:gd name="T3" fmla="*/ 0 h 66"/>
                <a:gd name="T4" fmla="*/ 0 w 107"/>
                <a:gd name="T5" fmla="*/ 24 h 66"/>
                <a:gd name="T6" fmla="*/ 77 w 107"/>
                <a:gd name="T7" fmla="*/ 66 h 66"/>
              </a:gdLst>
              <a:ahLst/>
              <a:cxnLst>
                <a:cxn ang="0">
                  <a:pos x="T0" y="T1"/>
                </a:cxn>
                <a:cxn ang="0">
                  <a:pos x="T2" y="T3"/>
                </a:cxn>
                <a:cxn ang="0">
                  <a:pos x="T4" y="T5"/>
                </a:cxn>
                <a:cxn ang="0">
                  <a:pos x="T6" y="T7"/>
                </a:cxn>
              </a:cxnLst>
              <a:rect l="0" t="0" r="r" b="b"/>
              <a:pathLst>
                <a:path w="107" h="66">
                  <a:moveTo>
                    <a:pt x="77" y="66"/>
                  </a:moveTo>
                  <a:lnTo>
                    <a:pt x="107" y="0"/>
                  </a:lnTo>
                  <a:lnTo>
                    <a:pt x="0" y="24"/>
                  </a:lnTo>
                  <a:lnTo>
                    <a:pt x="77" y="66"/>
                  </a:lnTo>
                  <a:close/>
                </a:path>
              </a:pathLst>
            </a:custGeom>
            <a:solidFill>
              <a:srgbClr val="D3DCE8"/>
            </a:solidFill>
            <a:ln>
              <a:noFill/>
            </a:ln>
            <a:effectLst/>
            <a:extLst>
              <a:ext uri="{91240B29-F687-4F45-9708-019B960494DF}">
                <a14:hiddenLine xmlns:a14="http://schemas.microsoft.com/office/drawing/2010/main" w="3175" cap="flat" cmpd="sng">
                  <a:solidFill>
                    <a:schemeClr val="tx1"/>
                  </a:solidFill>
                  <a:prstDash val="solid"/>
                  <a:round/>
                  <a:headEnd type="none" w="med" len="sm"/>
                  <a:tailEnd type="none" w="med"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ja-JP" altLang="en-US" sz="1200">
                <a:solidFill>
                  <a:srgbClr val="000000"/>
                </a:solidFill>
                <a:latin typeface="Meiryo UI" panose="020B0604030504040204" pitchFamily="50" charset="-128"/>
                <a:ea typeface="Meiryo UI" panose="020B0604030504040204" pitchFamily="50" charset="-128"/>
              </a:endParaRPr>
            </a:p>
          </p:txBody>
        </p:sp>
        <p:sp>
          <p:nvSpPr>
            <p:cNvPr id="39" name="Freeform 54">
              <a:extLst>
                <a:ext uri="{FF2B5EF4-FFF2-40B4-BE49-F238E27FC236}">
                  <a16:creationId xmlns:a16="http://schemas.microsoft.com/office/drawing/2014/main" id="{D2036CDA-996D-7B28-1992-A45E988DC943}"/>
                </a:ext>
              </a:extLst>
            </p:cNvPr>
            <p:cNvSpPr>
              <a:spLocks/>
            </p:cNvSpPr>
            <p:nvPr/>
          </p:nvSpPr>
          <p:spPr bwMode="gray">
            <a:xfrm>
              <a:off x="1311" y="2998"/>
              <a:ext cx="107" cy="60"/>
            </a:xfrm>
            <a:custGeom>
              <a:avLst/>
              <a:gdLst>
                <a:gd name="T0" fmla="*/ 83 w 107"/>
                <a:gd name="T1" fmla="*/ 0 h 60"/>
                <a:gd name="T2" fmla="*/ 107 w 107"/>
                <a:gd name="T3" fmla="*/ 60 h 60"/>
                <a:gd name="T4" fmla="*/ 0 w 107"/>
                <a:gd name="T5" fmla="*/ 50 h 60"/>
                <a:gd name="T6" fmla="*/ 83 w 107"/>
                <a:gd name="T7" fmla="*/ 0 h 60"/>
              </a:gdLst>
              <a:ahLst/>
              <a:cxnLst>
                <a:cxn ang="0">
                  <a:pos x="T0" y="T1"/>
                </a:cxn>
                <a:cxn ang="0">
                  <a:pos x="T2" y="T3"/>
                </a:cxn>
                <a:cxn ang="0">
                  <a:pos x="T4" y="T5"/>
                </a:cxn>
                <a:cxn ang="0">
                  <a:pos x="T6" y="T7"/>
                </a:cxn>
              </a:cxnLst>
              <a:rect l="0" t="0" r="r" b="b"/>
              <a:pathLst>
                <a:path w="107" h="60">
                  <a:moveTo>
                    <a:pt x="83" y="0"/>
                  </a:moveTo>
                  <a:lnTo>
                    <a:pt x="107" y="60"/>
                  </a:lnTo>
                  <a:lnTo>
                    <a:pt x="0" y="50"/>
                  </a:lnTo>
                  <a:lnTo>
                    <a:pt x="83" y="0"/>
                  </a:lnTo>
                  <a:close/>
                </a:path>
              </a:pathLst>
            </a:custGeom>
            <a:solidFill>
              <a:srgbClr val="BBC8D9"/>
            </a:solidFill>
            <a:ln>
              <a:noFill/>
            </a:ln>
            <a:effectLst/>
            <a:extLst>
              <a:ext uri="{91240B29-F687-4F45-9708-019B960494DF}">
                <a14:hiddenLine xmlns:a14="http://schemas.microsoft.com/office/drawing/2010/main" w="9525" cap="flat" cmpd="sng">
                  <a:solidFill>
                    <a:schemeClr val="tx1"/>
                  </a:solidFill>
                  <a:prstDash val="solid"/>
                  <a:round/>
                  <a:headEnd type="none" w="med" len="sm"/>
                  <a:tailEnd type="none" w="med"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endParaRPr lang="ja-JP" altLang="en-US" sz="1200">
                <a:solidFill>
                  <a:srgbClr val="000000"/>
                </a:solidFill>
                <a:latin typeface="Meiryo UI" panose="020B0604030504040204" pitchFamily="50" charset="-128"/>
                <a:ea typeface="Meiryo UI" panose="020B0604030504040204" pitchFamily="50" charset="-128"/>
              </a:endParaRPr>
            </a:p>
          </p:txBody>
        </p:sp>
        <p:sp>
          <p:nvSpPr>
            <p:cNvPr id="40" name="Freeform 55">
              <a:extLst>
                <a:ext uri="{FF2B5EF4-FFF2-40B4-BE49-F238E27FC236}">
                  <a16:creationId xmlns:a16="http://schemas.microsoft.com/office/drawing/2014/main" id="{4F732E92-499D-1EF9-0777-49A9E99CDAEC}"/>
                </a:ext>
              </a:extLst>
            </p:cNvPr>
            <p:cNvSpPr>
              <a:spLocks/>
            </p:cNvSpPr>
            <p:nvPr/>
          </p:nvSpPr>
          <p:spPr bwMode="gray">
            <a:xfrm>
              <a:off x="1389" y="2952"/>
              <a:ext cx="76" cy="106"/>
            </a:xfrm>
            <a:custGeom>
              <a:avLst/>
              <a:gdLst>
                <a:gd name="T0" fmla="*/ 0 w 76"/>
                <a:gd name="T1" fmla="*/ 45 h 106"/>
                <a:gd name="T2" fmla="*/ 26 w 76"/>
                <a:gd name="T3" fmla="*/ 106 h 106"/>
                <a:gd name="T4" fmla="*/ 76 w 76"/>
                <a:gd name="T5" fmla="*/ 0 h 106"/>
                <a:gd name="T6" fmla="*/ 0 w 76"/>
                <a:gd name="T7" fmla="*/ 45 h 106"/>
              </a:gdLst>
              <a:ahLst/>
              <a:cxnLst>
                <a:cxn ang="0">
                  <a:pos x="T0" y="T1"/>
                </a:cxn>
                <a:cxn ang="0">
                  <a:pos x="T2" y="T3"/>
                </a:cxn>
                <a:cxn ang="0">
                  <a:pos x="T4" y="T5"/>
                </a:cxn>
                <a:cxn ang="0">
                  <a:pos x="T6" y="T7"/>
                </a:cxn>
              </a:cxnLst>
              <a:rect l="0" t="0" r="r" b="b"/>
              <a:pathLst>
                <a:path w="76" h="106">
                  <a:moveTo>
                    <a:pt x="0" y="45"/>
                  </a:moveTo>
                  <a:lnTo>
                    <a:pt x="26" y="106"/>
                  </a:lnTo>
                  <a:lnTo>
                    <a:pt x="76" y="0"/>
                  </a:lnTo>
                  <a:lnTo>
                    <a:pt x="0" y="45"/>
                  </a:lnTo>
                  <a:close/>
                </a:path>
              </a:pathLst>
            </a:custGeom>
            <a:solidFill>
              <a:srgbClr val="96A8C0"/>
            </a:solidFill>
            <a:ln>
              <a:noFill/>
            </a:ln>
            <a:effectLst/>
            <a:extLst>
              <a:ext uri="{91240B29-F687-4F45-9708-019B960494DF}">
                <a14:hiddenLine xmlns:a14="http://schemas.microsoft.com/office/drawing/2010/main" w="9525" cap="flat" cmpd="sng">
                  <a:solidFill>
                    <a:schemeClr val="tx1"/>
                  </a:solidFill>
                  <a:prstDash val="solid"/>
                  <a:round/>
                  <a:headEnd type="none" w="med" len="sm"/>
                  <a:tailEnd type="none" w="med"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ja-JP" altLang="en-US" sz="1200">
                <a:solidFill>
                  <a:srgbClr val="000000"/>
                </a:solidFill>
                <a:latin typeface="Meiryo UI" panose="020B0604030504040204" pitchFamily="50" charset="-128"/>
                <a:ea typeface="Meiryo UI" panose="020B0604030504040204" pitchFamily="50" charset="-128"/>
              </a:endParaRPr>
            </a:p>
          </p:txBody>
        </p:sp>
        <p:sp>
          <p:nvSpPr>
            <p:cNvPr id="41" name="Oval 56">
              <a:extLst>
                <a:ext uri="{FF2B5EF4-FFF2-40B4-BE49-F238E27FC236}">
                  <a16:creationId xmlns:a16="http://schemas.microsoft.com/office/drawing/2014/main" id="{438A2512-89C0-FDC8-0003-3251776974CE}"/>
                </a:ext>
              </a:extLst>
            </p:cNvPr>
            <p:cNvSpPr>
              <a:spLocks noChangeArrowheads="1"/>
            </p:cNvSpPr>
            <p:nvPr/>
          </p:nvSpPr>
          <p:spPr bwMode="gray">
            <a:xfrm>
              <a:off x="535" y="2704"/>
              <a:ext cx="997" cy="997"/>
            </a:xfrm>
            <a:prstGeom prst="ellipse">
              <a:avLst/>
            </a:prstGeom>
            <a:noFill/>
            <a:ln w="38100" algn="ctr">
              <a:solidFill>
                <a:srgbClr val="647E9E"/>
              </a:solidFill>
              <a:round/>
              <a:headEnd type="none" w="med" len="sm"/>
              <a:tailEnd type="none" w="med" len="sm"/>
            </a:ln>
            <a:effectLst/>
            <a:extLst>
              <a:ext uri="{909E8E84-426E-40DD-AFC4-6F175D3DCCD1}">
                <a14:hiddenFill xmlns:a14="http://schemas.microsoft.com/office/drawing/2010/main">
                  <a:solidFill>
                    <a:srgbClr val="D3DCE8"/>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ja-JP" altLang="en-US" sz="1200">
                <a:solidFill>
                  <a:srgbClr val="000000"/>
                </a:solidFill>
                <a:latin typeface="Meiryo UI" panose="020B0604030504040204" pitchFamily="50" charset="-128"/>
                <a:ea typeface="Meiryo UI" panose="020B0604030504040204" pitchFamily="50" charset="-128"/>
              </a:endParaRPr>
            </a:p>
          </p:txBody>
        </p:sp>
        <p:sp>
          <p:nvSpPr>
            <p:cNvPr id="42" name="Oval 57">
              <a:extLst>
                <a:ext uri="{FF2B5EF4-FFF2-40B4-BE49-F238E27FC236}">
                  <a16:creationId xmlns:a16="http://schemas.microsoft.com/office/drawing/2014/main" id="{763A2780-357E-EEF1-617F-BC1150D1A651}"/>
                </a:ext>
              </a:extLst>
            </p:cNvPr>
            <p:cNvSpPr>
              <a:spLocks noChangeArrowheads="1"/>
            </p:cNvSpPr>
            <p:nvPr/>
          </p:nvSpPr>
          <p:spPr bwMode="gray">
            <a:xfrm>
              <a:off x="715" y="2885"/>
              <a:ext cx="636" cy="636"/>
            </a:xfrm>
            <a:prstGeom prst="ellipse">
              <a:avLst/>
            </a:prstGeom>
            <a:solidFill>
              <a:srgbClr val="FFFFFF"/>
            </a:solidFill>
            <a:ln>
              <a:noFill/>
            </a:ln>
            <a:effectLst/>
            <a:extLst>
              <a:ext uri="{91240B29-F687-4F45-9708-019B960494DF}">
                <a14:hiddenLine xmlns:a14="http://schemas.microsoft.com/office/drawing/2010/main" w="9525" algn="ctr">
                  <a:solidFill>
                    <a:schemeClr val="tx1"/>
                  </a:solidFill>
                  <a:round/>
                  <a:headEnd type="none" w="med" len="sm"/>
                  <a:tailEnd type="none" w="med"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ja-JP" altLang="en-US" sz="1200">
                <a:solidFill>
                  <a:srgbClr val="000000"/>
                </a:solidFill>
                <a:latin typeface="Meiryo UI" panose="020B0604030504040204" pitchFamily="50" charset="-128"/>
                <a:ea typeface="Meiryo UI" panose="020B0604030504040204" pitchFamily="50" charset="-128"/>
              </a:endParaRPr>
            </a:p>
          </p:txBody>
        </p:sp>
        <p:sp>
          <p:nvSpPr>
            <p:cNvPr id="43" name="Text Box 58">
              <a:extLst>
                <a:ext uri="{FF2B5EF4-FFF2-40B4-BE49-F238E27FC236}">
                  <a16:creationId xmlns:a16="http://schemas.microsoft.com/office/drawing/2014/main" id="{A2604B79-5ABB-FE46-7128-324C410B0E4D}"/>
                </a:ext>
              </a:extLst>
            </p:cNvPr>
            <p:cNvSpPr txBox="1">
              <a:spLocks noChangeArrowheads="1"/>
            </p:cNvSpPr>
            <p:nvPr/>
          </p:nvSpPr>
          <p:spPr bwMode="gray">
            <a:xfrm>
              <a:off x="626" y="3831"/>
              <a:ext cx="953" cy="181"/>
            </a:xfrm>
            <a:prstGeom prst="rect">
              <a:avLst/>
            </a:prstGeom>
            <a:noFill/>
            <a:ln>
              <a:noFill/>
            </a:ln>
            <a:effectLst/>
            <a:extLst>
              <a:ext uri="{909E8E84-426E-40DD-AFC4-6F175D3DCCD1}">
                <a14:hiddenFill xmlns:a14="http://schemas.microsoft.com/office/drawing/2010/main">
                  <a:solidFill>
                    <a:srgbClr val="BBC8D9"/>
                  </a:solidFill>
                </a14:hiddenFill>
              </a:ext>
              <a:ext uri="{91240B29-F687-4F45-9708-019B960494DF}">
                <a14:hiddenLine xmlns:a14="http://schemas.microsoft.com/office/drawing/2010/main" w="12700">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21600" rIns="0" anchor="ctr"/>
            <a:lstStyle/>
            <a:p>
              <a:pPr algn="ctr" fontAlgn="base"/>
              <a:r>
                <a:rPr lang="ja-JP" altLang="en-US" sz="1200" b="1">
                  <a:solidFill>
                    <a:srgbClr val="000000"/>
                  </a:solidFill>
                  <a:latin typeface="Meiryo UI" panose="020B0604030504040204" pitchFamily="50" charset="-128"/>
                  <a:ea typeface="Meiryo UI" panose="020B0604030504040204" pitchFamily="50" charset="-128"/>
                </a:rPr>
                <a:t>個別案件での当該技術・製品採用</a:t>
              </a:r>
              <a:endParaRPr lang="en-US" altLang="ja-JP" sz="1200" b="1">
                <a:solidFill>
                  <a:srgbClr val="000000"/>
                </a:solidFill>
                <a:latin typeface="Meiryo UI" panose="020B0604030504040204" pitchFamily="50" charset="-128"/>
                <a:ea typeface="Meiryo UI" panose="020B0604030504040204" pitchFamily="50" charset="-128"/>
              </a:endParaRPr>
            </a:p>
          </p:txBody>
        </p:sp>
        <p:sp>
          <p:nvSpPr>
            <p:cNvPr id="44" name="Text Box 59">
              <a:extLst>
                <a:ext uri="{FF2B5EF4-FFF2-40B4-BE49-F238E27FC236}">
                  <a16:creationId xmlns:a16="http://schemas.microsoft.com/office/drawing/2014/main" id="{C2153E53-F5C1-9065-78B9-0745F4E305C5}"/>
                </a:ext>
              </a:extLst>
            </p:cNvPr>
            <p:cNvSpPr txBox="1">
              <a:spLocks noChangeArrowheads="1"/>
            </p:cNvSpPr>
            <p:nvPr/>
          </p:nvSpPr>
          <p:spPr bwMode="gray">
            <a:xfrm>
              <a:off x="760" y="2976"/>
              <a:ext cx="546" cy="454"/>
            </a:xfrm>
            <a:prstGeom prst="rect">
              <a:avLst/>
            </a:prstGeom>
            <a:noFill/>
            <a:ln>
              <a:noFill/>
            </a:ln>
            <a:effectLst/>
            <a:extLst>
              <a:ext uri="{909E8E84-426E-40DD-AFC4-6F175D3DCCD1}">
                <a14:hiddenFill xmlns:a14="http://schemas.microsoft.com/office/drawing/2010/main">
                  <a:solidFill>
                    <a:srgbClr val="BBC8D9"/>
                  </a:solidFill>
                </a14:hiddenFill>
              </a:ext>
              <a:ext uri="{91240B29-F687-4F45-9708-019B960494DF}">
                <a14:hiddenLine xmlns:a14="http://schemas.microsoft.com/office/drawing/2010/main" w="12700">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21600" rIns="0" anchor="ctr"/>
            <a:lstStyle/>
            <a:p>
              <a:pPr algn="ctr" fontAlgn="base"/>
              <a:r>
                <a:rPr lang="ja-JP" altLang="en-US" sz="1200" b="1" dirty="0">
                  <a:solidFill>
                    <a:srgbClr val="000000"/>
                  </a:solidFill>
                  <a:latin typeface="Meiryo UI" panose="020B0604030504040204" pitchFamily="50" charset="-128"/>
                  <a:ea typeface="Meiryo UI" panose="020B0604030504040204" pitchFamily="50" charset="-128"/>
                </a:rPr>
                <a:t>①プロジェクトによる削減貢献</a:t>
              </a:r>
              <a:endParaRPr lang="en-US" altLang="ja-JP" sz="1200" b="1" dirty="0">
                <a:solidFill>
                  <a:srgbClr val="000000"/>
                </a:solidFill>
                <a:latin typeface="Meiryo UI" panose="020B0604030504040204" pitchFamily="50" charset="-128"/>
                <a:ea typeface="Meiryo UI" panose="020B0604030504040204" pitchFamily="50" charset="-128"/>
              </a:endParaRPr>
            </a:p>
          </p:txBody>
        </p:sp>
      </p:grpSp>
      <p:sp>
        <p:nvSpPr>
          <p:cNvPr id="15" name="Text Box 32">
            <a:extLst>
              <a:ext uri="{FF2B5EF4-FFF2-40B4-BE49-F238E27FC236}">
                <a16:creationId xmlns:a16="http://schemas.microsoft.com/office/drawing/2014/main" id="{B6F5EE5F-779E-3DDD-5E72-05513B008B3B}"/>
              </a:ext>
            </a:extLst>
          </p:cNvPr>
          <p:cNvSpPr txBox="1">
            <a:spLocks noChangeArrowheads="1"/>
          </p:cNvSpPr>
          <p:nvPr/>
        </p:nvSpPr>
        <p:spPr bwMode="gray">
          <a:xfrm>
            <a:off x="3461353" y="5099120"/>
            <a:ext cx="1137098" cy="356042"/>
          </a:xfrm>
          <a:prstGeom prst="rect">
            <a:avLst/>
          </a:prstGeom>
          <a:noFill/>
          <a:ln>
            <a:noFill/>
          </a:ln>
          <a:effectLst/>
          <a:extLst>
            <a:ext uri="{909E8E84-426E-40DD-AFC4-6F175D3DCCD1}">
              <a14:hiddenFill xmlns:a14="http://schemas.microsoft.com/office/drawing/2010/main">
                <a:solidFill>
                  <a:srgbClr val="BBC8D9"/>
                </a:solidFill>
              </a14:hiddenFill>
            </a:ext>
            <a:ext uri="{91240B29-F687-4F45-9708-019B960494DF}">
              <a14:hiddenLine xmlns:a14="http://schemas.microsoft.com/office/drawing/2010/main" w="12700">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nchorCtr="1"/>
          <a:lstStyle>
            <a:lvl1pPr marL="182563" indent="-182563" algn="l" fontAlgn="base">
              <a:defRPr kumimoji="1" sz="2400">
                <a:solidFill>
                  <a:schemeClr val="tx1"/>
                </a:solidFill>
                <a:latin typeface="Times New Roman" pitchFamily="18" charset="0"/>
                <a:ea typeface="ＭＳ Ｐゴシック" charset="-128"/>
              </a:defRPr>
            </a:lvl1pPr>
            <a:lvl2pPr algn="l" fontAlgn="base">
              <a:defRPr kumimoji="1" sz="2400">
                <a:solidFill>
                  <a:schemeClr val="tx1"/>
                </a:solidFill>
                <a:latin typeface="Times New Roman" pitchFamily="18" charset="0"/>
                <a:ea typeface="ＭＳ Ｐゴシック" charset="-128"/>
              </a:defRPr>
            </a:lvl2pPr>
            <a:lvl3pPr algn="l" fontAlgn="base">
              <a:defRPr kumimoji="1" sz="2400">
                <a:solidFill>
                  <a:schemeClr val="tx1"/>
                </a:solidFill>
                <a:latin typeface="Times New Roman" pitchFamily="18" charset="0"/>
                <a:ea typeface="ＭＳ Ｐゴシック" charset="-128"/>
              </a:defRPr>
            </a:lvl3pPr>
            <a:lvl4pPr algn="l" fontAlgn="base">
              <a:defRPr kumimoji="1" sz="2400">
                <a:solidFill>
                  <a:schemeClr val="tx1"/>
                </a:solidFill>
                <a:latin typeface="Times New Roman" pitchFamily="18" charset="0"/>
                <a:ea typeface="ＭＳ Ｐゴシック" charset="-128"/>
              </a:defRPr>
            </a:lvl4pPr>
            <a:lvl5pPr algn="l" fontAlgn="base">
              <a:defRPr kumimoji="1" sz="2400">
                <a:solidFill>
                  <a:schemeClr val="tx1"/>
                </a:solidFill>
                <a:latin typeface="Times New Roman" pitchFamily="18" charset="0"/>
                <a:ea typeface="ＭＳ Ｐゴシック" charset="-128"/>
              </a:defRPr>
            </a:lvl5pPr>
            <a:lvl6pPr fontAlgn="base">
              <a:spcBef>
                <a:spcPct val="0"/>
              </a:spcBef>
              <a:spcAft>
                <a:spcPct val="0"/>
              </a:spcAft>
              <a:defRPr kumimoji="1" sz="2400">
                <a:solidFill>
                  <a:schemeClr val="tx1"/>
                </a:solidFill>
                <a:latin typeface="Times New Roman" pitchFamily="18" charset="0"/>
                <a:ea typeface="ＭＳ Ｐゴシック" charset="-128"/>
              </a:defRPr>
            </a:lvl6pPr>
            <a:lvl7pPr fontAlgn="base">
              <a:spcBef>
                <a:spcPct val="0"/>
              </a:spcBef>
              <a:spcAft>
                <a:spcPct val="0"/>
              </a:spcAft>
              <a:defRPr kumimoji="1" sz="2400">
                <a:solidFill>
                  <a:schemeClr val="tx1"/>
                </a:solidFill>
                <a:latin typeface="Times New Roman" pitchFamily="18" charset="0"/>
                <a:ea typeface="ＭＳ Ｐゴシック" charset="-128"/>
              </a:defRPr>
            </a:lvl7pPr>
            <a:lvl8pPr fontAlgn="base">
              <a:spcBef>
                <a:spcPct val="0"/>
              </a:spcBef>
              <a:spcAft>
                <a:spcPct val="0"/>
              </a:spcAft>
              <a:defRPr kumimoji="1" sz="2400">
                <a:solidFill>
                  <a:schemeClr val="tx1"/>
                </a:solidFill>
                <a:latin typeface="Times New Roman" pitchFamily="18" charset="0"/>
                <a:ea typeface="ＭＳ Ｐゴシック" charset="-128"/>
              </a:defRPr>
            </a:lvl8pPr>
            <a:lvl9pPr fontAlgn="base">
              <a:spcBef>
                <a:spcPct val="0"/>
              </a:spcBef>
              <a:spcAft>
                <a:spcPct val="0"/>
              </a:spcAft>
              <a:defRPr kumimoji="1" sz="2400">
                <a:solidFill>
                  <a:schemeClr val="tx1"/>
                </a:solidFill>
                <a:latin typeface="Times New Roman" pitchFamily="18" charset="0"/>
                <a:ea typeface="ＭＳ Ｐゴシック" charset="-128"/>
              </a:defRPr>
            </a:lvl9pPr>
          </a:lstStyle>
          <a:p>
            <a:pPr>
              <a:buClr>
                <a:srgbClr val="647E9E"/>
              </a:buClr>
              <a:buFont typeface="Wingdings" pitchFamily="2" charset="2"/>
              <a:buChar char="l"/>
            </a:pPr>
            <a:r>
              <a:rPr lang="ja-JP" altLang="en-US" sz="1200">
                <a:solidFill>
                  <a:srgbClr val="000000"/>
                </a:solidFill>
                <a:latin typeface="Meiryo UI" panose="020B0604030504040204" pitchFamily="50" charset="-128"/>
                <a:ea typeface="Meiryo UI" panose="020B0604030504040204" pitchFamily="50" charset="-128"/>
              </a:rPr>
              <a:t>実施国や対象部門への普及拡大</a:t>
            </a:r>
          </a:p>
        </p:txBody>
      </p:sp>
      <p:sp>
        <p:nvSpPr>
          <p:cNvPr id="16" name="Text Box 58">
            <a:extLst>
              <a:ext uri="{FF2B5EF4-FFF2-40B4-BE49-F238E27FC236}">
                <a16:creationId xmlns:a16="http://schemas.microsoft.com/office/drawing/2014/main" id="{F51FCC6B-E504-183E-9A03-346C5BC7A83B}"/>
              </a:ext>
            </a:extLst>
          </p:cNvPr>
          <p:cNvSpPr txBox="1">
            <a:spLocks noChangeArrowheads="1"/>
          </p:cNvSpPr>
          <p:nvPr/>
        </p:nvSpPr>
        <p:spPr bwMode="gray">
          <a:xfrm>
            <a:off x="3380943" y="5861446"/>
            <a:ext cx="1528625" cy="240067"/>
          </a:xfrm>
          <a:prstGeom prst="rect">
            <a:avLst/>
          </a:prstGeom>
          <a:noFill/>
          <a:ln>
            <a:noFill/>
          </a:ln>
          <a:effectLst/>
          <a:extLst>
            <a:ext uri="{909E8E84-426E-40DD-AFC4-6F175D3DCCD1}">
              <a14:hiddenFill xmlns:a14="http://schemas.microsoft.com/office/drawing/2010/main">
                <a:solidFill>
                  <a:srgbClr val="BBC8D9"/>
                </a:solidFill>
              </a14:hiddenFill>
            </a:ext>
            <a:ext uri="{91240B29-F687-4F45-9708-019B960494DF}">
              <a14:hiddenLine xmlns:a14="http://schemas.microsoft.com/office/drawing/2010/main" w="12700">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21600" rIns="0" anchor="t"/>
          <a:lstStyle/>
          <a:p>
            <a:pPr algn="ctr" fontAlgn="base"/>
            <a:r>
              <a:rPr lang="ja-JP" altLang="en-US" sz="1200" b="1">
                <a:solidFill>
                  <a:srgbClr val="000000"/>
                </a:solidFill>
                <a:latin typeface="Meiryo UI" panose="020B0604030504040204" pitchFamily="50" charset="-128"/>
                <a:ea typeface="Meiryo UI" panose="020B0604030504040204" pitchFamily="50" charset="-128"/>
              </a:rPr>
              <a:t>制度による当該技術・</a:t>
            </a:r>
            <a:endParaRPr lang="en-US" altLang="ja-JP" sz="1200" b="1">
              <a:solidFill>
                <a:srgbClr val="000000"/>
              </a:solidFill>
              <a:latin typeface="Meiryo UI" panose="020B0604030504040204" pitchFamily="50" charset="-128"/>
              <a:ea typeface="Meiryo UI" panose="020B0604030504040204" pitchFamily="50" charset="-128"/>
            </a:endParaRPr>
          </a:p>
          <a:p>
            <a:pPr algn="ctr" fontAlgn="base"/>
            <a:r>
              <a:rPr lang="ja-JP" altLang="en-US" sz="1200" b="1">
                <a:solidFill>
                  <a:srgbClr val="000000"/>
                </a:solidFill>
                <a:latin typeface="Meiryo UI" panose="020B0604030504040204" pitchFamily="50" charset="-128"/>
                <a:ea typeface="Meiryo UI" panose="020B0604030504040204" pitchFamily="50" charset="-128"/>
              </a:rPr>
              <a:t>製品の普及の後押し</a:t>
            </a:r>
            <a:endParaRPr lang="en-US" altLang="ja-JP" sz="1200" b="1">
              <a:solidFill>
                <a:srgbClr val="000000"/>
              </a:solidFill>
              <a:latin typeface="Meiryo UI" panose="020B0604030504040204" pitchFamily="50" charset="-128"/>
              <a:ea typeface="Meiryo UI" panose="020B0604030504040204" pitchFamily="50" charset="-128"/>
            </a:endParaRPr>
          </a:p>
        </p:txBody>
      </p:sp>
      <p:sp>
        <p:nvSpPr>
          <p:cNvPr id="17" name="Text Box 58">
            <a:extLst>
              <a:ext uri="{FF2B5EF4-FFF2-40B4-BE49-F238E27FC236}">
                <a16:creationId xmlns:a16="http://schemas.microsoft.com/office/drawing/2014/main" id="{C840841C-34A0-EF3D-2DC3-D94B318B6480}"/>
              </a:ext>
            </a:extLst>
          </p:cNvPr>
          <p:cNvSpPr txBox="1">
            <a:spLocks noChangeArrowheads="1"/>
          </p:cNvSpPr>
          <p:nvPr/>
        </p:nvSpPr>
        <p:spPr bwMode="gray">
          <a:xfrm>
            <a:off x="5944473" y="5861446"/>
            <a:ext cx="2767204" cy="247904"/>
          </a:xfrm>
          <a:prstGeom prst="rect">
            <a:avLst/>
          </a:prstGeom>
          <a:noFill/>
          <a:ln>
            <a:noFill/>
          </a:ln>
          <a:effectLst/>
          <a:extLst>
            <a:ext uri="{909E8E84-426E-40DD-AFC4-6F175D3DCCD1}">
              <a14:hiddenFill xmlns:a14="http://schemas.microsoft.com/office/drawing/2010/main">
                <a:solidFill>
                  <a:srgbClr val="BBC8D9"/>
                </a:solidFill>
              </a14:hiddenFill>
            </a:ext>
            <a:ext uri="{91240B29-F687-4F45-9708-019B960494DF}">
              <a14:hiddenLine xmlns:a14="http://schemas.microsoft.com/office/drawing/2010/main" w="12700">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21600" rIns="0" anchor="t"/>
          <a:lstStyle/>
          <a:p>
            <a:pPr algn="ctr" fontAlgn="base"/>
            <a:r>
              <a:rPr lang="en-US" altLang="ja-JP" sz="1200" b="1" dirty="0">
                <a:solidFill>
                  <a:srgbClr val="000000"/>
                </a:solidFill>
                <a:latin typeface="Meiryo UI" panose="020B0604030504040204" pitchFamily="50" charset="-128"/>
                <a:ea typeface="Meiryo UI" panose="020B0604030504040204" pitchFamily="50" charset="-128"/>
              </a:rPr>
              <a:t>ASEAN</a:t>
            </a:r>
            <a:r>
              <a:rPr lang="ja-JP" altLang="en-US" sz="1200" b="1" dirty="0">
                <a:solidFill>
                  <a:srgbClr val="000000"/>
                </a:solidFill>
                <a:latin typeface="Meiryo UI" panose="020B0604030504040204" pitchFamily="50" charset="-128"/>
                <a:ea typeface="Meiryo UI" panose="020B0604030504040204" pitchFamily="50" charset="-128"/>
              </a:rPr>
              <a:t>域内で当該技術・製品と制度が</a:t>
            </a:r>
            <a:br>
              <a:rPr lang="en-US" altLang="ja-JP" sz="1200" b="1" dirty="0">
                <a:solidFill>
                  <a:srgbClr val="000000"/>
                </a:solidFill>
                <a:latin typeface="Meiryo UI" panose="020B0604030504040204" pitchFamily="50" charset="-128"/>
                <a:ea typeface="Meiryo UI" panose="020B0604030504040204" pitchFamily="50" charset="-128"/>
              </a:rPr>
            </a:br>
            <a:r>
              <a:rPr lang="ja-JP" altLang="en-US" sz="1200" b="1" dirty="0">
                <a:solidFill>
                  <a:srgbClr val="000000"/>
                </a:solidFill>
                <a:latin typeface="Meiryo UI" panose="020B0604030504040204" pitchFamily="50" charset="-128"/>
                <a:ea typeface="Meiryo UI" panose="020B0604030504040204" pitchFamily="50" charset="-128"/>
              </a:rPr>
              <a:t>一体となって普及拡大</a:t>
            </a:r>
          </a:p>
          <a:p>
            <a:pPr algn="ctr" fontAlgn="base"/>
            <a:endParaRPr lang="en-US" altLang="ja-JP" sz="1200" b="1" dirty="0">
              <a:solidFill>
                <a:srgbClr val="000000"/>
              </a:solidFill>
              <a:latin typeface="Meiryo UI" panose="020B0604030504040204" pitchFamily="50" charset="-128"/>
              <a:ea typeface="Meiryo UI" panose="020B0604030504040204" pitchFamily="50" charset="-128"/>
            </a:endParaRPr>
          </a:p>
        </p:txBody>
      </p:sp>
      <p:sp>
        <p:nvSpPr>
          <p:cNvPr id="69" name="テキスト ボックス 68">
            <a:extLst>
              <a:ext uri="{FF2B5EF4-FFF2-40B4-BE49-F238E27FC236}">
                <a16:creationId xmlns:a16="http://schemas.microsoft.com/office/drawing/2014/main" id="{62E384EE-0F15-AF67-0E2C-BA6184F9FB72}"/>
              </a:ext>
            </a:extLst>
          </p:cNvPr>
          <p:cNvSpPr txBox="1"/>
          <p:nvPr/>
        </p:nvSpPr>
        <p:spPr>
          <a:xfrm>
            <a:off x="8978994" y="3412249"/>
            <a:ext cx="2400205" cy="584775"/>
          </a:xfrm>
          <a:prstGeom prst="rect">
            <a:avLst/>
          </a:prstGeom>
          <a:noFill/>
        </p:spPr>
        <p:txBody>
          <a:bodyPr wrap="square" rtlCol="0">
            <a:spAutoFit/>
          </a:bodyPr>
          <a:lstStyle/>
          <a:p>
            <a:r>
              <a:rPr lang="ja-JP" altLang="en-US" sz="1600" b="1">
                <a:solidFill>
                  <a:srgbClr val="000000"/>
                </a:solidFill>
                <a:cs typeface="Calibri" panose="020F0502020204030204" pitchFamily="34" charset="0"/>
              </a:rPr>
              <a:t>グリーン</a:t>
            </a:r>
            <a:r>
              <a:rPr lang="en-US" altLang="ja-JP" sz="1600" b="1">
                <a:solidFill>
                  <a:srgbClr val="000000"/>
                </a:solidFill>
                <a:cs typeface="Calibri" panose="020F0502020204030204" pitchFamily="34" charset="0"/>
              </a:rPr>
              <a:t>/</a:t>
            </a:r>
            <a:r>
              <a:rPr lang="ja-JP" altLang="en-US" sz="1600" b="1">
                <a:solidFill>
                  <a:srgbClr val="000000"/>
                </a:solidFill>
                <a:cs typeface="Calibri" panose="020F0502020204030204" pitchFamily="34" charset="0"/>
              </a:rPr>
              <a:t>サステナブルファイナンス</a:t>
            </a:r>
            <a:endParaRPr lang="ja-JP" altLang="en-US" b="1">
              <a:solidFill>
                <a:srgbClr val="000000"/>
              </a:solidFill>
              <a:cs typeface="Calibri" panose="020F0502020204030204" pitchFamily="34" charset="0"/>
            </a:endParaRPr>
          </a:p>
        </p:txBody>
      </p:sp>
      <p:sp>
        <p:nvSpPr>
          <p:cNvPr id="70" name="フローチャート: 他ページ結合子 69">
            <a:extLst>
              <a:ext uri="{FF2B5EF4-FFF2-40B4-BE49-F238E27FC236}">
                <a16:creationId xmlns:a16="http://schemas.microsoft.com/office/drawing/2014/main" id="{A9EB659D-7C0A-AE23-EECA-522694B6860E}"/>
              </a:ext>
            </a:extLst>
          </p:cNvPr>
          <p:cNvSpPr/>
          <p:nvPr/>
        </p:nvSpPr>
        <p:spPr>
          <a:xfrm rot="5400000">
            <a:off x="9371819" y="3233451"/>
            <a:ext cx="1487834" cy="3075567"/>
          </a:xfrm>
          <a:prstGeom prst="flowChartOffpageConnector">
            <a:avLst/>
          </a:prstGeom>
          <a:gradFill rotWithShape="1">
            <a:gsLst>
              <a:gs pos="0">
                <a:srgbClr val="89B8AA">
                  <a:tint val="50000"/>
                  <a:satMod val="300000"/>
                </a:srgbClr>
              </a:gs>
              <a:gs pos="35000">
                <a:srgbClr val="89B8AA">
                  <a:tint val="37000"/>
                  <a:satMod val="300000"/>
                </a:srgbClr>
              </a:gs>
              <a:gs pos="100000">
                <a:srgbClr val="89B8AA">
                  <a:tint val="15000"/>
                  <a:satMod val="350000"/>
                </a:srgbClr>
              </a:gs>
            </a:gsLst>
            <a:lin ang="16200000" scaled="1"/>
          </a:gradFill>
          <a:ln w="9525" cap="flat" cmpd="sng" algn="ctr">
            <a:solidFill>
              <a:srgbClr val="89B8AA">
                <a:shade val="95000"/>
                <a:satMod val="105000"/>
              </a:srgbClr>
            </a:solidFill>
            <a:prstDash val="solid"/>
          </a:ln>
          <a:effectLst>
            <a:outerShdw blurRad="40000" dist="20000" dir="5400000" rotWithShape="0">
              <a:srgbClr val="000000">
                <a:alpha val="38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spcAft>
                <a:spcPts val="600"/>
              </a:spcAft>
              <a:defRPr/>
            </a:pPr>
            <a:endParaRPr kumimoji="0" lang="en-US" altLang="ja-JP" sz="1600" kern="0">
              <a:solidFill>
                <a:srgbClr val="000000"/>
              </a:solidFill>
              <a:latin typeface="Arial"/>
              <a:ea typeface="ＭＳ Ｐゴシック"/>
              <a:cs typeface="Calibri" panose="020F0502020204030204" pitchFamily="34" charset="0"/>
            </a:endParaRPr>
          </a:p>
        </p:txBody>
      </p:sp>
      <p:sp>
        <p:nvSpPr>
          <p:cNvPr id="71" name="テキスト ボックス 70">
            <a:extLst>
              <a:ext uri="{FF2B5EF4-FFF2-40B4-BE49-F238E27FC236}">
                <a16:creationId xmlns:a16="http://schemas.microsoft.com/office/drawing/2014/main" id="{B8C0DF76-EAD9-08CA-CEDF-4AE0E835C046}"/>
              </a:ext>
            </a:extLst>
          </p:cNvPr>
          <p:cNvSpPr txBox="1"/>
          <p:nvPr/>
        </p:nvSpPr>
        <p:spPr>
          <a:xfrm>
            <a:off x="9075362" y="4150865"/>
            <a:ext cx="2496877" cy="1384995"/>
          </a:xfrm>
          <a:prstGeom prst="rect">
            <a:avLst/>
          </a:prstGeom>
          <a:noFill/>
          <a:ln>
            <a:noFill/>
          </a:ln>
        </p:spPr>
        <p:txBody>
          <a:bodyPr wrap="square" lIns="0" tIns="0" rIns="0" bIns="0" rtlCol="0">
            <a:spAutoFit/>
          </a:bodyPr>
          <a:lstStyle/>
          <a:p>
            <a:pPr marL="177800" indent="-177800">
              <a:spcAft>
                <a:spcPts val="600"/>
              </a:spcAft>
              <a:buFont typeface="Wingdings" panose="05000000000000000000" pitchFamily="2" charset="2"/>
              <a:buChar char="l"/>
            </a:pPr>
            <a:r>
              <a:rPr lang="en-US" altLang="ja-JP" sz="1600" dirty="0" err="1">
                <a:solidFill>
                  <a:srgbClr val="000000"/>
                </a:solidFill>
                <a:cs typeface="Calibri" panose="020F0502020204030204" pitchFamily="34" charset="0"/>
              </a:rPr>
              <a:t>ESG</a:t>
            </a:r>
            <a:r>
              <a:rPr lang="ja-JP" altLang="en-US" sz="1600" dirty="0">
                <a:solidFill>
                  <a:srgbClr val="000000"/>
                </a:solidFill>
                <a:cs typeface="Calibri" panose="020F0502020204030204" pitchFamily="34" charset="0"/>
              </a:rPr>
              <a:t>投資</a:t>
            </a:r>
            <a:endParaRPr lang="en-US" altLang="ja-JP" sz="1600" dirty="0">
              <a:solidFill>
                <a:srgbClr val="000000"/>
              </a:solidFill>
              <a:cs typeface="Calibri" panose="020F0502020204030204" pitchFamily="34" charset="0"/>
            </a:endParaRPr>
          </a:p>
          <a:p>
            <a:pPr marL="177800" indent="-177800">
              <a:spcAft>
                <a:spcPts val="600"/>
              </a:spcAft>
              <a:buFont typeface="Wingdings" panose="05000000000000000000" pitchFamily="2" charset="2"/>
              <a:buChar char="l"/>
            </a:pPr>
            <a:r>
              <a:rPr lang="ja-JP" altLang="en-US" sz="1600" dirty="0">
                <a:solidFill>
                  <a:srgbClr val="000000"/>
                </a:solidFill>
                <a:cs typeface="Calibri" panose="020F0502020204030204" pitchFamily="34" charset="0"/>
              </a:rPr>
              <a:t>グリーン</a:t>
            </a:r>
            <a:r>
              <a:rPr lang="en-US" altLang="ja-JP" sz="1600" dirty="0">
                <a:solidFill>
                  <a:srgbClr val="000000"/>
                </a:solidFill>
                <a:cs typeface="Calibri" panose="020F0502020204030204" pitchFamily="34" charset="0"/>
              </a:rPr>
              <a:t>/</a:t>
            </a:r>
            <a:r>
              <a:rPr lang="ja-JP" altLang="en-US" sz="1600" dirty="0">
                <a:solidFill>
                  <a:srgbClr val="000000"/>
                </a:solidFill>
                <a:cs typeface="Calibri" panose="020F0502020204030204" pitchFamily="34" charset="0"/>
              </a:rPr>
              <a:t>サステナブル・ボンド</a:t>
            </a:r>
            <a:endParaRPr lang="en-US" altLang="ja-JP" sz="1600" dirty="0">
              <a:solidFill>
                <a:srgbClr val="000000"/>
              </a:solidFill>
              <a:cs typeface="Calibri" panose="020F0502020204030204" pitchFamily="34" charset="0"/>
            </a:endParaRPr>
          </a:p>
          <a:p>
            <a:pPr marL="177800" indent="-177800">
              <a:spcAft>
                <a:spcPts val="600"/>
              </a:spcAft>
              <a:buFont typeface="Wingdings" panose="05000000000000000000" pitchFamily="2" charset="2"/>
              <a:buChar char="l"/>
            </a:pPr>
            <a:r>
              <a:rPr lang="ja-JP" altLang="en-US" sz="1600" dirty="0">
                <a:solidFill>
                  <a:srgbClr val="000000"/>
                </a:solidFill>
                <a:cs typeface="Calibri" panose="020F0502020204030204" pitchFamily="34" charset="0"/>
              </a:rPr>
              <a:t>グリーン</a:t>
            </a:r>
            <a:r>
              <a:rPr lang="en-US" altLang="ja-JP" sz="1600" dirty="0">
                <a:solidFill>
                  <a:srgbClr val="000000"/>
                </a:solidFill>
                <a:cs typeface="Calibri" panose="020F0502020204030204" pitchFamily="34" charset="0"/>
              </a:rPr>
              <a:t>/</a:t>
            </a:r>
            <a:r>
              <a:rPr lang="ja-JP" altLang="en-US" sz="1600" dirty="0">
                <a:solidFill>
                  <a:srgbClr val="000000"/>
                </a:solidFill>
                <a:cs typeface="Calibri" panose="020F0502020204030204" pitchFamily="34" charset="0"/>
              </a:rPr>
              <a:t>サステナブル・ローン</a:t>
            </a:r>
            <a:endParaRPr lang="en-US" altLang="ja-JP" sz="1600" dirty="0">
              <a:solidFill>
                <a:srgbClr val="000000"/>
              </a:solidFill>
              <a:cs typeface="Calibri" panose="020F0502020204030204" pitchFamily="34" charset="0"/>
            </a:endParaRPr>
          </a:p>
        </p:txBody>
      </p:sp>
      <p:sp>
        <p:nvSpPr>
          <p:cNvPr id="23" name="Line 12">
            <a:extLst>
              <a:ext uri="{FF2B5EF4-FFF2-40B4-BE49-F238E27FC236}">
                <a16:creationId xmlns:a16="http://schemas.microsoft.com/office/drawing/2014/main" id="{CE4B23C3-B288-251B-71DD-76FA98037153}"/>
              </a:ext>
            </a:extLst>
          </p:cNvPr>
          <p:cNvSpPr>
            <a:spLocks noChangeShapeType="1"/>
          </p:cNvSpPr>
          <p:nvPr/>
        </p:nvSpPr>
        <p:spPr bwMode="gray">
          <a:xfrm rot="178891" flipV="1">
            <a:off x="1765651" y="3178056"/>
            <a:ext cx="5476862" cy="1428646"/>
          </a:xfrm>
          <a:prstGeom prst="line">
            <a:avLst/>
          </a:prstGeom>
          <a:noFill/>
          <a:ln w="38100">
            <a:solidFill>
              <a:srgbClr val="ACACAC"/>
            </a:solidFill>
            <a:round/>
            <a:headEnd type="none" w="med"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endParaRPr lang="ja-JP" altLang="en-US" sz="1200">
              <a:solidFill>
                <a:srgbClr val="000000"/>
              </a:solidFill>
              <a:latin typeface="Meiryo UI" panose="020B0604030504040204" pitchFamily="50" charset="-128"/>
              <a:ea typeface="Meiryo UI" panose="020B0604030504040204" pitchFamily="50" charset="-128"/>
            </a:endParaRPr>
          </a:p>
        </p:txBody>
      </p:sp>
      <p:sp>
        <p:nvSpPr>
          <p:cNvPr id="72" name="テキスト ボックス 71">
            <a:extLst>
              <a:ext uri="{FF2B5EF4-FFF2-40B4-BE49-F238E27FC236}">
                <a16:creationId xmlns:a16="http://schemas.microsoft.com/office/drawing/2014/main" id="{7CAE4334-D5B8-1E38-7EE6-E4B9651DC78A}"/>
              </a:ext>
            </a:extLst>
          </p:cNvPr>
          <p:cNvSpPr txBox="1"/>
          <p:nvPr/>
        </p:nvSpPr>
        <p:spPr>
          <a:xfrm rot="20940000">
            <a:off x="1767449" y="3621045"/>
            <a:ext cx="5295615" cy="215444"/>
          </a:xfrm>
          <a:prstGeom prst="rect">
            <a:avLst/>
          </a:prstGeom>
          <a:noFill/>
          <a:ln>
            <a:noFill/>
          </a:ln>
        </p:spPr>
        <p:txBody>
          <a:bodyPr wrap="square" lIns="0" tIns="0" rIns="0" bIns="0" rtlCol="0">
            <a:spAutoFit/>
          </a:bodyPr>
          <a:lstStyle/>
          <a:p>
            <a:r>
              <a:rPr lang="ja-JP" altLang="en-US" sz="1400" dirty="0">
                <a:solidFill>
                  <a:srgbClr val="FF0000"/>
                </a:solidFill>
                <a:latin typeface="Arial"/>
              </a:rPr>
              <a:t>事業成長とグリーン</a:t>
            </a:r>
            <a:r>
              <a:rPr lang="en-US" altLang="ja-JP" sz="1400" dirty="0">
                <a:solidFill>
                  <a:srgbClr val="FF0000"/>
                </a:solidFill>
                <a:latin typeface="Arial"/>
              </a:rPr>
              <a:t>/</a:t>
            </a:r>
            <a:r>
              <a:rPr lang="ja-JP" altLang="en-US" sz="1400" dirty="0">
                <a:solidFill>
                  <a:srgbClr val="FF0000"/>
                </a:solidFill>
                <a:latin typeface="Arial"/>
              </a:rPr>
              <a:t>サステナブルファイナンスの調達機会の増大</a:t>
            </a:r>
          </a:p>
        </p:txBody>
      </p:sp>
      <p:sp>
        <p:nvSpPr>
          <p:cNvPr id="73" name="テキスト ボックス 72">
            <a:extLst>
              <a:ext uri="{FF2B5EF4-FFF2-40B4-BE49-F238E27FC236}">
                <a16:creationId xmlns:a16="http://schemas.microsoft.com/office/drawing/2014/main" id="{2D0B83D4-1703-93CA-8C3B-9737C37EABFD}"/>
              </a:ext>
            </a:extLst>
          </p:cNvPr>
          <p:cNvSpPr txBox="1"/>
          <p:nvPr/>
        </p:nvSpPr>
        <p:spPr>
          <a:xfrm>
            <a:off x="1340814" y="6369577"/>
            <a:ext cx="7195925" cy="285747"/>
          </a:xfrm>
          <a:prstGeom prst="rect">
            <a:avLst/>
          </a:prstGeom>
          <a:gradFill rotWithShape="1">
            <a:gsLst>
              <a:gs pos="0">
                <a:srgbClr val="C89E28">
                  <a:tint val="50000"/>
                  <a:satMod val="300000"/>
                </a:srgbClr>
              </a:gs>
              <a:gs pos="35000">
                <a:srgbClr val="C89E28">
                  <a:tint val="37000"/>
                  <a:satMod val="300000"/>
                </a:srgbClr>
              </a:gs>
              <a:gs pos="100000">
                <a:srgbClr val="C89E28">
                  <a:tint val="15000"/>
                  <a:satMod val="350000"/>
                </a:srgbClr>
              </a:gs>
            </a:gsLst>
            <a:lin ang="16200000" scaled="1"/>
          </a:gradFill>
          <a:ln w="9525" cap="flat" cmpd="sng" algn="ctr">
            <a:solidFill>
              <a:srgbClr val="C89E28">
                <a:shade val="95000"/>
                <a:satMod val="105000"/>
              </a:srgbClr>
            </a:solidFill>
            <a:prstDash val="solid"/>
          </a:ln>
          <a:effectLst>
            <a:outerShdw blurRad="40000" dist="20000" dir="5400000" rotWithShape="0">
              <a:srgbClr val="000000">
                <a:alpha val="38000"/>
              </a:srgbClr>
            </a:outerShdw>
          </a:effectLst>
        </p:spPr>
        <p:txBody>
          <a:bodyPr wrap="square" lIns="0" tIns="0" rIns="0" bIns="0" rtlCol="0">
            <a:spAutoFit/>
          </a:bodyPr>
          <a:lstStyle/>
          <a:p>
            <a:pPr algn="ctr">
              <a:defRPr/>
            </a:pPr>
            <a:r>
              <a:rPr kumimoji="0" lang="en-US" altLang="ja-JP" kern="0" dirty="0">
                <a:solidFill>
                  <a:srgbClr val="000000"/>
                </a:solidFill>
                <a:latin typeface="Arial"/>
                <a:ea typeface="ＭＳ Ｐゴシック"/>
              </a:rPr>
              <a:t>GHG</a:t>
            </a:r>
            <a:r>
              <a:rPr kumimoji="0" lang="ja-JP" altLang="en-US" kern="0" dirty="0">
                <a:solidFill>
                  <a:srgbClr val="000000"/>
                </a:solidFill>
                <a:latin typeface="Arial"/>
                <a:ea typeface="ＭＳ Ｐゴシック"/>
              </a:rPr>
              <a:t>削減貢献の見える化 </a:t>
            </a:r>
            <a:r>
              <a:rPr kumimoji="0" lang="en-US" altLang="ja-JP" kern="0" dirty="0">
                <a:solidFill>
                  <a:srgbClr val="000000"/>
                </a:solidFill>
                <a:latin typeface="Arial"/>
                <a:ea typeface="ＭＳ Ｐゴシック"/>
              </a:rPr>
              <a:t>(Visualization) </a:t>
            </a:r>
            <a:endParaRPr kumimoji="0" lang="ja-JP" altLang="en-US" kern="0" dirty="0">
              <a:solidFill>
                <a:srgbClr val="000000"/>
              </a:solidFill>
              <a:latin typeface="Arial"/>
              <a:ea typeface="ＭＳ Ｐゴシック"/>
            </a:endParaRPr>
          </a:p>
        </p:txBody>
      </p:sp>
      <p:sp>
        <p:nvSpPr>
          <p:cNvPr id="74" name="矢印: 上 73">
            <a:extLst>
              <a:ext uri="{FF2B5EF4-FFF2-40B4-BE49-F238E27FC236}">
                <a16:creationId xmlns:a16="http://schemas.microsoft.com/office/drawing/2014/main" id="{53C7417B-085D-EC53-00B4-E0D42EB18659}"/>
              </a:ext>
            </a:extLst>
          </p:cNvPr>
          <p:cNvSpPr/>
          <p:nvPr/>
        </p:nvSpPr>
        <p:spPr>
          <a:xfrm>
            <a:off x="1501285" y="6222428"/>
            <a:ext cx="170105" cy="112817"/>
          </a:xfrm>
          <a:prstGeom prst="upArrow">
            <a:avLst/>
          </a:prstGeom>
          <a:solidFill>
            <a:srgbClr val="3E5E84"/>
          </a:solidFill>
          <a:ln w="9525" cap="flat" cmpd="sng" algn="ctr">
            <a:solidFill>
              <a:srgbClr val="000000"/>
            </a:solidFill>
            <a:prstDash val="soli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defRPr/>
            </a:pPr>
            <a:endParaRPr kumimoji="0" lang="ja-JP" altLang="en-US" sz="1400" kern="0">
              <a:solidFill>
                <a:srgbClr val="FFFFFF"/>
              </a:solidFill>
              <a:latin typeface="Arial"/>
              <a:ea typeface="ＭＳ Ｐゴシック"/>
            </a:endParaRPr>
          </a:p>
        </p:txBody>
      </p:sp>
      <p:sp>
        <p:nvSpPr>
          <p:cNvPr id="75" name="矢印: 上 74">
            <a:extLst>
              <a:ext uri="{FF2B5EF4-FFF2-40B4-BE49-F238E27FC236}">
                <a16:creationId xmlns:a16="http://schemas.microsoft.com/office/drawing/2014/main" id="{CC50542C-F740-540B-0680-54551E2D3E38}"/>
              </a:ext>
            </a:extLst>
          </p:cNvPr>
          <p:cNvSpPr/>
          <p:nvPr/>
        </p:nvSpPr>
        <p:spPr>
          <a:xfrm>
            <a:off x="3952507" y="6218345"/>
            <a:ext cx="170105" cy="112817"/>
          </a:xfrm>
          <a:prstGeom prst="upArrow">
            <a:avLst/>
          </a:prstGeom>
          <a:solidFill>
            <a:srgbClr val="3E5E84"/>
          </a:solidFill>
          <a:ln w="9525" cap="flat" cmpd="sng" algn="ctr">
            <a:solidFill>
              <a:srgbClr val="000000"/>
            </a:solidFill>
            <a:prstDash val="soli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defRPr/>
            </a:pPr>
            <a:endParaRPr kumimoji="0" lang="ja-JP" altLang="en-US" sz="1400" kern="0">
              <a:solidFill>
                <a:srgbClr val="FFFFFF"/>
              </a:solidFill>
              <a:latin typeface="Arial"/>
              <a:ea typeface="ＭＳ Ｐゴシック"/>
            </a:endParaRPr>
          </a:p>
        </p:txBody>
      </p:sp>
      <p:sp>
        <p:nvSpPr>
          <p:cNvPr id="76" name="矢印: 上 75">
            <a:extLst>
              <a:ext uri="{FF2B5EF4-FFF2-40B4-BE49-F238E27FC236}">
                <a16:creationId xmlns:a16="http://schemas.microsoft.com/office/drawing/2014/main" id="{4009FA5E-3FB5-46DF-0F87-B778F51EE341}"/>
              </a:ext>
            </a:extLst>
          </p:cNvPr>
          <p:cNvSpPr/>
          <p:nvPr/>
        </p:nvSpPr>
        <p:spPr>
          <a:xfrm>
            <a:off x="7132555" y="6210958"/>
            <a:ext cx="170105" cy="112817"/>
          </a:xfrm>
          <a:prstGeom prst="upArrow">
            <a:avLst/>
          </a:prstGeom>
          <a:solidFill>
            <a:srgbClr val="3E5E84"/>
          </a:solidFill>
          <a:ln w="9525" cap="flat" cmpd="sng" algn="ctr">
            <a:solidFill>
              <a:srgbClr val="000000"/>
            </a:solidFill>
            <a:prstDash val="soli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defRPr/>
            </a:pPr>
            <a:endParaRPr kumimoji="0" lang="ja-JP" altLang="en-US" sz="1400" kern="0">
              <a:solidFill>
                <a:srgbClr val="FFFFFF"/>
              </a:solidFill>
              <a:latin typeface="Arial"/>
              <a:ea typeface="ＭＳ Ｐゴシック"/>
            </a:endParaRPr>
          </a:p>
        </p:txBody>
      </p:sp>
    </p:spTree>
    <p:extLst>
      <p:ext uri="{BB962C8B-B14F-4D97-AF65-F5344CB8AC3E}">
        <p14:creationId xmlns:p14="http://schemas.microsoft.com/office/powerpoint/2010/main" val="19748898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B1EC81C6-B37E-C628-51F9-BF3E2B36A88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84" imgH="486" progId="TCLayout.ActiveDocument.1">
                  <p:embed/>
                </p:oleObj>
              </mc:Choice>
              <mc:Fallback>
                <p:oleObj name="think-cell Slide" r:id="rId3" imgW="484" imgH="486" progId="TCLayout.ActiveDocument.1">
                  <p:embed/>
                  <p:pic>
                    <p:nvPicPr>
                      <p:cNvPr id="9" name="think-cell data - do not delete" hidden="1">
                        <a:extLst>
                          <a:ext uri="{FF2B5EF4-FFF2-40B4-BE49-F238E27FC236}">
                            <a16:creationId xmlns:a16="http://schemas.microsoft.com/office/drawing/2014/main" id="{B1EC81C6-B37E-C628-51F9-BF3E2B36A88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スライド番号プレースホルダー 1">
            <a:extLst>
              <a:ext uri="{FF2B5EF4-FFF2-40B4-BE49-F238E27FC236}">
                <a16:creationId xmlns:a16="http://schemas.microsoft.com/office/drawing/2014/main" id="{317B6260-E11A-4E14-BB2C-3890B04F416D}"/>
              </a:ext>
            </a:extLst>
          </p:cNvPr>
          <p:cNvSpPr>
            <a:spLocks noGrp="1"/>
          </p:cNvSpPr>
          <p:nvPr>
            <p:ph type="sldNum" sz="quarter" idx="12"/>
          </p:nvPr>
        </p:nvSpPr>
        <p:spPr/>
        <p:txBody>
          <a:bodyPr/>
          <a:lstStyle/>
          <a:p>
            <a:pPr>
              <a:defRPr/>
            </a:pPr>
            <a:fld id="{7F8C0C5E-AAE4-42C2-9A4F-7A6A5CECAA1C}" type="slidenum">
              <a:rPr lang="ja-JP" altLang="en-US" smtClean="0">
                <a:sym typeface="メイリオ" panose="020B0604030504040204" pitchFamily="50" charset="-128"/>
              </a:rPr>
              <a:pPr>
                <a:defRPr/>
              </a:pPr>
              <a:t>24</a:t>
            </a:fld>
            <a:endParaRPr lang="ja-JP" altLang="en-US">
              <a:sym typeface="メイリオ" panose="020B0604030504040204" pitchFamily="50" charset="-128"/>
            </a:endParaRPr>
          </a:p>
        </p:txBody>
      </p:sp>
      <p:sp>
        <p:nvSpPr>
          <p:cNvPr id="3" name="タイトル 2">
            <a:extLst>
              <a:ext uri="{FF2B5EF4-FFF2-40B4-BE49-F238E27FC236}">
                <a16:creationId xmlns:a16="http://schemas.microsoft.com/office/drawing/2014/main" id="{B7700F0F-6A72-DA41-84BF-0B2AF3FA14E1}"/>
              </a:ext>
            </a:extLst>
          </p:cNvPr>
          <p:cNvSpPr>
            <a:spLocks noGrp="1"/>
          </p:cNvSpPr>
          <p:nvPr>
            <p:ph type="title"/>
          </p:nvPr>
        </p:nvSpPr>
        <p:spPr/>
        <p:txBody>
          <a:bodyPr vert="horz" wrap="square" lIns="91440" tIns="45720" rIns="91440" bIns="45720" rtlCol="0" anchor="ctr">
            <a:spAutoFit/>
          </a:bodyPr>
          <a:lstStyle/>
          <a:p>
            <a:r>
              <a:rPr lang="en-US" altLang="ja-JP">
                <a:sym typeface="メイリオ" panose="020B0604030504040204" pitchFamily="50" charset="-128"/>
              </a:rPr>
              <a:t>CEFIA</a:t>
            </a:r>
            <a:r>
              <a:rPr lang="ja-JP" altLang="en-US">
                <a:sym typeface="メイリオ" panose="020B0604030504040204" pitchFamily="50" charset="-128"/>
              </a:rPr>
              <a:t>コラボレーションロードマップ</a:t>
            </a:r>
            <a:endParaRPr lang="en-US">
              <a:sym typeface="メイリオ" panose="020B0604030504040204" pitchFamily="50" charset="-128"/>
            </a:endParaRPr>
          </a:p>
        </p:txBody>
      </p:sp>
      <p:cxnSp>
        <p:nvCxnSpPr>
          <p:cNvPr id="33" name="直線矢印コネクタ 32">
            <a:extLst>
              <a:ext uri="{FF2B5EF4-FFF2-40B4-BE49-F238E27FC236}">
                <a16:creationId xmlns:a16="http://schemas.microsoft.com/office/drawing/2014/main" id="{0AC414AD-886A-4A85-A68F-BCF6A4E5CFC5}"/>
              </a:ext>
            </a:extLst>
          </p:cNvPr>
          <p:cNvCxnSpPr>
            <a:cxnSpLocks/>
            <a:stCxn id="41" idx="0"/>
          </p:cNvCxnSpPr>
          <p:nvPr/>
        </p:nvCxnSpPr>
        <p:spPr>
          <a:xfrm flipH="1" flipV="1">
            <a:off x="5682408" y="5106644"/>
            <a:ext cx="20001" cy="836110"/>
          </a:xfrm>
          <a:prstGeom prst="straightConnector1">
            <a:avLst/>
          </a:prstGeom>
          <a:noFill/>
          <a:ln w="57150" cap="flat" cmpd="sng" algn="ctr">
            <a:solidFill>
              <a:srgbClr val="003B83"/>
            </a:solidFill>
            <a:prstDash val="solid"/>
            <a:round/>
            <a:headEnd type="none" w="med" len="med"/>
            <a:tailEnd type="triangle" w="med" len="med"/>
          </a:ln>
          <a:effectLst/>
        </p:spPr>
      </p:cxnSp>
      <p:cxnSp>
        <p:nvCxnSpPr>
          <p:cNvPr id="34" name="直線矢印コネクタ 33">
            <a:extLst>
              <a:ext uri="{FF2B5EF4-FFF2-40B4-BE49-F238E27FC236}">
                <a16:creationId xmlns:a16="http://schemas.microsoft.com/office/drawing/2014/main" id="{3E6D629F-9A81-448D-AC02-A95E95A9720C}"/>
              </a:ext>
            </a:extLst>
          </p:cNvPr>
          <p:cNvCxnSpPr>
            <a:cxnSpLocks/>
            <a:stCxn id="42" idx="0"/>
          </p:cNvCxnSpPr>
          <p:nvPr/>
        </p:nvCxnSpPr>
        <p:spPr>
          <a:xfrm flipV="1">
            <a:off x="2560391" y="5106644"/>
            <a:ext cx="8633" cy="957966"/>
          </a:xfrm>
          <a:prstGeom prst="straightConnector1">
            <a:avLst/>
          </a:prstGeom>
          <a:noFill/>
          <a:ln w="57150" cap="flat" cmpd="sng" algn="ctr">
            <a:solidFill>
              <a:srgbClr val="003B83"/>
            </a:solidFill>
            <a:prstDash val="solid"/>
            <a:round/>
            <a:headEnd type="none" w="med" len="med"/>
            <a:tailEnd type="triangle" w="med" len="med"/>
          </a:ln>
          <a:effectLst/>
        </p:spPr>
      </p:cxnSp>
      <p:cxnSp>
        <p:nvCxnSpPr>
          <p:cNvPr id="35" name="直線矢印コネクタ 34">
            <a:extLst>
              <a:ext uri="{FF2B5EF4-FFF2-40B4-BE49-F238E27FC236}">
                <a16:creationId xmlns:a16="http://schemas.microsoft.com/office/drawing/2014/main" id="{F8B2FD1F-6D03-48FF-848E-CBE7A20F9209}"/>
              </a:ext>
            </a:extLst>
          </p:cNvPr>
          <p:cNvCxnSpPr>
            <a:cxnSpLocks/>
            <a:stCxn id="40" idx="0"/>
            <a:endCxn id="36" idx="2"/>
          </p:cNvCxnSpPr>
          <p:nvPr/>
        </p:nvCxnSpPr>
        <p:spPr>
          <a:xfrm flipV="1">
            <a:off x="4187050" y="5106645"/>
            <a:ext cx="2870" cy="1051551"/>
          </a:xfrm>
          <a:prstGeom prst="straightConnector1">
            <a:avLst/>
          </a:prstGeom>
          <a:noFill/>
          <a:ln w="57150" cap="flat" cmpd="sng" algn="ctr">
            <a:solidFill>
              <a:srgbClr val="003B83"/>
            </a:solidFill>
            <a:prstDash val="solid"/>
            <a:round/>
            <a:headEnd type="none" w="med" len="med"/>
            <a:tailEnd type="triangle" w="med" len="med"/>
          </a:ln>
          <a:effectLst/>
        </p:spPr>
      </p:cxnSp>
      <p:sp>
        <p:nvSpPr>
          <p:cNvPr id="36" name="四角形: 角を丸くする 35">
            <a:extLst>
              <a:ext uri="{FF2B5EF4-FFF2-40B4-BE49-F238E27FC236}">
                <a16:creationId xmlns:a16="http://schemas.microsoft.com/office/drawing/2014/main" id="{C4BD1A25-FCB4-4B49-8D81-9061AFACFBBE}"/>
              </a:ext>
            </a:extLst>
          </p:cNvPr>
          <p:cNvSpPr/>
          <p:nvPr/>
        </p:nvSpPr>
        <p:spPr>
          <a:xfrm>
            <a:off x="1815641" y="3713570"/>
            <a:ext cx="4748558" cy="1393074"/>
          </a:xfrm>
          <a:prstGeom prst="roundRect">
            <a:avLst/>
          </a:prstGeom>
          <a:solidFill>
            <a:srgbClr val="E2ECFD"/>
          </a:solidFill>
          <a:ln w="38100" cap="flat" cmpd="sng" algn="ctr">
            <a:solidFill>
              <a:srgbClr val="E2ECFD"/>
            </a:solidFill>
            <a:prstDash val="dash"/>
            <a:roun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defRPr/>
            </a:pPr>
            <a:endParaRPr kumimoji="0" lang="ja-JP" altLang="en-US" sz="1400" kern="0">
              <a:solidFill>
                <a:prstClr val="black"/>
              </a:solidFill>
              <a:latin typeface="メイリオ" panose="020B0604030504040204" pitchFamily="50" charset="-128"/>
              <a:ea typeface="メイリオ" panose="020B0604030504040204" pitchFamily="50" charset="-128"/>
              <a:cs typeface="Segoe UI" panose="020B0502040204020203" pitchFamily="34" charset="0"/>
              <a:sym typeface="メイリオ" panose="020B0604030504040204" pitchFamily="50" charset="-128"/>
            </a:endParaRPr>
          </a:p>
        </p:txBody>
      </p:sp>
      <p:sp>
        <p:nvSpPr>
          <p:cNvPr id="37" name="テキスト ボックス 36">
            <a:extLst>
              <a:ext uri="{FF2B5EF4-FFF2-40B4-BE49-F238E27FC236}">
                <a16:creationId xmlns:a16="http://schemas.microsoft.com/office/drawing/2014/main" id="{CE046006-3A82-4428-86C1-7763C0B50BB7}"/>
              </a:ext>
            </a:extLst>
          </p:cNvPr>
          <p:cNvSpPr txBox="1"/>
          <p:nvPr/>
        </p:nvSpPr>
        <p:spPr>
          <a:xfrm>
            <a:off x="4287434" y="5434050"/>
            <a:ext cx="1007548" cy="215444"/>
          </a:xfrm>
          <a:prstGeom prst="rect">
            <a:avLst/>
          </a:prstGeom>
          <a:noFill/>
          <a:ln>
            <a:noFill/>
          </a:ln>
        </p:spPr>
        <p:txBody>
          <a:bodyPr wrap="square" lIns="0" tIns="0" rIns="0" bIns="0" rtlCol="0">
            <a:spAutoFit/>
          </a:bodyPr>
          <a:lstStyle/>
          <a:p>
            <a:pPr>
              <a:defRPr/>
            </a:pPr>
            <a:r>
              <a:rPr kumimoji="0" lang="ja-JP" altLang="en-US" sz="1400" kern="0">
                <a:solidFill>
                  <a:srgbClr val="0070C0"/>
                </a:solidFill>
                <a:latin typeface="メイリオ" panose="020B0604030504040204" pitchFamily="50" charset="-128"/>
                <a:ea typeface="メイリオ" panose="020B0604030504040204" pitchFamily="50" charset="-128"/>
                <a:cs typeface="Segoe UI" panose="020B0502040204020203" pitchFamily="34" charset="0"/>
                <a:sym typeface="メイリオ" panose="020B0604030504040204" pitchFamily="50" charset="-128"/>
              </a:rPr>
              <a:t>政策・制度</a:t>
            </a:r>
          </a:p>
        </p:txBody>
      </p:sp>
      <p:sp>
        <p:nvSpPr>
          <p:cNvPr id="38" name="楕円 37">
            <a:extLst>
              <a:ext uri="{FF2B5EF4-FFF2-40B4-BE49-F238E27FC236}">
                <a16:creationId xmlns:a16="http://schemas.microsoft.com/office/drawing/2014/main" id="{7181CC15-83B8-41F1-BED9-17453B7DC787}"/>
              </a:ext>
            </a:extLst>
          </p:cNvPr>
          <p:cNvSpPr/>
          <p:nvPr/>
        </p:nvSpPr>
        <p:spPr>
          <a:xfrm>
            <a:off x="4014236" y="2485940"/>
            <a:ext cx="1987583" cy="816797"/>
          </a:xfrm>
          <a:prstGeom prst="ellipse">
            <a:avLst/>
          </a:prstGeom>
          <a:solidFill>
            <a:srgbClr val="80AEF8"/>
          </a:solidFill>
          <a:ln w="9525" cap="flat" cmpd="sng" algn="ctr">
            <a:solidFill>
              <a:srgbClr val="80AEF8"/>
            </a:solidFill>
            <a:prstDash val="solid"/>
            <a:roun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defRPr/>
            </a:pPr>
            <a:r>
              <a:rPr kumimoji="0" lang="ja-JP" altLang="en-US" sz="1400" kern="0">
                <a:solidFill>
                  <a:prstClr val="black"/>
                </a:solidFill>
                <a:latin typeface="メイリオ" panose="020B0604030504040204" pitchFamily="50" charset="-128"/>
                <a:ea typeface="メイリオ" panose="020B0604030504040204" pitchFamily="50" charset="-128"/>
                <a:cs typeface="Segoe UI" panose="020B0502040204020203" pitchFamily="34" charset="0"/>
                <a:sym typeface="メイリオ" panose="020B0604030504040204" pitchFamily="50" charset="-128"/>
              </a:rPr>
              <a:t>戦略的な</a:t>
            </a:r>
            <a:endParaRPr kumimoji="0" lang="en-US" altLang="ja-JP" sz="1400" kern="0">
              <a:solidFill>
                <a:prstClr val="black"/>
              </a:solidFill>
              <a:latin typeface="メイリオ" panose="020B0604030504040204" pitchFamily="50" charset="-128"/>
              <a:ea typeface="メイリオ" panose="020B0604030504040204" pitchFamily="50" charset="-128"/>
              <a:cs typeface="Segoe UI" panose="020B0502040204020203" pitchFamily="34" charset="0"/>
              <a:sym typeface="メイリオ" panose="020B0604030504040204" pitchFamily="50" charset="-128"/>
            </a:endParaRPr>
          </a:p>
          <a:p>
            <a:pPr algn="ctr">
              <a:defRPr/>
            </a:pPr>
            <a:r>
              <a:rPr kumimoji="0" lang="ja-JP" altLang="en-US" sz="1400" kern="0">
                <a:solidFill>
                  <a:prstClr val="black"/>
                </a:solidFill>
                <a:latin typeface="メイリオ" panose="020B0604030504040204" pitchFamily="50" charset="-128"/>
                <a:ea typeface="メイリオ" panose="020B0604030504040204" pitchFamily="50" charset="-128"/>
                <a:cs typeface="Segoe UI" panose="020B0502040204020203" pitchFamily="34" charset="0"/>
                <a:sym typeface="メイリオ" panose="020B0604030504040204" pitchFamily="50" charset="-128"/>
              </a:rPr>
              <a:t>エネルギー計画</a:t>
            </a:r>
            <a:r>
              <a:rPr kumimoji="0" lang="en-US" altLang="ja-JP" sz="1400" kern="0">
                <a:solidFill>
                  <a:prstClr val="black"/>
                </a:solidFill>
                <a:latin typeface="メイリオ" panose="020B0604030504040204" pitchFamily="50" charset="-128"/>
                <a:ea typeface="メイリオ" panose="020B0604030504040204" pitchFamily="50" charset="-128"/>
                <a:cs typeface="Segoe UI" panose="020B0502040204020203" pitchFamily="34" charset="0"/>
                <a:sym typeface="メイリオ" panose="020B0604030504040204" pitchFamily="50" charset="-128"/>
              </a:rPr>
              <a:t>/NDC</a:t>
            </a:r>
            <a:endParaRPr kumimoji="0" lang="ja-JP" altLang="en-US" sz="1400" kern="0">
              <a:solidFill>
                <a:prstClr val="black"/>
              </a:solidFill>
              <a:latin typeface="メイリオ" panose="020B0604030504040204" pitchFamily="50" charset="-128"/>
              <a:ea typeface="メイリオ" panose="020B0604030504040204" pitchFamily="50" charset="-128"/>
              <a:cs typeface="Segoe UI" panose="020B0502040204020203" pitchFamily="34" charset="0"/>
              <a:sym typeface="メイリオ" panose="020B0604030504040204" pitchFamily="50" charset="-128"/>
            </a:endParaRPr>
          </a:p>
        </p:txBody>
      </p:sp>
      <p:sp>
        <p:nvSpPr>
          <p:cNvPr id="39" name="楕円 38">
            <a:extLst>
              <a:ext uri="{FF2B5EF4-FFF2-40B4-BE49-F238E27FC236}">
                <a16:creationId xmlns:a16="http://schemas.microsoft.com/office/drawing/2014/main" id="{D6E09279-E940-4073-8A95-89E178F5256F}"/>
              </a:ext>
            </a:extLst>
          </p:cNvPr>
          <p:cNvSpPr/>
          <p:nvPr/>
        </p:nvSpPr>
        <p:spPr>
          <a:xfrm>
            <a:off x="2217774" y="2494406"/>
            <a:ext cx="1398658" cy="834177"/>
          </a:xfrm>
          <a:prstGeom prst="ellipse">
            <a:avLst/>
          </a:prstGeom>
          <a:solidFill>
            <a:srgbClr val="80AEF8"/>
          </a:solidFill>
          <a:ln w="9525" cap="flat" cmpd="sng" algn="ctr">
            <a:solidFill>
              <a:srgbClr val="80AEF8"/>
            </a:solidFill>
            <a:prstDash val="solid"/>
            <a:roun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defRPr/>
            </a:pPr>
            <a:r>
              <a:rPr kumimoji="0" lang="en-US" altLang="ja-JP" sz="1400" kern="0">
                <a:solidFill>
                  <a:prstClr val="black"/>
                </a:solidFill>
                <a:latin typeface="メイリオ" panose="020B0604030504040204" pitchFamily="50" charset="-128"/>
                <a:ea typeface="メイリオ" panose="020B0604030504040204" pitchFamily="50" charset="-128"/>
                <a:cs typeface="Segoe UI" panose="020B0502040204020203" pitchFamily="34" charset="0"/>
                <a:sym typeface="メイリオ" panose="020B0604030504040204" pitchFamily="50" charset="-128"/>
              </a:rPr>
              <a:t>APAEC</a:t>
            </a:r>
          </a:p>
          <a:p>
            <a:pPr algn="ctr">
              <a:defRPr/>
            </a:pPr>
            <a:r>
              <a:rPr kumimoji="0" lang="en-US" altLang="ja-JP" sz="1400" kern="0">
                <a:solidFill>
                  <a:prstClr val="black"/>
                </a:solidFill>
                <a:latin typeface="メイリオ" panose="020B0604030504040204" pitchFamily="50" charset="-128"/>
                <a:ea typeface="メイリオ" panose="020B0604030504040204" pitchFamily="50" charset="-128"/>
                <a:cs typeface="Segoe UI" panose="020B0502040204020203" pitchFamily="34" charset="0"/>
                <a:sym typeface="メイリオ" panose="020B0604030504040204" pitchFamily="50" charset="-128"/>
              </a:rPr>
              <a:t>Phase II</a:t>
            </a:r>
            <a:endParaRPr kumimoji="0" lang="ja-JP" altLang="en-US" sz="1400" kern="0">
              <a:solidFill>
                <a:prstClr val="black"/>
              </a:solidFill>
              <a:latin typeface="メイリオ" panose="020B0604030504040204" pitchFamily="50" charset="-128"/>
              <a:ea typeface="メイリオ" panose="020B0604030504040204" pitchFamily="50" charset="-128"/>
              <a:cs typeface="Segoe UI" panose="020B0502040204020203" pitchFamily="34" charset="0"/>
              <a:sym typeface="メイリオ" panose="020B0604030504040204" pitchFamily="50" charset="-128"/>
            </a:endParaRPr>
          </a:p>
        </p:txBody>
      </p:sp>
      <p:sp>
        <p:nvSpPr>
          <p:cNvPr id="40" name="テキスト ボックス 39">
            <a:extLst>
              <a:ext uri="{FF2B5EF4-FFF2-40B4-BE49-F238E27FC236}">
                <a16:creationId xmlns:a16="http://schemas.microsoft.com/office/drawing/2014/main" id="{9F4A386D-EFA9-427E-A807-016F76CEB66A}"/>
              </a:ext>
            </a:extLst>
          </p:cNvPr>
          <p:cNvSpPr txBox="1"/>
          <p:nvPr/>
        </p:nvSpPr>
        <p:spPr>
          <a:xfrm>
            <a:off x="3557038" y="6158196"/>
            <a:ext cx="1260025" cy="307777"/>
          </a:xfrm>
          <a:prstGeom prst="rect">
            <a:avLst/>
          </a:prstGeom>
          <a:solidFill>
            <a:srgbClr val="003B83"/>
          </a:solidFill>
          <a:ln w="9525" cap="flat" cmpd="sng" algn="ctr">
            <a:solidFill>
              <a:srgbClr val="003B83"/>
            </a:solidFill>
            <a:prstDash val="solid"/>
            <a:round/>
            <a:headEnd type="none" w="med" len="med"/>
            <a:tailEnd type="none" w="med" len="med"/>
          </a:ln>
        </p:spPr>
        <p:txBody>
          <a:bodyPr wrap="square" lIns="72000" rIns="72000" anchor="ctr">
            <a:spAutoFit/>
          </a:bodyPr>
          <a:lstStyle/>
          <a:p>
            <a:pPr algn="ctr">
              <a:defRPr/>
            </a:pPr>
            <a:r>
              <a:rPr kumimoji="0" lang="ja-JP" altLang="en-US" sz="1400" kern="0">
                <a:solidFill>
                  <a:prstClr val="white"/>
                </a:solidFill>
                <a:latin typeface="メイリオ" panose="020B0604030504040204" pitchFamily="50" charset="-128"/>
                <a:ea typeface="メイリオ" panose="020B0604030504040204" pitchFamily="50" charset="-128"/>
                <a:cs typeface="Segoe UI" panose="020B0502040204020203" pitchFamily="34" charset="0"/>
                <a:sym typeface="メイリオ" panose="020B0604030504040204" pitchFamily="50" charset="-128"/>
              </a:rPr>
              <a:t>政府・自治体</a:t>
            </a:r>
            <a:endParaRPr kumimoji="0" lang="en-US" altLang="ja-JP" sz="1400" kern="0">
              <a:solidFill>
                <a:prstClr val="white"/>
              </a:solidFill>
              <a:latin typeface="メイリオ" panose="020B0604030504040204" pitchFamily="50" charset="-128"/>
              <a:ea typeface="メイリオ" panose="020B0604030504040204" pitchFamily="50" charset="-128"/>
              <a:cs typeface="Segoe UI" panose="020B0502040204020203" pitchFamily="34" charset="0"/>
              <a:sym typeface="メイリオ" panose="020B0604030504040204" pitchFamily="50" charset="-128"/>
            </a:endParaRPr>
          </a:p>
        </p:txBody>
      </p:sp>
      <p:sp>
        <p:nvSpPr>
          <p:cNvPr id="41" name="テキスト ボックス 40">
            <a:extLst>
              <a:ext uri="{FF2B5EF4-FFF2-40B4-BE49-F238E27FC236}">
                <a16:creationId xmlns:a16="http://schemas.microsoft.com/office/drawing/2014/main" id="{3CB1B413-3485-4256-AE6E-8C5AB039DE7F}"/>
              </a:ext>
            </a:extLst>
          </p:cNvPr>
          <p:cNvSpPr txBox="1"/>
          <p:nvPr/>
        </p:nvSpPr>
        <p:spPr>
          <a:xfrm>
            <a:off x="5072396" y="5942754"/>
            <a:ext cx="1260025" cy="738664"/>
          </a:xfrm>
          <a:prstGeom prst="rect">
            <a:avLst/>
          </a:prstGeom>
          <a:solidFill>
            <a:srgbClr val="003B83"/>
          </a:solidFill>
          <a:ln w="9525" cap="flat" cmpd="sng" algn="ctr">
            <a:solidFill>
              <a:srgbClr val="003B83"/>
            </a:solidFill>
            <a:prstDash val="solid"/>
            <a:round/>
            <a:headEnd type="none" w="med" len="med"/>
            <a:tailEnd type="none" w="med" len="med"/>
          </a:ln>
        </p:spPr>
        <p:txBody>
          <a:bodyPr wrap="square" lIns="72000" rIns="72000" anchor="ctr">
            <a:spAutoFit/>
          </a:bodyPr>
          <a:lstStyle/>
          <a:p>
            <a:pPr algn="ctr">
              <a:defRPr/>
            </a:pPr>
            <a:r>
              <a:rPr kumimoji="0" lang="ja-JP" altLang="en-US" sz="1400" kern="0">
                <a:solidFill>
                  <a:prstClr val="white"/>
                </a:solidFill>
                <a:latin typeface="メイリオ" panose="020B0604030504040204" pitchFamily="50" charset="-128"/>
                <a:ea typeface="メイリオ" panose="020B0604030504040204" pitchFamily="50" charset="-128"/>
                <a:cs typeface="Segoe UI" panose="020B0502040204020203" pitchFamily="34" charset="0"/>
                <a:sym typeface="メイリオ" panose="020B0604030504040204" pitchFamily="50" charset="-128"/>
              </a:rPr>
              <a:t>企業・</a:t>
            </a:r>
            <a:endParaRPr kumimoji="0" lang="en-US" altLang="ja-JP" sz="1400" kern="0">
              <a:solidFill>
                <a:prstClr val="white"/>
              </a:solidFill>
              <a:latin typeface="メイリオ" panose="020B0604030504040204" pitchFamily="50" charset="-128"/>
              <a:ea typeface="メイリオ" panose="020B0604030504040204" pitchFamily="50" charset="-128"/>
              <a:cs typeface="Segoe UI" panose="020B0502040204020203" pitchFamily="34" charset="0"/>
              <a:sym typeface="メイリオ" panose="020B0604030504040204" pitchFamily="50" charset="-128"/>
            </a:endParaRPr>
          </a:p>
          <a:p>
            <a:pPr algn="ctr">
              <a:defRPr/>
            </a:pPr>
            <a:r>
              <a:rPr kumimoji="0" lang="ja-JP" altLang="en-US" sz="1400" kern="0">
                <a:solidFill>
                  <a:prstClr val="white"/>
                </a:solidFill>
                <a:latin typeface="メイリオ" panose="020B0604030504040204" pitchFamily="50" charset="-128"/>
                <a:ea typeface="メイリオ" panose="020B0604030504040204" pitchFamily="50" charset="-128"/>
                <a:cs typeface="Segoe UI" panose="020B0502040204020203" pitchFamily="34" charset="0"/>
                <a:sym typeface="メイリオ" panose="020B0604030504040204" pitchFamily="50" charset="-128"/>
              </a:rPr>
              <a:t>スタート</a:t>
            </a:r>
            <a:br>
              <a:rPr kumimoji="0" lang="en-US" altLang="ja-JP" sz="1400" kern="0">
                <a:solidFill>
                  <a:prstClr val="white"/>
                </a:solidFill>
                <a:latin typeface="メイリオ" panose="020B0604030504040204" pitchFamily="50" charset="-128"/>
                <a:ea typeface="メイリオ" panose="020B0604030504040204" pitchFamily="50" charset="-128"/>
                <a:cs typeface="Segoe UI" panose="020B0502040204020203" pitchFamily="34" charset="0"/>
                <a:sym typeface="メイリオ" panose="020B0604030504040204" pitchFamily="50" charset="-128"/>
              </a:rPr>
            </a:br>
            <a:r>
              <a:rPr kumimoji="0" lang="ja-JP" altLang="en-US" sz="1400" kern="0">
                <a:solidFill>
                  <a:prstClr val="white"/>
                </a:solidFill>
                <a:latin typeface="メイリオ" panose="020B0604030504040204" pitchFamily="50" charset="-128"/>
                <a:ea typeface="メイリオ" panose="020B0604030504040204" pitchFamily="50" charset="-128"/>
                <a:cs typeface="Segoe UI" panose="020B0502040204020203" pitchFamily="34" charset="0"/>
                <a:sym typeface="メイリオ" panose="020B0604030504040204" pitchFamily="50" charset="-128"/>
              </a:rPr>
              <a:t>アップ</a:t>
            </a:r>
            <a:endParaRPr kumimoji="0" lang="en-US" altLang="ja-JP" sz="1400" kern="0">
              <a:solidFill>
                <a:prstClr val="white"/>
              </a:solidFill>
              <a:latin typeface="メイリオ" panose="020B0604030504040204" pitchFamily="50" charset="-128"/>
              <a:ea typeface="メイリオ" panose="020B0604030504040204" pitchFamily="50" charset="-128"/>
              <a:cs typeface="Segoe UI" panose="020B0502040204020203" pitchFamily="34" charset="0"/>
              <a:sym typeface="メイリオ" panose="020B0604030504040204" pitchFamily="50" charset="-128"/>
            </a:endParaRPr>
          </a:p>
        </p:txBody>
      </p:sp>
      <p:sp>
        <p:nvSpPr>
          <p:cNvPr id="42" name="テキスト ボックス 41">
            <a:extLst>
              <a:ext uri="{FF2B5EF4-FFF2-40B4-BE49-F238E27FC236}">
                <a16:creationId xmlns:a16="http://schemas.microsoft.com/office/drawing/2014/main" id="{A1DB6E66-7341-4C01-87BC-6C792FE7AAE3}"/>
              </a:ext>
            </a:extLst>
          </p:cNvPr>
          <p:cNvSpPr txBox="1"/>
          <p:nvPr/>
        </p:nvSpPr>
        <p:spPr>
          <a:xfrm>
            <a:off x="1930379" y="6064610"/>
            <a:ext cx="1260025" cy="494948"/>
          </a:xfrm>
          <a:prstGeom prst="rect">
            <a:avLst/>
          </a:prstGeom>
          <a:solidFill>
            <a:srgbClr val="003B83"/>
          </a:solidFill>
          <a:ln w="9525" cap="flat" cmpd="sng" algn="ctr">
            <a:solidFill>
              <a:srgbClr val="003B83"/>
            </a:solidFill>
            <a:prstDash val="solid"/>
            <a:round/>
            <a:headEnd type="none" w="med" len="med"/>
            <a:tailEnd type="none" w="med" len="med"/>
          </a:ln>
        </p:spPr>
        <p:txBody>
          <a:bodyPr wrap="square" lIns="72000" rIns="72000" anchor="ctr">
            <a:noAutofit/>
          </a:bodyPr>
          <a:lstStyle/>
          <a:p>
            <a:pPr algn="ctr">
              <a:defRPr/>
            </a:pPr>
            <a:r>
              <a:rPr kumimoji="0" lang="ja-JP" altLang="en-US" sz="1400" kern="0">
                <a:solidFill>
                  <a:prstClr val="white"/>
                </a:solidFill>
                <a:latin typeface="メイリオ" panose="020B0604030504040204" pitchFamily="50" charset="-128"/>
                <a:ea typeface="メイリオ" panose="020B0604030504040204" pitchFamily="50" charset="-128"/>
                <a:cs typeface="Segoe UI" panose="020B0502040204020203" pitchFamily="34" charset="0"/>
                <a:sym typeface="メイリオ" panose="020B0604030504040204" pitchFamily="50" charset="-128"/>
              </a:rPr>
              <a:t>大学・</a:t>
            </a:r>
            <a:endParaRPr kumimoji="0" lang="en-US" altLang="ja-JP" sz="1400" kern="0">
              <a:solidFill>
                <a:prstClr val="white"/>
              </a:solidFill>
              <a:latin typeface="メイリオ" panose="020B0604030504040204" pitchFamily="50" charset="-128"/>
              <a:ea typeface="メイリオ" panose="020B0604030504040204" pitchFamily="50" charset="-128"/>
              <a:cs typeface="Segoe UI" panose="020B0502040204020203" pitchFamily="34" charset="0"/>
              <a:sym typeface="メイリオ" panose="020B0604030504040204" pitchFamily="50" charset="-128"/>
            </a:endParaRPr>
          </a:p>
          <a:p>
            <a:pPr algn="ctr">
              <a:defRPr/>
            </a:pPr>
            <a:r>
              <a:rPr kumimoji="0" lang="ja-JP" altLang="en-US" sz="1400" kern="0">
                <a:solidFill>
                  <a:prstClr val="white"/>
                </a:solidFill>
                <a:latin typeface="メイリオ" panose="020B0604030504040204" pitchFamily="50" charset="-128"/>
                <a:ea typeface="メイリオ" panose="020B0604030504040204" pitchFamily="50" charset="-128"/>
                <a:cs typeface="Segoe UI" panose="020B0502040204020203" pitchFamily="34" charset="0"/>
                <a:sym typeface="メイリオ" panose="020B0604030504040204" pitchFamily="50" charset="-128"/>
              </a:rPr>
              <a:t>研究機関</a:t>
            </a:r>
            <a:endParaRPr kumimoji="0" lang="en-US" altLang="ja-JP" sz="1400" kern="0">
              <a:solidFill>
                <a:prstClr val="white"/>
              </a:solidFill>
              <a:latin typeface="メイリオ" panose="020B0604030504040204" pitchFamily="50" charset="-128"/>
              <a:ea typeface="メイリオ" panose="020B0604030504040204" pitchFamily="50" charset="-128"/>
              <a:cs typeface="Segoe UI" panose="020B0502040204020203" pitchFamily="34" charset="0"/>
              <a:sym typeface="メイリオ" panose="020B0604030504040204" pitchFamily="50" charset="-128"/>
            </a:endParaRPr>
          </a:p>
        </p:txBody>
      </p:sp>
      <p:sp>
        <p:nvSpPr>
          <p:cNvPr id="43" name="テキスト ボックス 42">
            <a:extLst>
              <a:ext uri="{FF2B5EF4-FFF2-40B4-BE49-F238E27FC236}">
                <a16:creationId xmlns:a16="http://schemas.microsoft.com/office/drawing/2014/main" id="{56071F7B-C3FA-4BF2-B1AC-61FEB18E513F}"/>
              </a:ext>
            </a:extLst>
          </p:cNvPr>
          <p:cNvSpPr txBox="1"/>
          <p:nvPr/>
        </p:nvSpPr>
        <p:spPr>
          <a:xfrm>
            <a:off x="443073" y="2814762"/>
            <a:ext cx="1349612" cy="738664"/>
          </a:xfrm>
          <a:prstGeom prst="rect">
            <a:avLst/>
          </a:prstGeom>
          <a:noFill/>
          <a:ln>
            <a:noFill/>
          </a:ln>
        </p:spPr>
        <p:txBody>
          <a:bodyPr wrap="square" lIns="0" tIns="0" rIns="0" bIns="0" rtlCol="0">
            <a:spAutoFit/>
          </a:bodyPr>
          <a:lstStyle/>
          <a:p>
            <a:pPr>
              <a:defRPr/>
            </a:pPr>
            <a:r>
              <a:rPr kumimoji="0" lang="ja-JP" altLang="en-US" sz="1600" b="1" kern="0">
                <a:solidFill>
                  <a:prstClr val="black"/>
                </a:solidFill>
                <a:latin typeface="メイリオ" panose="020B0604030504040204" pitchFamily="50" charset="-128"/>
                <a:ea typeface="メイリオ" panose="020B0604030504040204" pitchFamily="50" charset="-128"/>
                <a:cs typeface="Segoe UI" panose="020B0502040204020203" pitchFamily="34" charset="0"/>
                <a:sym typeface="メイリオ" panose="020B0604030504040204" pitchFamily="50" charset="-128"/>
              </a:rPr>
              <a:t>インパクト（貢献）</a:t>
            </a:r>
          </a:p>
        </p:txBody>
      </p:sp>
      <p:sp>
        <p:nvSpPr>
          <p:cNvPr id="44" name="テキスト ボックス 43">
            <a:extLst>
              <a:ext uri="{FF2B5EF4-FFF2-40B4-BE49-F238E27FC236}">
                <a16:creationId xmlns:a16="http://schemas.microsoft.com/office/drawing/2014/main" id="{0AAC0DA4-C8D5-4F42-8379-B1FAB0EA5E35}"/>
              </a:ext>
            </a:extLst>
          </p:cNvPr>
          <p:cNvSpPr txBox="1"/>
          <p:nvPr/>
        </p:nvSpPr>
        <p:spPr>
          <a:xfrm>
            <a:off x="443073" y="5741828"/>
            <a:ext cx="1349612" cy="246221"/>
          </a:xfrm>
          <a:prstGeom prst="rect">
            <a:avLst/>
          </a:prstGeom>
          <a:noFill/>
          <a:ln>
            <a:noFill/>
          </a:ln>
        </p:spPr>
        <p:txBody>
          <a:bodyPr wrap="square" lIns="0" tIns="0" rIns="0" bIns="0" rtlCol="0">
            <a:spAutoFit/>
          </a:bodyPr>
          <a:lstStyle/>
          <a:p>
            <a:pPr>
              <a:defRPr/>
            </a:pPr>
            <a:r>
              <a:rPr kumimoji="0" lang="ja-JP" altLang="en-US" sz="1600" b="1" kern="0">
                <a:solidFill>
                  <a:prstClr val="black"/>
                </a:solidFill>
                <a:latin typeface="メイリオ" panose="020B0604030504040204" pitchFamily="50" charset="-128"/>
                <a:ea typeface="メイリオ" panose="020B0604030504040204" pitchFamily="50" charset="-128"/>
                <a:cs typeface="Segoe UI" panose="020B0502040204020203" pitchFamily="34" charset="0"/>
                <a:sym typeface="メイリオ" panose="020B0604030504040204" pitchFamily="50" charset="-128"/>
              </a:rPr>
              <a:t>協働活動</a:t>
            </a:r>
          </a:p>
        </p:txBody>
      </p:sp>
      <p:sp>
        <p:nvSpPr>
          <p:cNvPr id="45" name="テキスト ボックス 44">
            <a:extLst>
              <a:ext uri="{FF2B5EF4-FFF2-40B4-BE49-F238E27FC236}">
                <a16:creationId xmlns:a16="http://schemas.microsoft.com/office/drawing/2014/main" id="{642730C0-1F4D-4105-905E-4C8A9BAF2275}"/>
              </a:ext>
            </a:extLst>
          </p:cNvPr>
          <p:cNvSpPr txBox="1"/>
          <p:nvPr/>
        </p:nvSpPr>
        <p:spPr>
          <a:xfrm>
            <a:off x="443074" y="4146383"/>
            <a:ext cx="1349612" cy="677108"/>
          </a:xfrm>
          <a:prstGeom prst="rect">
            <a:avLst/>
          </a:prstGeom>
          <a:noFill/>
          <a:ln>
            <a:noFill/>
          </a:ln>
        </p:spPr>
        <p:txBody>
          <a:bodyPr wrap="square" lIns="0" tIns="0" rIns="0" bIns="0" rtlCol="0">
            <a:spAutoFit/>
          </a:bodyPr>
          <a:lstStyle/>
          <a:p>
            <a:pPr>
              <a:defRPr/>
            </a:pPr>
            <a:r>
              <a:rPr kumimoji="0" lang="ja-JP" altLang="en-US" sz="1600" b="1" kern="0">
                <a:solidFill>
                  <a:prstClr val="black"/>
                </a:solidFill>
                <a:latin typeface="メイリオ" panose="020B0604030504040204" pitchFamily="50" charset="-128"/>
                <a:ea typeface="メイリオ" panose="020B0604030504040204" pitchFamily="50" charset="-128"/>
                <a:cs typeface="Segoe UI" panose="020B0502040204020203" pitchFamily="34" charset="0"/>
                <a:sym typeface="メイリオ" panose="020B0604030504040204" pitchFamily="50" charset="-128"/>
              </a:rPr>
              <a:t>共通課題　　　</a:t>
            </a:r>
            <a:r>
              <a:rPr kumimoji="0" lang="ja-JP" altLang="en-US" sz="1200" b="1" kern="0">
                <a:solidFill>
                  <a:prstClr val="black"/>
                </a:solidFill>
                <a:latin typeface="メイリオ" panose="020B0604030504040204" pitchFamily="50" charset="-128"/>
                <a:ea typeface="メイリオ" panose="020B0604030504040204" pitchFamily="50" charset="-128"/>
                <a:cs typeface="Segoe UI" panose="020B0502040204020203" pitchFamily="34" charset="0"/>
                <a:sym typeface="メイリオ" panose="020B0604030504040204" pitchFamily="50" charset="-128"/>
              </a:rPr>
              <a:t>（コモン・アジェンダ）</a:t>
            </a:r>
            <a:r>
              <a:rPr kumimoji="0" lang="ja-JP" altLang="en-US" sz="1600" b="1" kern="0">
                <a:solidFill>
                  <a:prstClr val="black"/>
                </a:solidFill>
                <a:latin typeface="メイリオ" panose="020B0604030504040204" pitchFamily="50" charset="-128"/>
                <a:ea typeface="メイリオ" panose="020B0604030504040204" pitchFamily="50" charset="-128"/>
                <a:cs typeface="Segoe UI" panose="020B0502040204020203" pitchFamily="34" charset="0"/>
                <a:sym typeface="メイリオ" panose="020B0604030504040204" pitchFamily="50" charset="-128"/>
              </a:rPr>
              <a:t>の共有</a:t>
            </a:r>
          </a:p>
        </p:txBody>
      </p:sp>
      <p:sp>
        <p:nvSpPr>
          <p:cNvPr id="46" name="楕円 45">
            <a:extLst>
              <a:ext uri="{FF2B5EF4-FFF2-40B4-BE49-F238E27FC236}">
                <a16:creationId xmlns:a16="http://schemas.microsoft.com/office/drawing/2014/main" id="{C7F52D41-A1F5-4DB9-91B5-E3BC4B1F83DA}"/>
              </a:ext>
            </a:extLst>
          </p:cNvPr>
          <p:cNvSpPr/>
          <p:nvPr/>
        </p:nvSpPr>
        <p:spPr>
          <a:xfrm>
            <a:off x="1881941" y="4146384"/>
            <a:ext cx="1444667" cy="834177"/>
          </a:xfrm>
          <a:prstGeom prst="ellipse">
            <a:avLst/>
          </a:prstGeom>
          <a:solidFill>
            <a:srgbClr val="3C82F5"/>
          </a:solidFill>
          <a:ln w="9525" cap="flat" cmpd="sng" algn="ctr">
            <a:solidFill>
              <a:srgbClr val="3C82F5"/>
            </a:solidFill>
            <a:prstDash val="solid"/>
            <a:roun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defRPr/>
            </a:pPr>
            <a:r>
              <a:rPr kumimoji="0" lang="en-US" altLang="ja-JP" sz="1200" b="1" kern="0">
                <a:solidFill>
                  <a:prstClr val="white"/>
                </a:solidFill>
                <a:latin typeface="メイリオ" panose="020B0604030504040204" pitchFamily="50" charset="-128"/>
                <a:ea typeface="メイリオ" panose="020B0604030504040204" pitchFamily="50" charset="-128"/>
                <a:cs typeface="Segoe UI" panose="020B0502040204020203" pitchFamily="34" charset="0"/>
                <a:sym typeface="メイリオ" panose="020B0604030504040204" pitchFamily="50" charset="-128"/>
              </a:rPr>
              <a:t>GHG</a:t>
            </a:r>
            <a:r>
              <a:rPr kumimoji="0" lang="ja-JP" altLang="en-US" sz="1200" b="1" kern="0">
                <a:solidFill>
                  <a:prstClr val="white"/>
                </a:solidFill>
                <a:latin typeface="メイリオ" panose="020B0604030504040204" pitchFamily="50" charset="-128"/>
                <a:ea typeface="メイリオ" panose="020B0604030504040204" pitchFamily="50" charset="-128"/>
                <a:cs typeface="Segoe UI" panose="020B0502040204020203" pitchFamily="34" charset="0"/>
                <a:sym typeface="メイリオ" panose="020B0604030504040204" pitchFamily="50" charset="-128"/>
              </a:rPr>
              <a:t>削減の</a:t>
            </a:r>
            <a:endParaRPr kumimoji="0" lang="en-US" altLang="ja-JP" sz="1200" b="1" kern="0">
              <a:solidFill>
                <a:prstClr val="white"/>
              </a:solidFill>
              <a:latin typeface="メイリオ" panose="020B0604030504040204" pitchFamily="50" charset="-128"/>
              <a:ea typeface="メイリオ" panose="020B0604030504040204" pitchFamily="50" charset="-128"/>
              <a:cs typeface="Segoe UI" panose="020B0502040204020203" pitchFamily="34" charset="0"/>
              <a:sym typeface="メイリオ" panose="020B0604030504040204" pitchFamily="50" charset="-128"/>
            </a:endParaRPr>
          </a:p>
          <a:p>
            <a:pPr algn="ctr">
              <a:defRPr/>
            </a:pPr>
            <a:r>
              <a:rPr kumimoji="0" lang="ja-JP" altLang="en-US" sz="1200" b="1" kern="0">
                <a:solidFill>
                  <a:prstClr val="white"/>
                </a:solidFill>
                <a:latin typeface="メイリオ" panose="020B0604030504040204" pitchFamily="50" charset="-128"/>
                <a:ea typeface="メイリオ" panose="020B0604030504040204" pitchFamily="50" charset="-128"/>
                <a:cs typeface="Segoe UI" panose="020B0502040204020203" pitchFamily="34" charset="0"/>
                <a:sym typeface="メイリオ" panose="020B0604030504040204" pitchFamily="50" charset="-128"/>
              </a:rPr>
              <a:t>「見える化」</a:t>
            </a:r>
          </a:p>
        </p:txBody>
      </p:sp>
      <p:sp>
        <p:nvSpPr>
          <p:cNvPr id="47" name="楕円 46">
            <a:extLst>
              <a:ext uri="{FF2B5EF4-FFF2-40B4-BE49-F238E27FC236}">
                <a16:creationId xmlns:a16="http://schemas.microsoft.com/office/drawing/2014/main" id="{56957944-9EDA-4368-9EF1-331E5B5FE00B}"/>
              </a:ext>
            </a:extLst>
          </p:cNvPr>
          <p:cNvSpPr/>
          <p:nvPr/>
        </p:nvSpPr>
        <p:spPr>
          <a:xfrm>
            <a:off x="3435615" y="4146384"/>
            <a:ext cx="1444667" cy="834177"/>
          </a:xfrm>
          <a:prstGeom prst="ellipse">
            <a:avLst/>
          </a:prstGeom>
          <a:solidFill>
            <a:srgbClr val="3C82F5"/>
          </a:solidFill>
          <a:ln w="9525" cap="flat" cmpd="sng" algn="ctr">
            <a:solidFill>
              <a:srgbClr val="3C82F5"/>
            </a:solidFill>
            <a:prstDash val="solid"/>
            <a:roun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defRPr/>
            </a:pPr>
            <a:r>
              <a:rPr kumimoji="0" lang="ja-JP" altLang="en-US" sz="1300" b="1" kern="0">
                <a:solidFill>
                  <a:prstClr val="white"/>
                </a:solidFill>
                <a:latin typeface="メイリオ" panose="020B0604030504040204" pitchFamily="50" charset="-128"/>
                <a:ea typeface="メイリオ" panose="020B0604030504040204" pitchFamily="50" charset="-128"/>
                <a:cs typeface="Segoe UI" panose="020B0502040204020203" pitchFamily="34" charset="0"/>
                <a:sym typeface="メイリオ" panose="020B0604030504040204" pitchFamily="50" charset="-128"/>
              </a:rPr>
              <a:t>ファイナンス</a:t>
            </a:r>
          </a:p>
        </p:txBody>
      </p:sp>
      <p:sp>
        <p:nvSpPr>
          <p:cNvPr id="48" name="楕円 47">
            <a:extLst>
              <a:ext uri="{FF2B5EF4-FFF2-40B4-BE49-F238E27FC236}">
                <a16:creationId xmlns:a16="http://schemas.microsoft.com/office/drawing/2014/main" id="{69915AD2-11C4-4A60-AFC9-5642F4ACE683}"/>
              </a:ext>
            </a:extLst>
          </p:cNvPr>
          <p:cNvSpPr/>
          <p:nvPr/>
        </p:nvSpPr>
        <p:spPr>
          <a:xfrm>
            <a:off x="5008028" y="4146384"/>
            <a:ext cx="1444667" cy="834177"/>
          </a:xfrm>
          <a:prstGeom prst="ellipse">
            <a:avLst/>
          </a:prstGeom>
          <a:solidFill>
            <a:srgbClr val="3C82F5"/>
          </a:solidFill>
          <a:ln w="9525" cap="flat" cmpd="sng" algn="ctr">
            <a:solidFill>
              <a:srgbClr val="3C82F5"/>
            </a:solidFill>
            <a:prstDash val="solid"/>
            <a:roun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defRPr/>
            </a:pPr>
            <a:r>
              <a:rPr kumimoji="0" lang="ja-JP" altLang="en-US" sz="1100" b="1" kern="0">
                <a:solidFill>
                  <a:prstClr val="white"/>
                </a:solidFill>
                <a:latin typeface="メイリオ" panose="020B0604030504040204" pitchFamily="50" charset="-128"/>
                <a:ea typeface="メイリオ" panose="020B0604030504040204" pitchFamily="50" charset="-128"/>
                <a:cs typeface="Segoe UI" panose="020B0502040204020203" pitchFamily="34" charset="0"/>
                <a:sym typeface="メイリオ" panose="020B0604030504040204" pitchFamily="50" charset="-128"/>
              </a:rPr>
              <a:t>フラッグシップ</a:t>
            </a:r>
            <a:endParaRPr kumimoji="0" lang="en-US" altLang="ja-JP" sz="1100" b="1" kern="0">
              <a:solidFill>
                <a:prstClr val="white"/>
              </a:solidFill>
              <a:latin typeface="メイリオ" panose="020B0604030504040204" pitchFamily="50" charset="-128"/>
              <a:ea typeface="メイリオ" panose="020B0604030504040204" pitchFamily="50" charset="-128"/>
              <a:cs typeface="Segoe UI" panose="020B0502040204020203" pitchFamily="34" charset="0"/>
              <a:sym typeface="メイリオ" panose="020B0604030504040204" pitchFamily="50" charset="-128"/>
            </a:endParaRPr>
          </a:p>
          <a:p>
            <a:pPr algn="ctr">
              <a:defRPr/>
            </a:pPr>
            <a:r>
              <a:rPr kumimoji="0" lang="ja-JP" altLang="en-US" sz="1100" b="1" kern="0">
                <a:solidFill>
                  <a:prstClr val="white"/>
                </a:solidFill>
                <a:latin typeface="メイリオ" panose="020B0604030504040204" pitchFamily="50" charset="-128"/>
                <a:ea typeface="メイリオ" panose="020B0604030504040204" pitchFamily="50" charset="-128"/>
                <a:cs typeface="Segoe UI" panose="020B0502040204020203" pitchFamily="34" charset="0"/>
                <a:sym typeface="メイリオ" panose="020B0604030504040204" pitchFamily="50" charset="-128"/>
              </a:rPr>
              <a:t>プロジェクト</a:t>
            </a:r>
          </a:p>
        </p:txBody>
      </p:sp>
      <p:sp>
        <p:nvSpPr>
          <p:cNvPr id="49" name="テキスト ボックス 48">
            <a:extLst>
              <a:ext uri="{FF2B5EF4-FFF2-40B4-BE49-F238E27FC236}">
                <a16:creationId xmlns:a16="http://schemas.microsoft.com/office/drawing/2014/main" id="{9C279D09-A20E-4343-B5F7-6E657578B183}"/>
              </a:ext>
            </a:extLst>
          </p:cNvPr>
          <p:cNvSpPr txBox="1"/>
          <p:nvPr/>
        </p:nvSpPr>
        <p:spPr>
          <a:xfrm>
            <a:off x="5694066" y="5434051"/>
            <a:ext cx="1236708" cy="523220"/>
          </a:xfrm>
          <a:prstGeom prst="rect">
            <a:avLst/>
          </a:prstGeom>
          <a:noFill/>
          <a:ln>
            <a:noFill/>
          </a:ln>
        </p:spPr>
        <p:txBody>
          <a:bodyPr wrap="square">
            <a:spAutoFit/>
          </a:bodyPr>
          <a:lstStyle/>
          <a:p>
            <a:pPr>
              <a:defRPr/>
            </a:pPr>
            <a:r>
              <a:rPr kumimoji="0" lang="ja-JP" altLang="en-US" sz="1400" kern="0">
                <a:solidFill>
                  <a:srgbClr val="0070C0"/>
                </a:solidFill>
                <a:latin typeface="メイリオ" panose="020B0604030504040204" pitchFamily="50" charset="-128"/>
                <a:ea typeface="メイリオ" panose="020B0604030504040204" pitchFamily="50" charset="-128"/>
                <a:cs typeface="Segoe UI" panose="020B0502040204020203" pitchFamily="34" charset="0"/>
                <a:sym typeface="メイリオ" panose="020B0604030504040204" pitchFamily="50" charset="-128"/>
              </a:rPr>
              <a:t>製品・</a:t>
            </a:r>
            <a:br>
              <a:rPr kumimoji="0" lang="en-US" altLang="ja-JP" sz="1400" kern="0">
                <a:solidFill>
                  <a:srgbClr val="0070C0"/>
                </a:solidFill>
                <a:latin typeface="メイリオ" panose="020B0604030504040204" pitchFamily="50" charset="-128"/>
                <a:ea typeface="メイリオ" panose="020B0604030504040204" pitchFamily="50" charset="-128"/>
                <a:cs typeface="Segoe UI" panose="020B0502040204020203" pitchFamily="34" charset="0"/>
                <a:sym typeface="メイリオ" panose="020B0604030504040204" pitchFamily="50" charset="-128"/>
              </a:rPr>
            </a:br>
            <a:r>
              <a:rPr kumimoji="0" lang="ja-JP" altLang="en-US" sz="1400" kern="0">
                <a:solidFill>
                  <a:srgbClr val="0070C0"/>
                </a:solidFill>
                <a:latin typeface="メイリオ" panose="020B0604030504040204" pitchFamily="50" charset="-128"/>
                <a:ea typeface="メイリオ" panose="020B0604030504040204" pitchFamily="50" charset="-128"/>
                <a:cs typeface="Segoe UI" panose="020B0502040204020203" pitchFamily="34" charset="0"/>
                <a:sym typeface="メイリオ" panose="020B0604030504040204" pitchFamily="50" charset="-128"/>
              </a:rPr>
              <a:t>サービス</a:t>
            </a:r>
          </a:p>
        </p:txBody>
      </p:sp>
      <p:sp>
        <p:nvSpPr>
          <p:cNvPr id="50" name="テキスト ボックス 49">
            <a:extLst>
              <a:ext uri="{FF2B5EF4-FFF2-40B4-BE49-F238E27FC236}">
                <a16:creationId xmlns:a16="http://schemas.microsoft.com/office/drawing/2014/main" id="{195DCC18-018B-4E64-B76D-224B197162E2}"/>
              </a:ext>
            </a:extLst>
          </p:cNvPr>
          <p:cNvSpPr txBox="1"/>
          <p:nvPr/>
        </p:nvSpPr>
        <p:spPr>
          <a:xfrm>
            <a:off x="2595400" y="5434051"/>
            <a:ext cx="1190975" cy="307777"/>
          </a:xfrm>
          <a:prstGeom prst="rect">
            <a:avLst/>
          </a:prstGeom>
          <a:noFill/>
          <a:ln>
            <a:noFill/>
          </a:ln>
        </p:spPr>
        <p:txBody>
          <a:bodyPr wrap="square">
            <a:spAutoFit/>
          </a:bodyPr>
          <a:lstStyle/>
          <a:p>
            <a:pPr>
              <a:defRPr/>
            </a:pPr>
            <a:r>
              <a:rPr kumimoji="0" lang="ja-JP" altLang="en-US" sz="1400" kern="0">
                <a:solidFill>
                  <a:srgbClr val="0070C0"/>
                </a:solidFill>
                <a:latin typeface="メイリオ" panose="020B0604030504040204" pitchFamily="50" charset="-128"/>
                <a:ea typeface="メイリオ" panose="020B0604030504040204" pitchFamily="50" charset="-128"/>
                <a:cs typeface="Segoe UI" panose="020B0502040204020203" pitchFamily="34" charset="0"/>
                <a:sym typeface="メイリオ" panose="020B0604030504040204" pitchFamily="50" charset="-128"/>
              </a:rPr>
              <a:t>革新的技術</a:t>
            </a:r>
          </a:p>
        </p:txBody>
      </p:sp>
      <p:cxnSp>
        <p:nvCxnSpPr>
          <p:cNvPr id="51" name="直線矢印コネクタ 50">
            <a:extLst>
              <a:ext uri="{FF2B5EF4-FFF2-40B4-BE49-F238E27FC236}">
                <a16:creationId xmlns:a16="http://schemas.microsoft.com/office/drawing/2014/main" id="{5591E49E-D84B-494A-8BCA-524868D5F1FA}"/>
              </a:ext>
            </a:extLst>
          </p:cNvPr>
          <p:cNvCxnSpPr>
            <a:cxnSpLocks/>
            <a:endCxn id="39" idx="4"/>
          </p:cNvCxnSpPr>
          <p:nvPr/>
        </p:nvCxnSpPr>
        <p:spPr>
          <a:xfrm flipV="1">
            <a:off x="2917103" y="3328582"/>
            <a:ext cx="0" cy="379336"/>
          </a:xfrm>
          <a:prstGeom prst="straightConnector1">
            <a:avLst/>
          </a:prstGeom>
          <a:noFill/>
          <a:ln w="57150" cap="flat" cmpd="sng" algn="ctr">
            <a:solidFill>
              <a:srgbClr val="3C82F5"/>
            </a:solidFill>
            <a:prstDash val="solid"/>
            <a:round/>
            <a:headEnd type="none" w="med" len="med"/>
            <a:tailEnd type="triangle" w="med" len="med"/>
          </a:ln>
          <a:effectLst/>
        </p:spPr>
      </p:cxnSp>
      <p:cxnSp>
        <p:nvCxnSpPr>
          <p:cNvPr id="52" name="直線矢印コネクタ 51">
            <a:extLst>
              <a:ext uri="{FF2B5EF4-FFF2-40B4-BE49-F238E27FC236}">
                <a16:creationId xmlns:a16="http://schemas.microsoft.com/office/drawing/2014/main" id="{D8F719DD-2321-415D-9EF2-6CF2E7F37308}"/>
              </a:ext>
            </a:extLst>
          </p:cNvPr>
          <p:cNvCxnSpPr>
            <a:cxnSpLocks/>
            <a:stCxn id="39" idx="6"/>
            <a:endCxn id="38" idx="2"/>
          </p:cNvCxnSpPr>
          <p:nvPr/>
        </p:nvCxnSpPr>
        <p:spPr>
          <a:xfrm flipV="1">
            <a:off x="3616433" y="2894338"/>
            <a:ext cx="397803" cy="17156"/>
          </a:xfrm>
          <a:prstGeom prst="straightConnector1">
            <a:avLst/>
          </a:prstGeom>
          <a:noFill/>
          <a:ln w="57150" cap="flat" cmpd="sng" algn="ctr">
            <a:solidFill>
              <a:srgbClr val="3C82F5"/>
            </a:solidFill>
            <a:prstDash val="solid"/>
            <a:round/>
            <a:headEnd type="none" w="med" len="med"/>
            <a:tailEnd type="triangle" w="med" len="med"/>
          </a:ln>
          <a:effectLst/>
        </p:spPr>
      </p:cxnSp>
      <p:sp>
        <p:nvSpPr>
          <p:cNvPr id="53" name="テキスト ボックス 52">
            <a:extLst>
              <a:ext uri="{FF2B5EF4-FFF2-40B4-BE49-F238E27FC236}">
                <a16:creationId xmlns:a16="http://schemas.microsoft.com/office/drawing/2014/main" id="{E9565B0B-4598-4E2E-995B-7707610B5F38}"/>
              </a:ext>
            </a:extLst>
          </p:cNvPr>
          <p:cNvSpPr txBox="1"/>
          <p:nvPr/>
        </p:nvSpPr>
        <p:spPr>
          <a:xfrm>
            <a:off x="1909974" y="3753676"/>
            <a:ext cx="4306985" cy="307777"/>
          </a:xfrm>
          <a:prstGeom prst="rect">
            <a:avLst/>
          </a:prstGeom>
          <a:noFill/>
          <a:ln>
            <a:noFill/>
          </a:ln>
        </p:spPr>
        <p:txBody>
          <a:bodyPr wrap="square">
            <a:spAutoFit/>
          </a:bodyPr>
          <a:lstStyle/>
          <a:p>
            <a:pPr>
              <a:defRPr/>
            </a:pPr>
            <a:r>
              <a:rPr kumimoji="0" lang="en-US" altLang="ja-JP" sz="1400" b="1" u="sng" kern="0">
                <a:solidFill>
                  <a:prstClr val="black"/>
                </a:solidFill>
                <a:latin typeface="メイリオ" panose="020B0604030504040204" pitchFamily="50" charset="-128"/>
                <a:ea typeface="メイリオ" panose="020B0604030504040204" pitchFamily="50" charset="-128"/>
                <a:cs typeface="Segoe UI" panose="020B0502040204020203" pitchFamily="34" charset="0"/>
                <a:sym typeface="メイリオ" panose="020B0604030504040204" pitchFamily="50" charset="-128"/>
              </a:rPr>
              <a:t>CEFIA</a:t>
            </a:r>
            <a:r>
              <a:rPr kumimoji="0" lang="ja-JP" altLang="en-US" sz="1400" b="1" u="sng" kern="0">
                <a:solidFill>
                  <a:prstClr val="black"/>
                </a:solidFill>
                <a:latin typeface="メイリオ" panose="020B0604030504040204" pitchFamily="50" charset="-128"/>
                <a:ea typeface="メイリオ" panose="020B0604030504040204" pitchFamily="50" charset="-128"/>
                <a:cs typeface="Segoe UI" panose="020B0502040204020203" pitchFamily="34" charset="0"/>
                <a:sym typeface="メイリオ" panose="020B0604030504040204" pitchFamily="50" charset="-128"/>
              </a:rPr>
              <a:t>コラボレーションロードマップの構成</a:t>
            </a:r>
            <a:endParaRPr kumimoji="0" lang="en-US" altLang="ja-JP" sz="1400" b="1" u="sng" kern="0">
              <a:solidFill>
                <a:prstClr val="black"/>
              </a:solidFill>
              <a:latin typeface="メイリオ" panose="020B0604030504040204" pitchFamily="50" charset="-128"/>
              <a:ea typeface="メイリオ" panose="020B0604030504040204" pitchFamily="50" charset="-128"/>
              <a:cs typeface="Segoe UI" panose="020B0502040204020203" pitchFamily="34" charset="0"/>
              <a:sym typeface="メイリオ" panose="020B0604030504040204" pitchFamily="50" charset="-128"/>
            </a:endParaRPr>
          </a:p>
        </p:txBody>
      </p:sp>
      <p:sp>
        <p:nvSpPr>
          <p:cNvPr id="55" name="テキスト ボックス 54">
            <a:extLst>
              <a:ext uri="{FF2B5EF4-FFF2-40B4-BE49-F238E27FC236}">
                <a16:creationId xmlns:a16="http://schemas.microsoft.com/office/drawing/2014/main" id="{676E9925-0624-4E2C-A730-1DDB03CD8BE5}"/>
              </a:ext>
            </a:extLst>
          </p:cNvPr>
          <p:cNvSpPr txBox="1"/>
          <p:nvPr/>
        </p:nvSpPr>
        <p:spPr>
          <a:xfrm>
            <a:off x="7000358" y="2406511"/>
            <a:ext cx="4748558" cy="1323439"/>
          </a:xfrm>
          <a:prstGeom prst="rect">
            <a:avLst/>
          </a:prstGeom>
          <a:noFill/>
          <a:ln>
            <a:noFill/>
          </a:ln>
        </p:spPr>
        <p:txBody>
          <a:bodyPr wrap="square" lIns="0" tIns="36000" rIns="0" bIns="0">
            <a:noAutofit/>
          </a:bodyPr>
          <a:lstStyle/>
          <a:p>
            <a:pPr marL="324000" lvl="1" indent="-216000">
              <a:buClr>
                <a:schemeClr val="tx2"/>
              </a:buClr>
              <a:buFont typeface="Trebuchet MS" panose="020B0603020202020204" pitchFamily="34" charset="0"/>
              <a:buChar char="•"/>
              <a:defRPr/>
            </a:pPr>
            <a:r>
              <a:rPr kumimoji="0" lang="ja-JP" altLang="en-US" sz="1600">
                <a:latin typeface="メイリオ" panose="020B0604030504040204" pitchFamily="50" charset="-128"/>
                <a:ea typeface="メイリオ" panose="020B0604030504040204" pitchFamily="50" charset="-128"/>
                <a:cs typeface="Segoe UI" panose="020B0502040204020203" pitchFamily="34" charset="0"/>
                <a:sym typeface="メイリオ" panose="020B0604030504040204" pitchFamily="50" charset="-128"/>
              </a:rPr>
              <a:t>官民連携の促進のためのプラットフォームと</a:t>
            </a:r>
            <a:br>
              <a:rPr kumimoji="0" lang="en-US" altLang="ja-JP" sz="1600">
                <a:latin typeface="メイリオ" panose="020B0604030504040204" pitchFamily="50" charset="-128"/>
                <a:ea typeface="メイリオ" panose="020B0604030504040204" pitchFamily="50" charset="-128"/>
                <a:cs typeface="Segoe UI" panose="020B0502040204020203" pitchFamily="34" charset="0"/>
                <a:sym typeface="メイリオ" panose="020B0604030504040204" pitchFamily="50" charset="-128"/>
              </a:rPr>
            </a:br>
            <a:r>
              <a:rPr kumimoji="0" lang="ja-JP" altLang="en-US" sz="1600">
                <a:latin typeface="メイリオ" panose="020B0604030504040204" pitchFamily="50" charset="-128"/>
                <a:ea typeface="メイリオ" panose="020B0604030504040204" pitchFamily="50" charset="-128"/>
                <a:cs typeface="Segoe UI" panose="020B0502040204020203" pitchFamily="34" charset="0"/>
                <a:sym typeface="メイリオ" panose="020B0604030504040204" pitchFamily="50" charset="-128"/>
              </a:rPr>
              <a:t>して機能を提示</a:t>
            </a:r>
            <a:endParaRPr kumimoji="0" lang="en-US" altLang="ja-JP" sz="1600">
              <a:latin typeface="メイリオ" panose="020B0604030504040204" pitchFamily="50" charset="-128"/>
              <a:ea typeface="メイリオ" panose="020B0604030504040204" pitchFamily="50" charset="-128"/>
              <a:cs typeface="Segoe UI" panose="020B0502040204020203" pitchFamily="34" charset="0"/>
              <a:sym typeface="メイリオ" panose="020B0604030504040204" pitchFamily="50" charset="-128"/>
            </a:endParaRPr>
          </a:p>
          <a:p>
            <a:pPr marL="324000" lvl="1" indent="-216000">
              <a:buClr>
                <a:schemeClr val="tx2"/>
              </a:buClr>
              <a:buFont typeface="Trebuchet MS" panose="020B0603020202020204" pitchFamily="34" charset="0"/>
              <a:buChar char="•"/>
              <a:defRPr/>
            </a:pPr>
            <a:r>
              <a:rPr kumimoji="0" lang="en-US" altLang="ja-JP" sz="1600">
                <a:latin typeface="メイリオ" panose="020B0604030504040204" pitchFamily="50" charset="-128"/>
                <a:ea typeface="メイリオ" panose="020B0604030504040204" pitchFamily="50" charset="-128"/>
                <a:cs typeface="Segoe UI" panose="020B0502040204020203" pitchFamily="34" charset="0"/>
                <a:sym typeface="メイリオ" panose="020B0604030504040204" pitchFamily="50" charset="-128"/>
              </a:rPr>
              <a:t>CEFIA</a:t>
            </a:r>
            <a:r>
              <a:rPr kumimoji="0" lang="ja-JP" altLang="en-US" sz="1600">
                <a:latin typeface="メイリオ" panose="020B0604030504040204" pitchFamily="50" charset="-128"/>
                <a:ea typeface="メイリオ" panose="020B0604030504040204" pitchFamily="50" charset="-128"/>
                <a:cs typeface="Segoe UI" panose="020B0502040204020203" pitchFamily="34" charset="0"/>
                <a:sym typeface="メイリオ" panose="020B0604030504040204" pitchFamily="50" charset="-128"/>
              </a:rPr>
              <a:t>での活動と</a:t>
            </a:r>
            <a:r>
              <a:rPr kumimoji="0" lang="en-US" altLang="ja-JP" sz="1600">
                <a:latin typeface="メイリオ" panose="020B0604030504040204" pitchFamily="50" charset="-128"/>
                <a:ea typeface="メイリオ" panose="020B0604030504040204" pitchFamily="50" charset="-128"/>
                <a:cs typeface="Segoe UI" panose="020B0502040204020203" pitchFamily="34" charset="0"/>
                <a:sym typeface="メイリオ" panose="020B0604030504040204" pitchFamily="50" charset="-128"/>
              </a:rPr>
              <a:t>APAEC </a:t>
            </a:r>
            <a:r>
              <a:rPr kumimoji="0" lang="ja-JP" altLang="en-US" sz="1600">
                <a:latin typeface="メイリオ" panose="020B0604030504040204" pitchFamily="50" charset="-128"/>
                <a:ea typeface="メイリオ" panose="020B0604030504040204" pitchFamily="50" charset="-128"/>
                <a:cs typeface="Segoe UI" panose="020B0502040204020203" pitchFamily="34" charset="0"/>
                <a:sym typeface="メイリオ" panose="020B0604030504040204" pitchFamily="50" charset="-128"/>
              </a:rPr>
              <a:t>フェーズ</a:t>
            </a:r>
            <a:r>
              <a:rPr kumimoji="0" lang="en-US" altLang="ja-JP" sz="1600">
                <a:latin typeface="メイリオ" panose="020B0604030504040204" pitchFamily="50" charset="-128"/>
                <a:ea typeface="メイリオ" panose="020B0604030504040204" pitchFamily="50" charset="-128"/>
                <a:cs typeface="Segoe UI" panose="020B0502040204020203" pitchFamily="34" charset="0"/>
                <a:sym typeface="メイリオ" panose="020B0604030504040204" pitchFamily="50" charset="-128"/>
              </a:rPr>
              <a:t>Ⅱ</a:t>
            </a:r>
            <a:r>
              <a:rPr kumimoji="0" lang="ja-JP" altLang="en-US" sz="1600">
                <a:latin typeface="メイリオ" panose="020B0604030504040204" pitchFamily="50" charset="-128"/>
                <a:ea typeface="メイリオ" panose="020B0604030504040204" pitchFamily="50" charset="-128"/>
                <a:cs typeface="Segoe UI" panose="020B0502040204020203" pitchFamily="34" charset="0"/>
                <a:sym typeface="メイリオ" panose="020B0604030504040204" pitchFamily="50" charset="-128"/>
              </a:rPr>
              <a:t>のつながりの明確化</a:t>
            </a:r>
            <a:endParaRPr kumimoji="0" lang="en-US" altLang="ja-JP" sz="1600">
              <a:latin typeface="メイリオ" panose="020B0604030504040204" pitchFamily="50" charset="-128"/>
              <a:ea typeface="メイリオ" panose="020B0604030504040204" pitchFamily="50" charset="-128"/>
              <a:cs typeface="Segoe UI" panose="020B0502040204020203" pitchFamily="34" charset="0"/>
              <a:sym typeface="メイリオ" panose="020B0604030504040204" pitchFamily="50" charset="-128"/>
            </a:endParaRPr>
          </a:p>
          <a:p>
            <a:pPr marL="324000" lvl="1" indent="-216000">
              <a:buClr>
                <a:schemeClr val="tx2"/>
              </a:buClr>
              <a:buFont typeface="Trebuchet MS" panose="020B0603020202020204" pitchFamily="34" charset="0"/>
              <a:buChar char="•"/>
              <a:defRPr/>
            </a:pPr>
            <a:r>
              <a:rPr kumimoji="0" lang="en-US" altLang="ja-JP" sz="1600">
                <a:latin typeface="メイリオ" panose="020B0604030504040204" pitchFamily="50" charset="-128"/>
                <a:ea typeface="メイリオ" panose="020B0604030504040204" pitchFamily="50" charset="-128"/>
                <a:cs typeface="Segoe UI" panose="020B0502040204020203" pitchFamily="34" charset="0"/>
                <a:sym typeface="メイリオ" panose="020B0604030504040204" pitchFamily="50" charset="-128"/>
              </a:rPr>
              <a:t>CEFIA</a:t>
            </a:r>
            <a:r>
              <a:rPr kumimoji="0" lang="ja-JP" altLang="en-US" sz="1600">
                <a:latin typeface="メイリオ" panose="020B0604030504040204" pitchFamily="50" charset="-128"/>
                <a:ea typeface="メイリオ" panose="020B0604030504040204" pitchFamily="50" charset="-128"/>
                <a:cs typeface="Segoe UI" panose="020B0502040204020203" pitchFamily="34" charset="0"/>
                <a:sym typeface="メイリオ" panose="020B0604030504040204" pitchFamily="50" charset="-128"/>
              </a:rPr>
              <a:t>における</a:t>
            </a:r>
            <a:r>
              <a:rPr kumimoji="0" lang="en-US" altLang="ja-JP" sz="1600">
                <a:latin typeface="メイリオ" panose="020B0604030504040204" pitchFamily="50" charset="-128"/>
                <a:ea typeface="メイリオ" panose="020B0604030504040204" pitchFamily="50" charset="-128"/>
                <a:cs typeface="Segoe UI" panose="020B0502040204020203" pitchFamily="34" charset="0"/>
                <a:sym typeface="メイリオ" panose="020B0604030504040204" pitchFamily="50" charset="-128"/>
              </a:rPr>
              <a:t>3</a:t>
            </a:r>
            <a:r>
              <a:rPr kumimoji="0" lang="ja-JP" altLang="en-US" sz="1600">
                <a:latin typeface="メイリオ" panose="020B0604030504040204" pitchFamily="50" charset="-128"/>
                <a:ea typeface="メイリオ" panose="020B0604030504040204" pitchFamily="50" charset="-128"/>
                <a:cs typeface="Segoe UI" panose="020B0502040204020203" pitchFamily="34" charset="0"/>
                <a:sym typeface="メイリオ" panose="020B0604030504040204" pitchFamily="50" charset="-128"/>
              </a:rPr>
              <a:t>つの主要要素である「脱炭素</a:t>
            </a:r>
            <a:br>
              <a:rPr kumimoji="0" lang="en-US" altLang="ja-JP" sz="1600">
                <a:latin typeface="メイリオ" panose="020B0604030504040204" pitchFamily="50" charset="-128"/>
                <a:ea typeface="メイリオ" panose="020B0604030504040204" pitchFamily="50" charset="-128"/>
                <a:cs typeface="Segoe UI" panose="020B0502040204020203" pitchFamily="34" charset="0"/>
                <a:sym typeface="メイリオ" panose="020B0604030504040204" pitchFamily="50" charset="-128"/>
              </a:rPr>
            </a:br>
            <a:r>
              <a:rPr kumimoji="0" lang="ja-JP" altLang="en-US" sz="1600">
                <a:latin typeface="メイリオ" panose="020B0604030504040204" pitchFamily="50" charset="-128"/>
                <a:ea typeface="メイリオ" panose="020B0604030504040204" pitchFamily="50" charset="-128"/>
                <a:cs typeface="Segoe UI" panose="020B0502040204020203" pitchFamily="34" charset="0"/>
                <a:sym typeface="メイリオ" panose="020B0604030504040204" pitchFamily="50" charset="-128"/>
              </a:rPr>
              <a:t>技術」「ファイナンス」「政策」の連携強化</a:t>
            </a:r>
            <a:endParaRPr kumimoji="0" lang="en-US" altLang="ja-JP" sz="1600">
              <a:latin typeface="メイリオ" panose="020B0604030504040204" pitchFamily="50" charset="-128"/>
              <a:ea typeface="メイリオ" panose="020B0604030504040204" pitchFamily="50" charset="-128"/>
              <a:cs typeface="Segoe UI" panose="020B0502040204020203" pitchFamily="34" charset="0"/>
              <a:sym typeface="メイリオ" panose="020B0604030504040204" pitchFamily="50" charset="-128"/>
            </a:endParaRPr>
          </a:p>
        </p:txBody>
      </p:sp>
      <p:sp>
        <p:nvSpPr>
          <p:cNvPr id="56" name="テキスト ボックス 55">
            <a:extLst>
              <a:ext uri="{FF2B5EF4-FFF2-40B4-BE49-F238E27FC236}">
                <a16:creationId xmlns:a16="http://schemas.microsoft.com/office/drawing/2014/main" id="{958C9FE0-177D-464C-8DFD-DEACB92D4373}"/>
              </a:ext>
            </a:extLst>
          </p:cNvPr>
          <p:cNvSpPr txBox="1"/>
          <p:nvPr/>
        </p:nvSpPr>
        <p:spPr>
          <a:xfrm>
            <a:off x="7000358" y="2067957"/>
            <a:ext cx="4748558" cy="338554"/>
          </a:xfrm>
          <a:prstGeom prst="rect">
            <a:avLst/>
          </a:prstGeom>
          <a:solidFill>
            <a:schemeClr val="accent1"/>
          </a:solidFill>
          <a:ln>
            <a:solidFill>
              <a:schemeClr val="accent1"/>
            </a:solidFill>
          </a:ln>
        </p:spPr>
        <p:txBody>
          <a:bodyPr wrap="square">
            <a:spAutoFit/>
          </a:bodyPr>
          <a:lstStyle/>
          <a:p>
            <a:pPr algn="ctr">
              <a:defRPr/>
            </a:pPr>
            <a:r>
              <a:rPr kumimoji="0" lang="ja-JP" altLang="en-US" sz="1600" b="1" kern="0" dirty="0">
                <a:solidFill>
                  <a:schemeClr val="bg1"/>
                </a:solidFill>
                <a:latin typeface="メイリオ" panose="020B0604030504040204" pitchFamily="50" charset="-128"/>
                <a:ea typeface="メイリオ" panose="020B0604030504040204" pitchFamily="50" charset="-128"/>
                <a:cs typeface="Segoe UI" panose="020B0502040204020203" pitchFamily="34" charset="0"/>
                <a:sym typeface="メイリオ" panose="020B0604030504040204" pitchFamily="50" charset="-128"/>
              </a:rPr>
              <a:t>ロードマップの目的</a:t>
            </a:r>
          </a:p>
        </p:txBody>
      </p:sp>
      <p:sp>
        <p:nvSpPr>
          <p:cNvPr id="65" name="テキスト ボックス 64">
            <a:extLst>
              <a:ext uri="{FF2B5EF4-FFF2-40B4-BE49-F238E27FC236}">
                <a16:creationId xmlns:a16="http://schemas.microsoft.com/office/drawing/2014/main" id="{E86D23B1-8947-4926-AAAF-180E0C32CF13}"/>
              </a:ext>
            </a:extLst>
          </p:cNvPr>
          <p:cNvSpPr txBox="1"/>
          <p:nvPr/>
        </p:nvSpPr>
        <p:spPr>
          <a:xfrm>
            <a:off x="2098935" y="1927522"/>
            <a:ext cx="4118024" cy="523220"/>
          </a:xfrm>
          <a:prstGeom prst="rect">
            <a:avLst/>
          </a:prstGeom>
          <a:noFill/>
        </p:spPr>
        <p:txBody>
          <a:bodyPr wrap="square">
            <a:spAutoFit/>
          </a:bodyPr>
          <a:lstStyle/>
          <a:p>
            <a:r>
              <a:rPr lang="en-US" altLang="ja-JP" sz="1400">
                <a:latin typeface="メイリオ" panose="020B0604030504040204" pitchFamily="50" charset="-128"/>
                <a:ea typeface="メイリオ" panose="020B0604030504040204" pitchFamily="50" charset="-128"/>
                <a:sym typeface="メイリオ" panose="020B0604030504040204" pitchFamily="50" charset="-128"/>
              </a:rPr>
              <a:t>CEFIA</a:t>
            </a:r>
            <a:r>
              <a:rPr lang="ja-JP" altLang="en-US" sz="1400">
                <a:latin typeface="メイリオ" panose="020B0604030504040204" pitchFamily="50" charset="-128"/>
                <a:ea typeface="メイリオ" panose="020B0604030504040204" pitchFamily="50" charset="-128"/>
                <a:sym typeface="メイリオ" panose="020B0604030504040204" pitchFamily="50" charset="-128"/>
              </a:rPr>
              <a:t>活動を通じ、</a:t>
            </a:r>
            <a:r>
              <a:rPr lang="en-US" altLang="ja-JP" sz="1400">
                <a:latin typeface="メイリオ" panose="020B0604030504040204" pitchFamily="50" charset="-128"/>
                <a:ea typeface="メイリオ" panose="020B0604030504040204" pitchFamily="50" charset="-128"/>
                <a:sym typeface="メイリオ" panose="020B0604030504040204" pitchFamily="50" charset="-128"/>
              </a:rPr>
              <a:t>APAEC</a:t>
            </a:r>
            <a:r>
              <a:rPr lang="ja-JP" altLang="en-US" sz="1400">
                <a:latin typeface="メイリオ" panose="020B0604030504040204" pitchFamily="50" charset="-128"/>
                <a:ea typeface="メイリオ" panose="020B0604030504040204" pitchFamily="50" charset="-128"/>
                <a:sym typeface="メイリオ" panose="020B0604030504040204" pitchFamily="50" charset="-128"/>
              </a:rPr>
              <a:t>フェーズ</a:t>
            </a:r>
            <a:r>
              <a:rPr lang="en-US" altLang="ja-JP" sz="1400">
                <a:latin typeface="メイリオ" panose="020B0604030504040204" pitchFamily="50" charset="-128"/>
                <a:ea typeface="メイリオ" panose="020B0604030504040204" pitchFamily="50" charset="-128"/>
                <a:sym typeface="メイリオ" panose="020B0604030504040204" pitchFamily="50" charset="-128"/>
              </a:rPr>
              <a:t>Ⅱ</a:t>
            </a:r>
            <a:r>
              <a:rPr lang="ja-JP" altLang="en-US" sz="1400">
                <a:latin typeface="メイリオ" panose="020B0604030504040204" pitchFamily="50" charset="-128"/>
                <a:ea typeface="メイリオ" panose="020B0604030504040204" pitchFamily="50" charset="-128"/>
                <a:sym typeface="メイリオ" panose="020B0604030504040204" pitchFamily="50" charset="-128"/>
              </a:rPr>
              <a:t>、</a:t>
            </a:r>
            <a:r>
              <a:rPr lang="en-US" altLang="ja-JP" sz="1400">
                <a:latin typeface="メイリオ" panose="020B0604030504040204" pitchFamily="50" charset="-128"/>
                <a:ea typeface="メイリオ" panose="020B0604030504040204" pitchFamily="50" charset="-128"/>
                <a:sym typeface="メイリオ" panose="020B0604030504040204" pitchFamily="50" charset="-128"/>
              </a:rPr>
              <a:t>ASEAN</a:t>
            </a:r>
            <a:r>
              <a:rPr lang="ja-JP" altLang="en-US" sz="1400">
                <a:latin typeface="メイリオ" panose="020B0604030504040204" pitchFamily="50" charset="-128"/>
                <a:ea typeface="メイリオ" panose="020B0604030504040204" pitchFamily="50" charset="-128"/>
                <a:sym typeface="メイリオ" panose="020B0604030504040204" pitchFamily="50" charset="-128"/>
              </a:rPr>
              <a:t>各国のエネルギー政策の達成に貢献</a:t>
            </a:r>
          </a:p>
        </p:txBody>
      </p:sp>
      <p:sp>
        <p:nvSpPr>
          <p:cNvPr id="32" name="テキスト ボックス 31">
            <a:extLst>
              <a:ext uri="{FF2B5EF4-FFF2-40B4-BE49-F238E27FC236}">
                <a16:creationId xmlns:a16="http://schemas.microsoft.com/office/drawing/2014/main" id="{721139EB-2F9E-4F7A-8A08-2897AA83764A}"/>
              </a:ext>
            </a:extLst>
          </p:cNvPr>
          <p:cNvSpPr txBox="1"/>
          <p:nvPr/>
        </p:nvSpPr>
        <p:spPr>
          <a:xfrm>
            <a:off x="7000358" y="5301208"/>
            <a:ext cx="4748558" cy="1477328"/>
          </a:xfrm>
          <a:prstGeom prst="rect">
            <a:avLst/>
          </a:prstGeom>
          <a:noFill/>
          <a:ln>
            <a:noFill/>
          </a:ln>
        </p:spPr>
        <p:txBody>
          <a:bodyPr wrap="square" lIns="0" tIns="36000" rIns="0" bIns="0">
            <a:noAutofit/>
          </a:bodyPr>
          <a:lstStyle>
            <a:defPPr>
              <a:defRPr lang="ja-JP"/>
            </a:defPPr>
            <a:lvl2pPr marL="324000" lvl="1" indent="-216000">
              <a:buClr>
                <a:schemeClr val="tx2"/>
              </a:buClr>
              <a:buFont typeface="Trebuchet MS" panose="020B0603020202020204" pitchFamily="34" charset="0"/>
              <a:buChar char="•"/>
              <a:defRPr kumimoji="0" sz="1600">
                <a:latin typeface="Trebuchet MS" panose="020B0603020202020204" pitchFamily="34" charset="0"/>
                <a:ea typeface="Meiryo UI" panose="020B0604030504040204" pitchFamily="50" charset="-128"/>
                <a:cs typeface="Segoe UI" panose="020B0502040204020203" pitchFamily="34" charset="0"/>
              </a:defRPr>
            </a:lvl2pPr>
          </a:lstStyle>
          <a:p>
            <a:pPr lvl="1"/>
            <a:r>
              <a:rPr lang="ja-JP" altLang="en-US">
                <a:latin typeface="メイリオ" panose="020B0604030504040204" pitchFamily="50" charset="-128"/>
                <a:ea typeface="メイリオ" panose="020B0604030504040204" pitchFamily="50" charset="-128"/>
                <a:sym typeface="メイリオ" panose="020B0604030504040204" pitchFamily="50" charset="-128"/>
              </a:rPr>
              <a:t>情報共有</a:t>
            </a:r>
            <a:endParaRPr lang="en-US" altLang="ja-JP">
              <a:latin typeface="メイリオ" panose="020B0604030504040204" pitchFamily="50" charset="-128"/>
              <a:ea typeface="メイリオ" panose="020B0604030504040204" pitchFamily="50" charset="-128"/>
              <a:sym typeface="メイリオ" panose="020B0604030504040204" pitchFamily="50" charset="-128"/>
            </a:endParaRPr>
          </a:p>
          <a:p>
            <a:pPr lvl="1"/>
            <a:r>
              <a:rPr lang="ja-JP" altLang="en-US">
                <a:latin typeface="メイリオ" panose="020B0604030504040204" pitchFamily="50" charset="-128"/>
                <a:ea typeface="メイリオ" panose="020B0604030504040204" pitchFamily="50" charset="-128"/>
                <a:sym typeface="メイリオ" panose="020B0604030504040204" pitchFamily="50" charset="-128"/>
              </a:rPr>
              <a:t>キャパシティービルディング</a:t>
            </a:r>
            <a:endParaRPr lang="en-GB" altLang="ja-JP">
              <a:latin typeface="メイリオ" panose="020B0604030504040204" pitchFamily="50" charset="-128"/>
              <a:ea typeface="メイリオ" panose="020B0604030504040204" pitchFamily="50" charset="-128"/>
              <a:sym typeface="メイリオ" panose="020B0604030504040204" pitchFamily="50" charset="-128"/>
            </a:endParaRPr>
          </a:p>
          <a:p>
            <a:pPr lvl="1"/>
            <a:r>
              <a:rPr lang="ja-JP" altLang="en-US">
                <a:latin typeface="メイリオ" panose="020B0604030504040204" pitchFamily="50" charset="-128"/>
                <a:ea typeface="メイリオ" panose="020B0604030504040204" pitchFamily="50" charset="-128"/>
                <a:sym typeface="メイリオ" panose="020B0604030504040204" pitchFamily="50" charset="-128"/>
              </a:rPr>
              <a:t>実証</a:t>
            </a:r>
            <a:endParaRPr lang="en-GB" altLang="ja-JP">
              <a:latin typeface="メイリオ" panose="020B0604030504040204" pitchFamily="50" charset="-128"/>
              <a:ea typeface="メイリオ" panose="020B0604030504040204" pitchFamily="50" charset="-128"/>
              <a:sym typeface="メイリオ" panose="020B0604030504040204" pitchFamily="50" charset="-128"/>
            </a:endParaRPr>
          </a:p>
          <a:p>
            <a:pPr lvl="1"/>
            <a:r>
              <a:rPr lang="ja-JP" altLang="en-US">
                <a:latin typeface="メイリオ" panose="020B0604030504040204" pitchFamily="50" charset="-128"/>
                <a:ea typeface="メイリオ" panose="020B0604030504040204" pitchFamily="50" charset="-128"/>
                <a:sym typeface="メイリオ" panose="020B0604030504040204" pitchFamily="50" charset="-128"/>
              </a:rPr>
              <a:t>政策・枠組み・資金の導入支援</a:t>
            </a:r>
            <a:endParaRPr lang="en-GB" altLang="ja-JP">
              <a:latin typeface="メイリオ" panose="020B0604030504040204" pitchFamily="50" charset="-128"/>
              <a:ea typeface="メイリオ" panose="020B0604030504040204" pitchFamily="50" charset="-128"/>
              <a:sym typeface="メイリオ" panose="020B0604030504040204" pitchFamily="50" charset="-128"/>
            </a:endParaRPr>
          </a:p>
          <a:p>
            <a:pPr lvl="1"/>
            <a:r>
              <a:rPr lang="ja-JP" altLang="en-US">
                <a:latin typeface="メイリオ" panose="020B0604030504040204" pitchFamily="50" charset="-128"/>
                <a:ea typeface="メイリオ" panose="020B0604030504040204" pitchFamily="50" charset="-128"/>
                <a:sym typeface="メイリオ" panose="020B0604030504040204" pitchFamily="50" charset="-128"/>
              </a:rPr>
              <a:t>評価（</a:t>
            </a:r>
            <a:r>
              <a:rPr lang="en-US" altLang="ja-JP">
                <a:latin typeface="メイリオ" panose="020B0604030504040204" pitchFamily="50" charset="-128"/>
                <a:ea typeface="メイリオ" panose="020B0604030504040204" pitchFamily="50" charset="-128"/>
                <a:sym typeface="メイリオ" panose="020B0604030504040204" pitchFamily="50" charset="-128"/>
              </a:rPr>
              <a:t>GHG</a:t>
            </a:r>
            <a:r>
              <a:rPr lang="ja-JP" altLang="en-US">
                <a:latin typeface="メイリオ" panose="020B0604030504040204" pitchFamily="50" charset="-128"/>
                <a:ea typeface="メイリオ" panose="020B0604030504040204" pitchFamily="50" charset="-128"/>
                <a:sym typeface="メイリオ" panose="020B0604030504040204" pitchFamily="50" charset="-128"/>
              </a:rPr>
              <a:t>削減の見える化）</a:t>
            </a:r>
          </a:p>
        </p:txBody>
      </p:sp>
      <p:sp>
        <p:nvSpPr>
          <p:cNvPr id="61" name="テキスト ボックス 60">
            <a:extLst>
              <a:ext uri="{FF2B5EF4-FFF2-40B4-BE49-F238E27FC236}">
                <a16:creationId xmlns:a16="http://schemas.microsoft.com/office/drawing/2014/main" id="{21CBC7D0-BB63-4CA1-B76C-AA674C90D647}"/>
              </a:ext>
            </a:extLst>
          </p:cNvPr>
          <p:cNvSpPr txBox="1"/>
          <p:nvPr/>
        </p:nvSpPr>
        <p:spPr>
          <a:xfrm>
            <a:off x="7000358" y="4553077"/>
            <a:ext cx="4748558" cy="661720"/>
          </a:xfrm>
          <a:prstGeom prst="rect">
            <a:avLst/>
          </a:prstGeom>
          <a:solidFill>
            <a:schemeClr val="accent1"/>
          </a:solidFill>
          <a:ln>
            <a:solidFill>
              <a:schemeClr val="accent1"/>
            </a:solidFill>
          </a:ln>
        </p:spPr>
        <p:txBody>
          <a:bodyPr wrap="square">
            <a:spAutoFit/>
          </a:bodyPr>
          <a:lstStyle/>
          <a:p>
            <a:pPr algn="ctr">
              <a:spcBef>
                <a:spcPts val="600"/>
              </a:spcBef>
              <a:defRPr/>
            </a:pPr>
            <a:r>
              <a:rPr kumimoji="0" lang="ja-JP" altLang="en-US" sz="1600" b="1" kern="0" dirty="0">
                <a:solidFill>
                  <a:schemeClr val="bg1"/>
                </a:solidFill>
                <a:latin typeface="メイリオ" panose="020B0604030504040204" pitchFamily="50" charset="-128"/>
                <a:ea typeface="メイリオ" panose="020B0604030504040204" pitchFamily="50" charset="-128"/>
                <a:sym typeface="メイリオ" panose="020B0604030504040204" pitchFamily="50" charset="-128"/>
              </a:rPr>
              <a:t>ロードマップを構成する５つの</a:t>
            </a:r>
            <a:endParaRPr kumimoji="0" lang="en-US" altLang="ja-JP" sz="1600" b="1" kern="0" dirty="0">
              <a:solidFill>
                <a:schemeClr val="bg1"/>
              </a:solidFill>
              <a:latin typeface="メイリオ" panose="020B0604030504040204" pitchFamily="50" charset="-128"/>
              <a:ea typeface="メイリオ" panose="020B0604030504040204" pitchFamily="50" charset="-128"/>
              <a:sym typeface="メイリオ" panose="020B0604030504040204" pitchFamily="50" charset="-128"/>
            </a:endParaRPr>
          </a:p>
          <a:p>
            <a:pPr algn="ctr">
              <a:spcBef>
                <a:spcPts val="600"/>
              </a:spcBef>
              <a:defRPr/>
            </a:pPr>
            <a:r>
              <a:rPr kumimoji="0" lang="ja-JP" altLang="en-US" sz="1600" b="1" kern="0" dirty="0">
                <a:solidFill>
                  <a:schemeClr val="bg1"/>
                </a:solidFill>
                <a:latin typeface="メイリオ" panose="020B0604030504040204" pitchFamily="50" charset="-128"/>
                <a:ea typeface="メイリオ" panose="020B0604030504040204" pitchFamily="50" charset="-128"/>
                <a:sym typeface="メイリオ" panose="020B0604030504040204" pitchFamily="50" charset="-128"/>
              </a:rPr>
              <a:t>「アクション・エリア」</a:t>
            </a:r>
            <a:endParaRPr kumimoji="0" lang="en-GB" altLang="ja-JP" sz="1600" b="1" kern="0" dirty="0">
              <a:solidFill>
                <a:schemeClr val="bg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10" name="テキスト プレースホルダー 7">
            <a:extLst>
              <a:ext uri="{FF2B5EF4-FFF2-40B4-BE49-F238E27FC236}">
                <a16:creationId xmlns:a16="http://schemas.microsoft.com/office/drawing/2014/main" id="{357971A9-DBDB-0E2D-6564-7E7080C71DB1}"/>
              </a:ext>
            </a:extLst>
          </p:cNvPr>
          <p:cNvSpPr txBox="1">
            <a:spLocks/>
          </p:cNvSpPr>
          <p:nvPr/>
        </p:nvSpPr>
        <p:spPr>
          <a:xfrm>
            <a:off x="443074" y="1160415"/>
            <a:ext cx="11305842" cy="738664"/>
          </a:xfrm>
          <a:prstGeom prst="rect">
            <a:avLst/>
          </a:prstGeom>
          <a:noFill/>
          <a:ln>
            <a:noFill/>
          </a:ln>
          <a:extLst>
            <a:ext uri="{909E8E84-426E-40DD-AFC4-6F175D3DCCD1}">
              <a14:hiddenFill xmlns:a14="http://schemas.microsoft.com/office/drawing/2010/main">
                <a:solidFill>
                  <a:srgbClr val="99D6EC"/>
                </a:solidFill>
              </a14:hiddenFill>
            </a:ext>
          </a:extLst>
        </p:spPr>
        <p:txBody>
          <a:bodyPr vert="horz" wrap="square" lIns="0" tIns="0" rIns="0" bIns="0" rtlCol="0" anchor="t" anchorCtr="0">
            <a:spAutoFit/>
          </a:bodyPr>
          <a:lstStyle>
            <a:defPPr>
              <a:defRPr lang="ja-JP"/>
            </a:defPPr>
            <a:lvl1pPr marL="263776" indent="-263776" defTabSz="914423">
              <a:spcBef>
                <a:spcPts val="0"/>
              </a:spcBef>
              <a:spcAft>
                <a:spcPts val="0"/>
              </a:spcAft>
              <a:buClr>
                <a:srgbClr val="002060"/>
              </a:buClr>
              <a:buFont typeface="Arial" panose="020B0604020202020204" pitchFamily="34" charset="0"/>
              <a:buChar char="•"/>
              <a:defRPr sz="1600" b="1" i="0">
                <a:latin typeface="メイリオ" panose="020B0604030504040204" pitchFamily="50" charset="-128"/>
                <a:ea typeface="メイリオ" panose="020B0604030504040204" pitchFamily="50" charset="-128"/>
              </a:defRPr>
            </a:lvl1pPr>
            <a:lvl2pPr marL="324000" lvl="1" indent="-216000">
              <a:spcBef>
                <a:spcPts val="0"/>
              </a:spcBef>
              <a:spcAft>
                <a:spcPts val="0"/>
              </a:spcAft>
              <a:buClr>
                <a:schemeClr val="tx2"/>
              </a:buClr>
              <a:buFont typeface="Trebuchet MS" panose="020B0603020202020204" pitchFamily="34" charset="0"/>
              <a:buChar char="•"/>
              <a:defRPr sz="1600" b="0" i="0">
                <a:latin typeface="Trebuchet MS" panose="020B0603020202020204" pitchFamily="34" charset="0"/>
                <a:ea typeface="メイリオ" panose="020B0604030504040204" pitchFamily="50" charset="-128"/>
              </a:defRPr>
            </a:lvl2pPr>
            <a:lvl3pPr marL="896960" indent="-228606" defTabSz="914423">
              <a:spcBef>
                <a:spcPts val="600"/>
              </a:spcBef>
              <a:spcAft>
                <a:spcPts val="600"/>
              </a:spcAft>
              <a:buFont typeface="メイリオ" panose="020B0604030504040204" pitchFamily="50" charset="-128"/>
              <a:buChar char="‒"/>
              <a:defRPr sz="1600" b="0" i="0">
                <a:latin typeface="+mj-ea"/>
                <a:ea typeface="+mj-ea"/>
                <a:cs typeface="メイリオ" panose="020B0604030504040204" pitchFamily="50" charset="-128"/>
              </a:defRPr>
            </a:lvl3pPr>
            <a:lvl4pPr marL="1165254" indent="-228606" defTabSz="914423">
              <a:spcBef>
                <a:spcPct val="20000"/>
              </a:spcBef>
              <a:buFont typeface="Meiryo UI" panose="020B0604030504040204" pitchFamily="50" charset="-128"/>
              <a:buChar char="∗"/>
              <a:defRPr sz="1600">
                <a:latin typeface="+mj-ea"/>
                <a:ea typeface="+mj-ea"/>
                <a:cs typeface="Meiryo UI" panose="020B0604030504040204" pitchFamily="50" charset="-128"/>
              </a:defRPr>
            </a:lvl4pPr>
            <a:lvl5pPr marL="1527213" indent="-228606" defTabSz="914423">
              <a:spcBef>
                <a:spcPct val="20000"/>
              </a:spcBef>
              <a:buFont typeface="Arial" pitchFamily="34" charset="0"/>
              <a:buChar char="»"/>
              <a:defRPr sz="1600">
                <a:latin typeface="+mj-ea"/>
                <a:ea typeface="+mj-ea"/>
                <a:cs typeface="Meiryo UI" panose="020B0604030504040204" pitchFamily="50" charset="-128"/>
              </a:defRPr>
            </a:lvl5pPr>
            <a:lvl6pPr marL="2514663" indent="-228606" defTabSz="914423">
              <a:spcBef>
                <a:spcPct val="20000"/>
              </a:spcBef>
              <a:buFont typeface="Arial" pitchFamily="34" charset="0"/>
              <a:buChar char="•"/>
              <a:defRPr sz="2000"/>
            </a:lvl6pPr>
            <a:lvl7pPr marL="2971874" indent="-228606" defTabSz="914423">
              <a:spcBef>
                <a:spcPct val="20000"/>
              </a:spcBef>
              <a:buFont typeface="Arial" pitchFamily="34" charset="0"/>
              <a:buChar char="•"/>
              <a:defRPr sz="2000"/>
            </a:lvl7pPr>
            <a:lvl8pPr marL="3429086" indent="-228606" defTabSz="914423">
              <a:spcBef>
                <a:spcPct val="20000"/>
              </a:spcBef>
              <a:buFont typeface="Arial" pitchFamily="34" charset="0"/>
              <a:buChar char="•"/>
              <a:defRPr sz="2000"/>
            </a:lvl8pPr>
            <a:lvl9pPr marL="3886297" indent="-228606" defTabSz="914423">
              <a:spcBef>
                <a:spcPct val="20000"/>
              </a:spcBef>
              <a:buFont typeface="Arial" pitchFamily="34" charset="0"/>
              <a:buChar char="•"/>
              <a:defRPr sz="2000"/>
            </a:lvl9pPr>
          </a:lstStyle>
          <a:p>
            <a:pPr>
              <a:tabLst>
                <a:tab pos="92075" algn="l"/>
              </a:tabLst>
            </a:pPr>
            <a:r>
              <a:rPr lang="en-US" altLang="ja-JP" b="0">
                <a:sym typeface="メイリオ" panose="020B0604030504040204" pitchFamily="50" charset="-128"/>
              </a:rPr>
              <a:t>CEFIA</a:t>
            </a:r>
            <a:r>
              <a:rPr lang="ja-JP" altLang="en-US" b="0">
                <a:sym typeface="メイリオ" panose="020B0604030504040204" pitchFamily="50" charset="-128"/>
              </a:rPr>
              <a:t>のミッションである、</a:t>
            </a:r>
            <a:r>
              <a:rPr lang="en-US" altLang="ja-JP">
                <a:sym typeface="メイリオ" panose="020B0604030504040204" pitchFamily="50" charset="-128"/>
              </a:rPr>
              <a:t>APAEC</a:t>
            </a:r>
            <a:r>
              <a:rPr lang="ja-JP" altLang="en-US">
                <a:sym typeface="メイリオ" panose="020B0604030504040204" pitchFamily="50" charset="-128"/>
              </a:rPr>
              <a:t>（</a:t>
            </a:r>
            <a:r>
              <a:rPr lang="en-US" altLang="ja-JP">
                <a:sym typeface="メイリオ" panose="020B0604030504040204" pitchFamily="50" charset="-128"/>
              </a:rPr>
              <a:t>ASEAN</a:t>
            </a:r>
            <a:r>
              <a:rPr lang="ja-JP" altLang="en-US">
                <a:sym typeface="メイリオ" panose="020B0604030504040204" pitchFamily="50" charset="-128"/>
              </a:rPr>
              <a:t>におけるエネルギー行動計画）フェーズ</a:t>
            </a:r>
            <a:r>
              <a:rPr lang="en-US" altLang="ja-JP">
                <a:sym typeface="メイリオ" panose="020B0604030504040204" pitchFamily="50" charset="-128"/>
              </a:rPr>
              <a:t>II</a:t>
            </a:r>
            <a:r>
              <a:rPr lang="ja-JP" altLang="en-US">
                <a:sym typeface="メイリオ" panose="020B0604030504040204" pitchFamily="50" charset="-128"/>
              </a:rPr>
              <a:t>への貢献のための道筋を示した、「</a:t>
            </a:r>
            <a:r>
              <a:rPr lang="en-US" altLang="ja-JP">
                <a:sym typeface="メイリオ" panose="020B0604030504040204" pitchFamily="50" charset="-128"/>
              </a:rPr>
              <a:t>CEFIA</a:t>
            </a:r>
            <a:r>
              <a:rPr lang="ja-JP" altLang="en-US">
                <a:sym typeface="メイリオ" panose="020B0604030504040204" pitchFamily="50" charset="-128"/>
              </a:rPr>
              <a:t>コラボレーションロードマップ」</a:t>
            </a:r>
            <a:r>
              <a:rPr lang="ja-JP" altLang="en-US" b="0">
                <a:sym typeface="メイリオ" panose="020B0604030504040204" pitchFamily="50" charset="-128"/>
              </a:rPr>
              <a:t>について、</a:t>
            </a:r>
            <a:r>
              <a:rPr lang="en-US" altLang="ja-JP" b="0">
                <a:sym typeface="メイリオ" panose="020B0604030504040204" pitchFamily="50" charset="-128"/>
              </a:rPr>
              <a:t>ASEAN</a:t>
            </a:r>
            <a:r>
              <a:rPr lang="ja-JP" altLang="en-US" b="0">
                <a:sym typeface="メイリオ" panose="020B0604030504040204" pitchFamily="50" charset="-128"/>
              </a:rPr>
              <a:t>各国の政策担当者、フラッグシップに関連するビジネス</a:t>
            </a:r>
            <a:br>
              <a:rPr lang="en-US" altLang="ja-JP" b="0">
                <a:sym typeface="メイリオ" panose="020B0604030504040204" pitchFamily="50" charset="-128"/>
              </a:rPr>
            </a:br>
            <a:r>
              <a:rPr lang="ja-JP" altLang="en-US" b="0">
                <a:sym typeface="メイリオ" panose="020B0604030504040204" pitchFamily="50" charset="-128"/>
              </a:rPr>
              <a:t>関係者等の議論を踏まえつつ、策定中。</a:t>
            </a:r>
          </a:p>
        </p:txBody>
      </p:sp>
    </p:spTree>
    <p:extLst>
      <p:ext uri="{BB962C8B-B14F-4D97-AF65-F5344CB8AC3E}">
        <p14:creationId xmlns:p14="http://schemas.microsoft.com/office/powerpoint/2010/main" val="14356575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hink-cell data - do not delete" hidden="1">
            <a:extLst>
              <a:ext uri="{FF2B5EF4-FFF2-40B4-BE49-F238E27FC236}">
                <a16:creationId xmlns:a16="http://schemas.microsoft.com/office/drawing/2014/main" id="{15DC9268-F15F-B087-8F10-427FAFF2F454}"/>
              </a:ext>
            </a:extLst>
          </p:cNvPr>
          <p:cNvGraphicFramePr>
            <a:graphicFrameLocks noChangeAspect="1"/>
          </p:cNvGraphicFramePr>
          <p:nvPr>
            <p:custDataLst>
              <p:tags r:id="rId1"/>
            </p:custDataLst>
            <p:extLst>
              <p:ext uri="{D42A27DB-BD31-4B8C-83A1-F6EECF244321}">
                <p14:modId xmlns:p14="http://schemas.microsoft.com/office/powerpoint/2010/main" val="4474899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84" imgH="486" progId="TCLayout.ActiveDocument.1">
                  <p:embed/>
                </p:oleObj>
              </mc:Choice>
              <mc:Fallback>
                <p:oleObj name="think-cell Slide" r:id="rId3" imgW="484" imgH="486" progId="TCLayout.ActiveDocument.1">
                  <p:embed/>
                  <p:pic>
                    <p:nvPicPr>
                      <p:cNvPr id="11" name="think-cell data - do not delete" hidden="1">
                        <a:extLst>
                          <a:ext uri="{FF2B5EF4-FFF2-40B4-BE49-F238E27FC236}">
                            <a16:creationId xmlns:a16="http://schemas.microsoft.com/office/drawing/2014/main" id="{15DC9268-F15F-B087-8F10-427FAFF2F45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スライド番号プレースホルダー 1">
            <a:extLst>
              <a:ext uri="{FF2B5EF4-FFF2-40B4-BE49-F238E27FC236}">
                <a16:creationId xmlns:a16="http://schemas.microsoft.com/office/drawing/2014/main" id="{92C6D0A4-3929-512F-8FA0-788147002F77}"/>
              </a:ext>
            </a:extLst>
          </p:cNvPr>
          <p:cNvSpPr>
            <a:spLocks noGrp="1"/>
          </p:cNvSpPr>
          <p:nvPr>
            <p:ph type="sldNum" sz="quarter" idx="12"/>
          </p:nvPr>
        </p:nvSpPr>
        <p:spPr/>
        <p:txBody>
          <a:bodyPr/>
          <a:lstStyle/>
          <a:p>
            <a:fld id="{D9550142-B990-490A-A107-ED7302A7FD52}" type="slidenum">
              <a:rPr lang="en-US" altLang="ja-JP" smtClean="0"/>
              <a:pPr/>
              <a:t>25</a:t>
            </a:fld>
            <a:endParaRPr lang="en-US"/>
          </a:p>
        </p:txBody>
      </p:sp>
      <p:sp>
        <p:nvSpPr>
          <p:cNvPr id="3" name="タイトル 2">
            <a:extLst>
              <a:ext uri="{FF2B5EF4-FFF2-40B4-BE49-F238E27FC236}">
                <a16:creationId xmlns:a16="http://schemas.microsoft.com/office/drawing/2014/main" id="{C85EDAE8-F7A1-1A5E-433C-E32F7A10EF16}"/>
              </a:ext>
            </a:extLst>
          </p:cNvPr>
          <p:cNvSpPr>
            <a:spLocks noGrp="1"/>
          </p:cNvSpPr>
          <p:nvPr>
            <p:ph type="title"/>
          </p:nvPr>
        </p:nvSpPr>
        <p:spPr/>
        <p:txBody>
          <a:bodyPr vert="horz"/>
          <a:lstStyle/>
          <a:p>
            <a:r>
              <a:rPr kumimoji="1" lang="en-US" altLang="ja-JP" dirty="0" err="1"/>
              <a:t>CEFIA</a:t>
            </a:r>
            <a:r>
              <a:rPr kumimoji="1" lang="ja-JP" altLang="en-US" dirty="0"/>
              <a:t>デジタルプラットフォーム </a:t>
            </a:r>
          </a:p>
        </p:txBody>
      </p:sp>
      <p:sp>
        <p:nvSpPr>
          <p:cNvPr id="12" name="テキスト プレースホルダー 4">
            <a:extLst>
              <a:ext uri="{FF2B5EF4-FFF2-40B4-BE49-F238E27FC236}">
                <a16:creationId xmlns:a16="http://schemas.microsoft.com/office/drawing/2014/main" id="{8345F17C-078A-DD11-4448-DBB3AEAA8766}"/>
              </a:ext>
            </a:extLst>
          </p:cNvPr>
          <p:cNvSpPr>
            <a:spLocks noGrp="1"/>
          </p:cNvSpPr>
          <p:nvPr>
            <p:ph type="body" sz="quarter" idx="17"/>
          </p:nvPr>
        </p:nvSpPr>
        <p:spPr>
          <a:xfrm>
            <a:off x="443070" y="1138194"/>
            <a:ext cx="11305846" cy="426189"/>
          </a:xfrm>
        </p:spPr>
        <p:txBody>
          <a:bodyPr tIns="72000" bIns="72000"/>
          <a:lstStyle/>
          <a:p>
            <a:pPr marL="263776" indent="-263776">
              <a:spcAft>
                <a:spcPts val="554"/>
              </a:spcAft>
              <a:buFont typeface="Arial" panose="020B0604020202020204" pitchFamily="34" charset="0"/>
              <a:buChar char="•"/>
            </a:pPr>
            <a:r>
              <a:rPr lang="en-US" altLang="ja-JP" sz="1600" dirty="0" err="1">
                <a:latin typeface="Meiryo UI" panose="020B0604030504040204" pitchFamily="50" charset="-128"/>
                <a:ea typeface="Meiryo UI" panose="020B0604030504040204" pitchFamily="50" charset="-128"/>
                <a:cs typeface="Meiryo UI" panose="020B0604030504040204" pitchFamily="50" charset="-128"/>
              </a:rPr>
              <a:t>CEFIA</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デジタルプラットフォームは、</a:t>
            </a:r>
            <a:r>
              <a:rPr lang="en-US" altLang="ja-JP" sz="1600" b="1" u="sng" dirty="0" err="1">
                <a:solidFill>
                  <a:srgbClr val="FF0000"/>
                </a:solidFill>
                <a:latin typeface="Meiryo UI" panose="020B0604030504040204" pitchFamily="50" charset="-128"/>
                <a:ea typeface="Meiryo UI" panose="020B0604030504040204" pitchFamily="50" charset="-128"/>
                <a:cs typeface="Meiryo UI" panose="020B0604030504040204" pitchFamily="50" charset="-128"/>
              </a:rPr>
              <a:t>CEFIA</a:t>
            </a:r>
            <a:r>
              <a:rPr lang="ja-JP" altLang="en-US" sz="1600" b="1"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でのナレッジ共有とコラボレーションを目的としたウェブサイト</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a:latin typeface="Meiryo UI" panose="020B0604030504040204" pitchFamily="50" charset="-128"/>
              <a:ea typeface="Meiryo UI" panose="020B0604030504040204" pitchFamily="50" charset="-128"/>
            </a:endParaRPr>
          </a:p>
        </p:txBody>
      </p:sp>
      <p:sp>
        <p:nvSpPr>
          <p:cNvPr id="6" name="正方形/長方形 5">
            <a:extLst>
              <a:ext uri="{FF2B5EF4-FFF2-40B4-BE49-F238E27FC236}">
                <a16:creationId xmlns:a16="http://schemas.microsoft.com/office/drawing/2014/main" id="{120FCDDE-1895-4CBC-B8B2-72D2EE0D9DE6}"/>
              </a:ext>
            </a:extLst>
          </p:cNvPr>
          <p:cNvSpPr/>
          <p:nvPr/>
        </p:nvSpPr>
        <p:spPr>
          <a:xfrm>
            <a:off x="2505895" y="5738191"/>
            <a:ext cx="7180196" cy="623889"/>
          </a:xfrm>
          <a:prstGeom prst="rect">
            <a:avLst/>
          </a:prstGeom>
          <a:solidFill>
            <a:schemeClr val="accent1"/>
          </a:solidFill>
        </p:spPr>
        <p:txBody>
          <a:bodyPr wrap="square">
            <a:spAutoFit/>
          </a:bodyPr>
          <a:lstStyle/>
          <a:p>
            <a:pPr algn="ctr"/>
            <a:r>
              <a:rPr lang="en-US" altLang="ja-JP" sz="3454" b="1">
                <a:solidFill>
                  <a:schemeClr val="bg1"/>
                </a:solidFill>
                <a:latin typeface="Segoe UI" panose="020B0502040204020203" pitchFamily="34" charset="0"/>
                <a:cs typeface="Segoe UI" panose="020B0502040204020203" pitchFamily="34" charset="0"/>
                <a:hlinkClick r:id="rId5">
                  <a:extLst>
                    <a:ext uri="{A12FA001-AC4F-418D-AE19-62706E023703}">
                      <ahyp:hlinkClr xmlns:ahyp="http://schemas.microsoft.com/office/drawing/2018/hyperlinkcolor" val="tx"/>
                    </a:ext>
                  </a:extLst>
                </a:hlinkClick>
              </a:rPr>
              <a:t>https://www.cefia-dp.go.jp/</a:t>
            </a:r>
            <a:endParaRPr lang="en-US" altLang="ja-JP" sz="3454" b="1">
              <a:solidFill>
                <a:schemeClr val="bg1"/>
              </a:solidFill>
              <a:latin typeface="Segoe UI" panose="020B0502040204020203" pitchFamily="34" charset="0"/>
              <a:cs typeface="Segoe UI" panose="020B0502040204020203" pitchFamily="34" charset="0"/>
            </a:endParaRPr>
          </a:p>
        </p:txBody>
      </p:sp>
      <p:grpSp>
        <p:nvGrpSpPr>
          <p:cNvPr id="13" name="グループ化 12">
            <a:extLst>
              <a:ext uri="{FF2B5EF4-FFF2-40B4-BE49-F238E27FC236}">
                <a16:creationId xmlns:a16="http://schemas.microsoft.com/office/drawing/2014/main" id="{05764335-D57B-60BB-F3C6-7CA0065BB645}"/>
              </a:ext>
            </a:extLst>
          </p:cNvPr>
          <p:cNvGrpSpPr/>
          <p:nvPr/>
        </p:nvGrpSpPr>
        <p:grpSpPr>
          <a:xfrm>
            <a:off x="900264" y="1990683"/>
            <a:ext cx="10391458" cy="3526498"/>
            <a:chOff x="1184751" y="1990683"/>
            <a:chExt cx="10391458" cy="3526498"/>
          </a:xfrm>
        </p:grpSpPr>
        <p:pic>
          <p:nvPicPr>
            <p:cNvPr id="7" name="図 6">
              <a:extLst>
                <a:ext uri="{FF2B5EF4-FFF2-40B4-BE49-F238E27FC236}">
                  <a16:creationId xmlns:a16="http://schemas.microsoft.com/office/drawing/2014/main" id="{4AE083E6-64B8-40E7-A6DF-AED2F87A2246}"/>
                </a:ext>
              </a:extLst>
            </p:cNvPr>
            <p:cNvPicPr>
              <a:picLocks noChangeAspect="1"/>
            </p:cNvPicPr>
            <p:nvPr/>
          </p:nvPicPr>
          <p:blipFill>
            <a:blip r:embed="rId6"/>
            <a:stretch>
              <a:fillRect/>
            </a:stretch>
          </p:blipFill>
          <p:spPr>
            <a:xfrm>
              <a:off x="1184751" y="1990683"/>
              <a:ext cx="4840130" cy="3526498"/>
            </a:xfrm>
            <a:prstGeom prst="rect">
              <a:avLst/>
            </a:prstGeom>
            <a:effectLst>
              <a:outerShdw blurRad="63500" sx="102000" sy="102000" algn="ctr" rotWithShape="0">
                <a:prstClr val="black">
                  <a:alpha val="40000"/>
                </a:prstClr>
              </a:outerShdw>
            </a:effectLst>
          </p:spPr>
        </p:pic>
        <p:grpSp>
          <p:nvGrpSpPr>
            <p:cNvPr id="9" name="グループ化 8">
              <a:extLst>
                <a:ext uri="{FF2B5EF4-FFF2-40B4-BE49-F238E27FC236}">
                  <a16:creationId xmlns:a16="http://schemas.microsoft.com/office/drawing/2014/main" id="{AF8A298E-E04B-FEB6-5A15-1F5ED75F1828}"/>
                </a:ext>
              </a:extLst>
            </p:cNvPr>
            <p:cNvGrpSpPr/>
            <p:nvPr/>
          </p:nvGrpSpPr>
          <p:grpSpPr>
            <a:xfrm>
              <a:off x="6736079" y="1994334"/>
              <a:ext cx="4840130" cy="2256373"/>
              <a:chOff x="7824192" y="1994334"/>
              <a:chExt cx="3500855" cy="2256373"/>
            </a:xfrm>
          </p:grpSpPr>
          <p:sp>
            <p:nvSpPr>
              <p:cNvPr id="8" name="テキスト ボックス 7">
                <a:extLst>
                  <a:ext uri="{FF2B5EF4-FFF2-40B4-BE49-F238E27FC236}">
                    <a16:creationId xmlns:a16="http://schemas.microsoft.com/office/drawing/2014/main" id="{75BFF7BC-FED8-42F9-B7B1-995C9585AFFE}"/>
                  </a:ext>
                </a:extLst>
              </p:cNvPr>
              <p:cNvSpPr txBox="1"/>
              <p:nvPr/>
            </p:nvSpPr>
            <p:spPr>
              <a:xfrm>
                <a:off x="7824192" y="1994334"/>
                <a:ext cx="3500855" cy="369332"/>
              </a:xfrm>
              <a:prstGeom prst="rect">
                <a:avLst/>
              </a:prstGeom>
              <a:solidFill>
                <a:schemeClr val="accent1"/>
              </a:solidFill>
              <a:ln>
                <a:noFill/>
              </a:ln>
            </p:spPr>
            <p:txBody>
              <a:bodyPr wrap="square">
                <a:spAutoFit/>
              </a:bodyPr>
              <a:lstStyle/>
              <a:p>
                <a:pPr algn="ctr">
                  <a:defRPr/>
                </a:pPr>
                <a:r>
                  <a:rPr kumimoji="0" lang="ja-JP" altLang="en-US" b="1" dirty="0">
                    <a:solidFill>
                      <a:schemeClr val="bg2"/>
                    </a:solidFill>
                    <a:latin typeface="Meiryo UI" panose="020B0604030504040204" pitchFamily="50" charset="-128"/>
                    <a:ea typeface="Meiryo UI" panose="020B0604030504040204" pitchFamily="50" charset="-128"/>
                  </a:rPr>
                  <a:t>デジタルプラットフォームの</a:t>
                </a:r>
                <a:r>
                  <a:rPr kumimoji="0" lang="ja-JP" altLang="en-US" b="1" kern="0" dirty="0">
                    <a:solidFill>
                      <a:schemeClr val="bg2"/>
                    </a:solidFill>
                    <a:latin typeface="Meiryo UI" panose="020B0604030504040204" pitchFamily="50" charset="-128"/>
                    <a:ea typeface="Meiryo UI" panose="020B0604030504040204" pitchFamily="50" charset="-128"/>
                    <a:cs typeface="Segoe UI" panose="020B0502040204020203" pitchFamily="34" charset="0"/>
                  </a:rPr>
                  <a:t>目的</a:t>
                </a:r>
              </a:p>
            </p:txBody>
          </p:sp>
          <p:sp>
            <p:nvSpPr>
              <p:cNvPr id="10" name="テキスト ボックス 9">
                <a:extLst>
                  <a:ext uri="{FF2B5EF4-FFF2-40B4-BE49-F238E27FC236}">
                    <a16:creationId xmlns:a16="http://schemas.microsoft.com/office/drawing/2014/main" id="{45D605F4-E42A-4C19-8737-02EE18D59FE4}"/>
                  </a:ext>
                </a:extLst>
              </p:cNvPr>
              <p:cNvSpPr txBox="1"/>
              <p:nvPr/>
            </p:nvSpPr>
            <p:spPr>
              <a:xfrm>
                <a:off x="7824192" y="2514334"/>
                <a:ext cx="3500855" cy="1736373"/>
              </a:xfrm>
              <a:prstGeom prst="rect">
                <a:avLst/>
              </a:prstGeom>
              <a:noFill/>
            </p:spPr>
            <p:txBody>
              <a:bodyPr wrap="square">
                <a:spAutoFit/>
              </a:bodyPr>
              <a:lstStyle/>
              <a:p>
                <a:pPr marL="176213" indent="-176213">
                  <a:spcAft>
                    <a:spcPts val="1295"/>
                  </a:spcAft>
                  <a:buFont typeface="Arial" panose="020B0604020202020204" pitchFamily="34" charset="0"/>
                  <a:buChar char="•"/>
                </a:pPr>
                <a:r>
                  <a:rPr lang="ja-JP" altLang="en-US" sz="1600" dirty="0">
                    <a:solidFill>
                      <a:srgbClr val="002060"/>
                    </a:solidFill>
                    <a:latin typeface="Meiryo UI" panose="020B0604030504040204" pitchFamily="50" charset="-128"/>
                    <a:ea typeface="Meiryo UI" panose="020B0604030504040204" pitchFamily="50" charset="-128"/>
                    <a:cs typeface="Segoe UI" panose="020B0502040204020203" pitchFamily="34" charset="0"/>
                  </a:rPr>
                  <a:t>デジタルプラットフォームを通じ、「ショーケース」・「協働の場」・「データバンク」・「有機的に結び付ける</a:t>
                </a:r>
                <a:r>
                  <a:rPr lang="en-US" altLang="ja-JP" sz="1600" dirty="0">
                    <a:solidFill>
                      <a:srgbClr val="002060"/>
                    </a:solidFill>
                    <a:latin typeface="Meiryo UI" panose="020B0604030504040204" pitchFamily="50" charset="-128"/>
                    <a:ea typeface="Meiryo UI" panose="020B0604030504040204" pitchFamily="50" charset="-128"/>
                    <a:cs typeface="Segoe UI" panose="020B0502040204020203" pitchFamily="34" charset="0"/>
                  </a:rPr>
                  <a:t>Catalyst</a:t>
                </a:r>
                <a:r>
                  <a:rPr lang="ja-JP" altLang="en-US" sz="1600" dirty="0">
                    <a:solidFill>
                      <a:srgbClr val="002060"/>
                    </a:solidFill>
                    <a:latin typeface="Meiryo UI" panose="020B0604030504040204" pitchFamily="50" charset="-128"/>
                    <a:ea typeface="Meiryo UI" panose="020B0604030504040204" pitchFamily="50" charset="-128"/>
                    <a:cs typeface="Segoe UI" panose="020B0502040204020203" pitchFamily="34" charset="0"/>
                  </a:rPr>
                  <a:t> </a:t>
                </a:r>
                <a:r>
                  <a:rPr lang="en-US" altLang="ja-JP" sz="1600" dirty="0">
                    <a:solidFill>
                      <a:srgbClr val="002060"/>
                    </a:solidFill>
                    <a:latin typeface="Meiryo UI" panose="020B0604030504040204" pitchFamily="50" charset="-128"/>
                    <a:ea typeface="Meiryo UI" panose="020B0604030504040204" pitchFamily="50" charset="-128"/>
                    <a:cs typeface="Segoe UI" panose="020B0502040204020203" pitchFamily="34" charset="0"/>
                  </a:rPr>
                  <a:t>(</a:t>
                </a:r>
                <a:r>
                  <a:rPr lang="ja-JP" altLang="en-US" sz="1600" dirty="0">
                    <a:solidFill>
                      <a:srgbClr val="002060"/>
                    </a:solidFill>
                    <a:latin typeface="Meiryo UI" panose="020B0604030504040204" pitchFamily="50" charset="-128"/>
                    <a:ea typeface="Meiryo UI" panose="020B0604030504040204" pitchFamily="50" charset="-128"/>
                    <a:cs typeface="Segoe UI" panose="020B0502040204020203" pitchFamily="34" charset="0"/>
                  </a:rPr>
                  <a:t>触媒</a:t>
                </a:r>
                <a:r>
                  <a:rPr lang="en-US" altLang="ja-JP" sz="1600" dirty="0">
                    <a:solidFill>
                      <a:srgbClr val="002060"/>
                    </a:solidFill>
                    <a:latin typeface="Meiryo UI" panose="020B0604030504040204" pitchFamily="50" charset="-128"/>
                    <a:ea typeface="Meiryo UI" panose="020B0604030504040204" pitchFamily="50" charset="-128"/>
                    <a:cs typeface="Segoe UI" panose="020B0502040204020203" pitchFamily="34" charset="0"/>
                  </a:rPr>
                  <a:t>) </a:t>
                </a:r>
                <a:r>
                  <a:rPr lang="ja-JP" altLang="en-US" sz="1600" dirty="0">
                    <a:solidFill>
                      <a:srgbClr val="002060"/>
                    </a:solidFill>
                    <a:latin typeface="Meiryo UI" panose="020B0604030504040204" pitchFamily="50" charset="-128"/>
                    <a:ea typeface="Meiryo UI" panose="020B0604030504040204" pitchFamily="50" charset="-128"/>
                    <a:cs typeface="Segoe UI" panose="020B0502040204020203" pitchFamily="34" charset="0"/>
                  </a:rPr>
                  <a:t>」といった</a:t>
                </a:r>
                <a:r>
                  <a:rPr lang="en-US" altLang="ja-JP" sz="1600" dirty="0" err="1">
                    <a:solidFill>
                      <a:srgbClr val="002060"/>
                    </a:solidFill>
                    <a:latin typeface="Meiryo UI" panose="020B0604030504040204" pitchFamily="50" charset="-128"/>
                    <a:ea typeface="Meiryo UI" panose="020B0604030504040204" pitchFamily="50" charset="-128"/>
                    <a:cs typeface="Segoe UI" panose="020B0502040204020203" pitchFamily="34" charset="0"/>
                  </a:rPr>
                  <a:t>CEFIA</a:t>
                </a:r>
                <a:r>
                  <a:rPr lang="ja-JP" altLang="en-US" sz="1600" dirty="0">
                    <a:solidFill>
                      <a:srgbClr val="002060"/>
                    </a:solidFill>
                    <a:latin typeface="Meiryo UI" panose="020B0604030504040204" pitchFamily="50" charset="-128"/>
                    <a:ea typeface="Meiryo UI" panose="020B0604030504040204" pitchFamily="50" charset="-128"/>
                    <a:cs typeface="Segoe UI" panose="020B0502040204020203" pitchFamily="34" charset="0"/>
                  </a:rPr>
                  <a:t>の役割を促進。</a:t>
                </a:r>
                <a:endParaRPr lang="en-US" altLang="ja-JP" sz="1600" dirty="0">
                  <a:solidFill>
                    <a:srgbClr val="002060"/>
                  </a:solidFill>
                  <a:latin typeface="Meiryo UI" panose="020B0604030504040204" pitchFamily="50" charset="-128"/>
                  <a:ea typeface="Meiryo UI" panose="020B0604030504040204" pitchFamily="50" charset="-128"/>
                  <a:cs typeface="Segoe UI" panose="020B0502040204020203" pitchFamily="34" charset="0"/>
                </a:endParaRPr>
              </a:p>
              <a:p>
                <a:pPr marL="176213" indent="-176213">
                  <a:spcAft>
                    <a:spcPts val="648"/>
                  </a:spcAft>
                  <a:buFont typeface="Arial" panose="020B0604020202020204" pitchFamily="34" charset="0"/>
                  <a:buChar char="•"/>
                </a:pPr>
                <a:r>
                  <a:rPr lang="en-US" altLang="ja-JP" sz="1600" dirty="0" err="1">
                    <a:solidFill>
                      <a:srgbClr val="002060"/>
                    </a:solidFill>
                    <a:latin typeface="Meiryo UI" panose="020B0604030504040204" pitchFamily="50" charset="-128"/>
                    <a:ea typeface="Meiryo UI" panose="020B0604030504040204" pitchFamily="50" charset="-128"/>
                    <a:cs typeface="Segoe UI" panose="020B0502040204020203" pitchFamily="34" charset="0"/>
                  </a:rPr>
                  <a:t>CEFIA</a:t>
                </a:r>
                <a:r>
                  <a:rPr lang="ja-JP" altLang="en-US" sz="1600" dirty="0">
                    <a:solidFill>
                      <a:srgbClr val="002060"/>
                    </a:solidFill>
                    <a:latin typeface="Meiryo UI" panose="020B0604030504040204" pitchFamily="50" charset="-128"/>
                    <a:ea typeface="Meiryo UI" panose="020B0604030504040204" pitchFamily="50" charset="-128"/>
                    <a:cs typeface="Segoe UI" panose="020B0502040204020203" pitchFamily="34" charset="0"/>
                  </a:rPr>
                  <a:t>での活動に関する情報発信 </a:t>
                </a:r>
                <a:r>
                  <a:rPr lang="en-US" altLang="ja-JP" sz="1600" dirty="0">
                    <a:solidFill>
                      <a:srgbClr val="002060"/>
                    </a:solidFill>
                    <a:latin typeface="Meiryo UI" panose="020B0604030504040204" pitchFamily="50" charset="-128"/>
                    <a:ea typeface="Meiryo UI" panose="020B0604030504040204" pitchFamily="50" charset="-128"/>
                    <a:cs typeface="Segoe UI" panose="020B0502040204020203" pitchFamily="34" charset="0"/>
                  </a:rPr>
                  <a:t>(</a:t>
                </a:r>
                <a:r>
                  <a:rPr lang="ja-JP" altLang="en-US" sz="1600" dirty="0">
                    <a:solidFill>
                      <a:srgbClr val="002060"/>
                    </a:solidFill>
                    <a:latin typeface="Meiryo UI" panose="020B0604030504040204" pitchFamily="50" charset="-128"/>
                    <a:ea typeface="Meiryo UI" panose="020B0604030504040204" pitchFamily="50" charset="-128"/>
                    <a:cs typeface="Segoe UI" panose="020B0502040204020203" pitchFamily="34" charset="0"/>
                  </a:rPr>
                  <a:t>フラッグシップ・</a:t>
                </a:r>
                <a:br>
                  <a:rPr lang="en-US" altLang="ja-JP" sz="1600" dirty="0">
                    <a:solidFill>
                      <a:srgbClr val="002060"/>
                    </a:solidFill>
                    <a:latin typeface="Meiryo UI" panose="020B0604030504040204" pitchFamily="50" charset="-128"/>
                    <a:ea typeface="Meiryo UI" panose="020B0604030504040204" pitchFamily="50" charset="-128"/>
                    <a:cs typeface="Segoe UI" panose="020B0502040204020203" pitchFamily="34" charset="0"/>
                  </a:rPr>
                </a:br>
                <a:r>
                  <a:rPr lang="ja-JP" altLang="en-US" sz="1600" dirty="0">
                    <a:solidFill>
                      <a:srgbClr val="002060"/>
                    </a:solidFill>
                    <a:latin typeface="Meiryo UI" panose="020B0604030504040204" pitchFamily="50" charset="-128"/>
                    <a:ea typeface="Meiryo UI" panose="020B0604030504040204" pitchFamily="50" charset="-128"/>
                    <a:cs typeface="Segoe UI" panose="020B0502040204020203" pitchFamily="34" charset="0"/>
                  </a:rPr>
                  <a:t>プロジェクト活動の紹介、官民フォーラムやワークショップ等のイベントの案内・開催結果の紹介等</a:t>
                </a:r>
                <a:r>
                  <a:rPr lang="en-US" altLang="ja-JP" sz="1600" dirty="0">
                    <a:solidFill>
                      <a:srgbClr val="002060"/>
                    </a:solidFill>
                    <a:latin typeface="Meiryo UI" panose="020B0604030504040204" pitchFamily="50" charset="-128"/>
                    <a:ea typeface="Meiryo UI" panose="020B0604030504040204" pitchFamily="50" charset="-128"/>
                    <a:cs typeface="Segoe UI" panose="020B0502040204020203" pitchFamily="34" charset="0"/>
                  </a:rPr>
                  <a:t>) </a:t>
                </a:r>
                <a:r>
                  <a:rPr lang="ja-JP" altLang="en-US" sz="1600" dirty="0">
                    <a:solidFill>
                      <a:srgbClr val="002060"/>
                    </a:solidFill>
                    <a:latin typeface="Meiryo UI" panose="020B0604030504040204" pitchFamily="50" charset="-128"/>
                    <a:ea typeface="Meiryo UI" panose="020B0604030504040204" pitchFamily="50" charset="-128"/>
                    <a:cs typeface="Segoe UI" panose="020B0502040204020203" pitchFamily="34" charset="0"/>
                  </a:rPr>
                  <a:t>。</a:t>
                </a:r>
              </a:p>
            </p:txBody>
          </p:sp>
        </p:grpSp>
      </p:grpSp>
    </p:spTree>
    <p:extLst>
      <p:ext uri="{BB962C8B-B14F-4D97-AF65-F5344CB8AC3E}">
        <p14:creationId xmlns:p14="http://schemas.microsoft.com/office/powerpoint/2010/main" val="14752814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hink-cell data - do not delete" hidden="1">
            <a:extLst>
              <a:ext uri="{FF2B5EF4-FFF2-40B4-BE49-F238E27FC236}">
                <a16:creationId xmlns:a16="http://schemas.microsoft.com/office/drawing/2014/main" id="{4DA4CAF1-F31B-D7E5-17F2-1678F76FCA3D}"/>
              </a:ext>
            </a:extLst>
          </p:cNvPr>
          <p:cNvGraphicFramePr>
            <a:graphicFrameLocks noChangeAspect="1"/>
          </p:cNvGraphicFramePr>
          <p:nvPr>
            <p:custDataLst>
              <p:tags r:id="rId1"/>
            </p:custDataLst>
            <p:extLst>
              <p:ext uri="{D42A27DB-BD31-4B8C-83A1-F6EECF244321}">
                <p14:modId xmlns:p14="http://schemas.microsoft.com/office/powerpoint/2010/main" val="8484151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4" imgH="486" progId="TCLayout.ActiveDocument.1">
                  <p:embed/>
                </p:oleObj>
              </mc:Choice>
              <mc:Fallback>
                <p:oleObj name="think-cell Slide" r:id="rId4" imgW="484" imgH="486" progId="TCLayout.ActiveDocument.1">
                  <p:embed/>
                  <p:pic>
                    <p:nvPicPr>
                      <p:cNvPr id="15" name="think-cell data - do not delete" hidden="1">
                        <a:extLst>
                          <a:ext uri="{FF2B5EF4-FFF2-40B4-BE49-F238E27FC236}">
                            <a16:creationId xmlns:a16="http://schemas.microsoft.com/office/drawing/2014/main" id="{4DA4CAF1-F31B-D7E5-17F2-1678F76FCA3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6" name="スライド番号プレースホルダー 1">
            <a:extLst>
              <a:ext uri="{FF2B5EF4-FFF2-40B4-BE49-F238E27FC236}">
                <a16:creationId xmlns:a16="http://schemas.microsoft.com/office/drawing/2014/main" id="{6FD07348-53DA-A714-E539-E5EB2455BFFD}"/>
              </a:ext>
            </a:extLst>
          </p:cNvPr>
          <p:cNvSpPr>
            <a:spLocks noGrp="1"/>
          </p:cNvSpPr>
          <p:nvPr>
            <p:ph type="sldNum" sz="quarter" idx="12"/>
          </p:nvPr>
        </p:nvSpPr>
        <p:spPr>
          <a:xfrm>
            <a:off x="11669169" y="6433200"/>
            <a:ext cx="522831" cy="424800"/>
          </a:xfrm>
        </p:spPr>
        <p:txBody>
          <a:bodyPr/>
          <a:lstStyle/>
          <a:p>
            <a:fld id="{D9550142-B990-490A-A107-ED7302A7FD52}" type="slidenum">
              <a:rPr lang="en-US" altLang="ja-JP" smtClean="0"/>
              <a:pPr/>
              <a:t>3</a:t>
            </a:fld>
            <a:endParaRPr lang="en-US" dirty="0"/>
          </a:p>
        </p:txBody>
      </p:sp>
      <p:sp>
        <p:nvSpPr>
          <p:cNvPr id="2" name="タイトル 1">
            <a:extLst>
              <a:ext uri="{FF2B5EF4-FFF2-40B4-BE49-F238E27FC236}">
                <a16:creationId xmlns:a16="http://schemas.microsoft.com/office/drawing/2014/main" id="{D8443B70-F368-D40D-368D-093269CF08C6}"/>
              </a:ext>
            </a:extLst>
          </p:cNvPr>
          <p:cNvSpPr>
            <a:spLocks noGrp="1"/>
          </p:cNvSpPr>
          <p:nvPr>
            <p:ph type="title"/>
          </p:nvPr>
        </p:nvSpPr>
        <p:spPr>
          <a:xfrm>
            <a:off x="443074" y="366716"/>
            <a:ext cx="11305842" cy="584775"/>
          </a:xfrm>
        </p:spPr>
        <p:txBody>
          <a:bodyPr vert="horz"/>
          <a:lstStyle/>
          <a:p>
            <a:r>
              <a:rPr lang="en-US" dirty="0" err="1"/>
              <a:t>CEFIA</a:t>
            </a:r>
            <a:r>
              <a:rPr lang="ja-JP" altLang="en-US" dirty="0"/>
              <a:t>について </a:t>
            </a:r>
            <a:endParaRPr lang="en-US" dirty="0"/>
          </a:p>
        </p:txBody>
      </p:sp>
      <p:sp>
        <p:nvSpPr>
          <p:cNvPr id="4" name="テキスト プレースホルダー 3">
            <a:extLst>
              <a:ext uri="{FF2B5EF4-FFF2-40B4-BE49-F238E27FC236}">
                <a16:creationId xmlns:a16="http://schemas.microsoft.com/office/drawing/2014/main" id="{6F4956A1-3C1D-0302-BC4D-86533996D7BA}"/>
              </a:ext>
            </a:extLst>
          </p:cNvPr>
          <p:cNvSpPr>
            <a:spLocks noGrp="1"/>
          </p:cNvSpPr>
          <p:nvPr>
            <p:ph type="body" sz="quarter" idx="13"/>
          </p:nvPr>
        </p:nvSpPr>
        <p:spPr>
          <a:xfrm>
            <a:off x="442913" y="6497638"/>
            <a:ext cx="9880600" cy="123825"/>
          </a:xfrm>
        </p:spPr>
        <p:txBody>
          <a:bodyPr/>
          <a:lstStyle/>
          <a:p>
            <a:r>
              <a:rPr lang="ja-JP" altLang="en-US" dirty="0"/>
              <a:t> </a:t>
            </a:r>
            <a:r>
              <a:rPr lang="en-US" altLang="ja-JP" dirty="0"/>
              <a:t>(</a:t>
            </a:r>
            <a:r>
              <a:rPr lang="ja-JP" altLang="en-US" dirty="0"/>
              <a:t>出典</a:t>
            </a:r>
            <a:r>
              <a:rPr lang="en-US" altLang="ja-JP" dirty="0"/>
              <a:t>) </a:t>
            </a:r>
            <a:r>
              <a:rPr lang="ja-JP" altLang="en-US" dirty="0">
                <a:hlinkClick r:id="rId6"/>
              </a:rPr>
              <a:t>https://www.mofa.go.jp/mofaj/files/100596807.pdf</a:t>
            </a:r>
            <a:endParaRPr lang="ja-JP" altLang="en-US" dirty="0"/>
          </a:p>
        </p:txBody>
      </p:sp>
      <p:sp>
        <p:nvSpPr>
          <p:cNvPr id="10" name="テキスト プレースホルダー 9">
            <a:extLst>
              <a:ext uri="{FF2B5EF4-FFF2-40B4-BE49-F238E27FC236}">
                <a16:creationId xmlns:a16="http://schemas.microsoft.com/office/drawing/2014/main" id="{5589BFD0-D2D2-CE79-81C0-61E86C5C6ECF}"/>
              </a:ext>
            </a:extLst>
          </p:cNvPr>
          <p:cNvSpPr>
            <a:spLocks noGrp="1"/>
          </p:cNvSpPr>
          <p:nvPr>
            <p:ph type="body" sz="quarter" idx="17"/>
          </p:nvPr>
        </p:nvSpPr>
        <p:spPr>
          <a:xfrm>
            <a:off x="442913" y="1138239"/>
            <a:ext cx="11306175" cy="1793498"/>
          </a:xfrm>
        </p:spPr>
        <p:txBody>
          <a:bodyPr tIns="0" bIns="0">
            <a:noAutofit/>
          </a:bodyPr>
          <a:lstStyle/>
          <a:p>
            <a:pPr marL="263776" indent="-263776">
              <a:lnSpc>
                <a:spcPct val="100000"/>
              </a:lnSpc>
              <a:spcBef>
                <a:spcPts val="0"/>
              </a:spcBef>
              <a:spcAft>
                <a:spcPts val="0"/>
              </a:spcAft>
              <a:buFont typeface="Arial" panose="020B0604020202020204" pitchFamily="34" charset="0"/>
              <a:buChar char="•"/>
            </a:pPr>
            <a:r>
              <a:rPr lang="en-US" altLang="ja-JP" sz="1400" b="1" dirty="0" err="1">
                <a:latin typeface="Meiryo UI" panose="020B0604030504040204" pitchFamily="50" charset="-128"/>
                <a:ea typeface="Meiryo UI" panose="020B0604030504040204" pitchFamily="50" charset="-128"/>
                <a:cs typeface="Meiryo UI" panose="020B0604030504040204" pitchFamily="50" charset="-128"/>
              </a:rPr>
              <a:t>CEFIA</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(Cleaner Energy Future Initiative for ASEAN)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は、</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ASEAN</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地域のエネルギー移行と脱炭素化の実現</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を目指す官民イニシアティブ。</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9</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月、タイ・バンコクにおいて開催された、第</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16</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回</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ASEAN+3</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エネルギー大臣会合において、その設立が歓迎された。</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263776" indent="-263776">
              <a:lnSpc>
                <a:spcPct val="100000"/>
              </a:lnSpc>
              <a:spcBef>
                <a:spcPts val="0"/>
              </a:spcBef>
              <a:spcAft>
                <a:spcPts val="0"/>
              </a:spcAft>
              <a:buFont typeface="Arial" panose="020B0604020202020204" pitchFamily="34" charset="0"/>
              <a:buChar char="•"/>
            </a:pPr>
            <a:r>
              <a:rPr lang="en-US" altLang="ja-JP" sz="1400" dirty="0" err="1">
                <a:latin typeface="Meiryo UI" panose="020B0604030504040204" pitchFamily="50" charset="-128"/>
                <a:ea typeface="Meiryo UI" panose="020B0604030504040204" pitchFamily="50" charset="-128"/>
                <a:cs typeface="Meiryo UI" panose="020B0604030504040204" pitchFamily="50" charset="-128"/>
              </a:rPr>
              <a:t>CEFIA</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の下で、</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ASEAN</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各国は、官民連携による、</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具体的な省エネ促進・再エネ導入プロジェクト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フラッグシップ・プロジェクト</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の実施</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を通じて、同地域におけるエネルギー関連ビジネスの環境整備を促進する。併せて、</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ASEAN</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エネルギー協力行動計画フェーズ</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Ⅱ</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(2021</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-2025</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a:t>
            </a:r>
            <a:r>
              <a:rPr lang="en-US" altLang="ja-JP" sz="1400" b="1"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の実施に</a:t>
            </a:r>
            <a:r>
              <a:rPr lang="en-US" altLang="ja-JP" sz="1400" dirty="0" err="1">
                <a:latin typeface="Meiryo UI" panose="020B0604030504040204" pitchFamily="50" charset="-128"/>
                <a:ea typeface="Meiryo UI" panose="020B0604030504040204" pitchFamily="50" charset="-128"/>
                <a:cs typeface="Meiryo UI" panose="020B0604030504040204" pitchFamily="50" charset="-128"/>
              </a:rPr>
              <a:t>CEFIA</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の取組を活用する。</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263776" indent="-263776">
              <a:lnSpc>
                <a:spcPct val="100000"/>
              </a:lnSpc>
              <a:spcBef>
                <a:spcPts val="0"/>
              </a:spcBef>
              <a:spcAft>
                <a:spcPts val="0"/>
              </a:spcAft>
              <a:buFont typeface="Arial" panose="020B0604020202020204" pitchFamily="34" charset="0"/>
              <a:buChar char="•"/>
            </a:pPr>
            <a:r>
              <a:rPr lang="en-US" altLang="ja-JP" sz="1400" dirty="0" err="1">
                <a:latin typeface="Meiryo UI" panose="020B0604030504040204" pitchFamily="50" charset="-128"/>
                <a:ea typeface="Meiryo UI" panose="020B0604030504040204" pitchFamily="50" charset="-128"/>
                <a:cs typeface="Meiryo UI" panose="020B0604030504040204" pitchFamily="50" charset="-128"/>
              </a:rPr>
              <a:t>CEFIA</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の活動状況は、年次会合である</a:t>
            </a:r>
            <a:r>
              <a:rPr lang="en-US" altLang="ja-JP" sz="1400" b="1" dirty="0" err="1">
                <a:latin typeface="Meiryo UI" panose="020B0604030504040204" pitchFamily="50" charset="-128"/>
                <a:ea typeface="Meiryo UI" panose="020B0604030504040204" pitchFamily="50" charset="-128"/>
                <a:cs typeface="Meiryo UI" panose="020B0604030504040204" pitchFamily="50" charset="-128"/>
              </a:rPr>
              <a:t>CEFIA</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官民フォーラム</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において紹介・議論。毎年</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ASEAN+3</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エネルギー大臣会合に進捗を報告</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263776" indent="-263776">
              <a:lnSpc>
                <a:spcPct val="100000"/>
              </a:lnSpc>
              <a:spcBef>
                <a:spcPts val="0"/>
              </a:spcBef>
              <a:spcAft>
                <a:spcPts val="0"/>
              </a:spcAft>
              <a:buFont typeface="Arial" panose="020B0604020202020204" pitchFamily="34" charset="0"/>
              <a:buChar char="•"/>
            </a:pPr>
            <a:r>
              <a:rPr lang="en-US" altLang="ja-JP" sz="1400" dirty="0" err="1">
                <a:latin typeface="Meiryo UI" panose="020B0604030504040204" pitchFamily="50" charset="-128"/>
                <a:ea typeface="Meiryo UI" panose="020B0604030504040204" pitchFamily="50" charset="-128"/>
                <a:cs typeface="Meiryo UI" panose="020B0604030504040204" pitchFamily="50" charset="-128"/>
              </a:rPr>
              <a:t>CEFIA</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は、アジア大での脱炭素化の実現に向けて、</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官民が連携</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して始めた先導的な取組であり、</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2023</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月の</a:t>
            </a:r>
            <a:r>
              <a:rPr lang="en-US" altLang="ja-JP" sz="1400" b="1" dirty="0" err="1">
                <a:latin typeface="Meiryo UI" panose="020B0604030504040204" pitchFamily="50" charset="-128"/>
                <a:ea typeface="Meiryo UI" panose="020B0604030504040204" pitchFamily="50" charset="-128"/>
                <a:cs typeface="Meiryo UI" panose="020B0604030504040204" pitchFamily="50" charset="-128"/>
              </a:rPr>
              <a:t>AZEC</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首脳会合でも歓迎。</a:t>
            </a:r>
            <a:r>
              <a:rPr lang="en-US" altLang="ja-JP" sz="1400" b="1" dirty="0" err="1">
                <a:latin typeface="Meiryo UI" panose="020B0604030504040204" pitchFamily="50" charset="-128"/>
                <a:ea typeface="Meiryo UI" panose="020B0604030504040204" pitchFamily="50" charset="-128"/>
                <a:cs typeface="Meiryo UI" panose="020B0604030504040204" pitchFamily="50" charset="-128"/>
              </a:rPr>
              <a:t>AZEC</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の一環として実施。 </a:t>
            </a:r>
            <a:endParaRPr lang="en-US" altLang="ja-JP" sz="1400" b="1" dirty="0">
              <a:latin typeface="Meiryo UI" panose="020B0604030504040204" pitchFamily="50" charset="-128"/>
              <a:ea typeface="Meiryo UI" panose="020B0604030504040204" pitchFamily="50" charset="-128"/>
            </a:endParaRPr>
          </a:p>
        </p:txBody>
      </p:sp>
      <p:sp>
        <p:nvSpPr>
          <p:cNvPr id="28" name="テキスト プレースホルダー 27">
            <a:extLst>
              <a:ext uri="{FF2B5EF4-FFF2-40B4-BE49-F238E27FC236}">
                <a16:creationId xmlns:a16="http://schemas.microsoft.com/office/drawing/2014/main" id="{48C05100-2232-97EF-0863-784884297FCD}"/>
              </a:ext>
            </a:extLst>
          </p:cNvPr>
          <p:cNvSpPr>
            <a:spLocks noGrp="1"/>
          </p:cNvSpPr>
          <p:nvPr>
            <p:ph type="body" sz="quarter" idx="25"/>
          </p:nvPr>
        </p:nvSpPr>
        <p:spPr>
          <a:xfrm>
            <a:off x="443017" y="3051683"/>
            <a:ext cx="5316922" cy="489534"/>
          </a:xfrm>
        </p:spPr>
        <p:txBody>
          <a:bodyPr/>
          <a:lstStyle/>
          <a:p>
            <a:r>
              <a:rPr lang="en-US" altLang="ja-JP" dirty="0" err="1"/>
              <a:t>CEFIA</a:t>
            </a:r>
            <a:r>
              <a:rPr lang="ja-JP" altLang="en-US" dirty="0"/>
              <a:t>における</a:t>
            </a:r>
            <a:r>
              <a:rPr lang="en-US" altLang="ja-JP" dirty="0"/>
              <a:t>3</a:t>
            </a:r>
            <a:r>
              <a:rPr lang="ja-JP" altLang="en-US" dirty="0"/>
              <a:t>つの主要要素</a:t>
            </a:r>
          </a:p>
        </p:txBody>
      </p:sp>
      <p:sp>
        <p:nvSpPr>
          <p:cNvPr id="29" name="テキスト プレースホルダー 28">
            <a:extLst>
              <a:ext uri="{FF2B5EF4-FFF2-40B4-BE49-F238E27FC236}">
                <a16:creationId xmlns:a16="http://schemas.microsoft.com/office/drawing/2014/main" id="{72A60118-7D60-89BA-7E9D-35A57A0CAAD4}"/>
              </a:ext>
            </a:extLst>
          </p:cNvPr>
          <p:cNvSpPr>
            <a:spLocks noGrp="1"/>
          </p:cNvSpPr>
          <p:nvPr>
            <p:ph type="body" sz="quarter" idx="26"/>
          </p:nvPr>
        </p:nvSpPr>
        <p:spPr>
          <a:xfrm>
            <a:off x="6470178" y="3046633"/>
            <a:ext cx="5317376" cy="489534"/>
          </a:xfrm>
        </p:spPr>
        <p:txBody>
          <a:bodyPr/>
          <a:lstStyle/>
          <a:p>
            <a:r>
              <a:rPr lang="en-US" dirty="0" err="1"/>
              <a:t>AZEC</a:t>
            </a:r>
            <a:r>
              <a:rPr lang="ja-JP" altLang="en-US" dirty="0"/>
              <a:t>首脳共同声明 </a:t>
            </a:r>
            <a:r>
              <a:rPr lang="en-US" altLang="ja-JP" dirty="0"/>
              <a:t>(2023</a:t>
            </a:r>
            <a:r>
              <a:rPr lang="ja-JP" altLang="en-US" dirty="0"/>
              <a:t>年</a:t>
            </a:r>
            <a:r>
              <a:rPr lang="en-US" altLang="ja-JP" dirty="0"/>
              <a:t>12</a:t>
            </a:r>
            <a:r>
              <a:rPr lang="ja-JP" altLang="en-US" dirty="0"/>
              <a:t>月</a:t>
            </a:r>
            <a:r>
              <a:rPr lang="en-US" altLang="ja-JP" dirty="0"/>
              <a:t>18</a:t>
            </a:r>
            <a:r>
              <a:rPr lang="ja-JP" altLang="en-US" dirty="0"/>
              <a:t>日</a:t>
            </a:r>
            <a:r>
              <a:rPr lang="en-US" altLang="ja-JP" dirty="0"/>
              <a:t>) </a:t>
            </a:r>
            <a:endParaRPr lang="ja-JP" altLang="en-US" dirty="0"/>
          </a:p>
        </p:txBody>
      </p:sp>
      <p:sp>
        <p:nvSpPr>
          <p:cNvPr id="57" name="テキスト ボックス 56">
            <a:extLst>
              <a:ext uri="{FF2B5EF4-FFF2-40B4-BE49-F238E27FC236}">
                <a16:creationId xmlns:a16="http://schemas.microsoft.com/office/drawing/2014/main" id="{E9BE228A-C05D-44F4-A87D-80FF09749165}"/>
              </a:ext>
            </a:extLst>
          </p:cNvPr>
          <p:cNvSpPr txBox="1"/>
          <p:nvPr/>
        </p:nvSpPr>
        <p:spPr>
          <a:xfrm>
            <a:off x="3909581" y="3724711"/>
            <a:ext cx="1485858" cy="1261885"/>
          </a:xfrm>
          <a:prstGeom prst="rect">
            <a:avLst/>
          </a:prstGeom>
          <a:solidFill>
            <a:srgbClr val="4EB3CF">
              <a:lumMod val="60000"/>
              <a:lumOff val="40000"/>
            </a:srgbClr>
          </a:solidFill>
          <a:ln w="25400" cap="rnd" cmpd="sng" algn="ctr">
            <a:solidFill>
              <a:sysClr val="window" lastClr="FFFFFF"/>
            </a:solidFill>
            <a:prstDash val="solid"/>
          </a:ln>
          <a:effectLst/>
        </p:spPr>
        <p:txBody>
          <a:bodyPr wrap="square" rtlCol="0">
            <a:spAutoFit/>
          </a:bodyPr>
          <a:lstStyle/>
          <a:p>
            <a:pPr>
              <a:defRPr/>
            </a:pPr>
            <a:r>
              <a:rPr lang="ja-JP" altLang="en-US" sz="2000" b="1" u="sng" kern="0" dirty="0">
                <a:latin typeface="Meiryo UI" panose="020B0604030504040204" pitchFamily="50" charset="-128"/>
                <a:ea typeface="Meiryo UI" panose="020B0604030504040204" pitchFamily="50" charset="-128"/>
              </a:rPr>
              <a:t>脱炭素技術</a:t>
            </a:r>
          </a:p>
          <a:p>
            <a:pPr marL="0" lvl="1">
              <a:defRPr/>
            </a:pPr>
            <a:r>
              <a:rPr lang="ja-JP" altLang="en-US" sz="1400" kern="0" dirty="0">
                <a:latin typeface="Meiryo UI" panose="020B0604030504040204" pitchFamily="50" charset="-128"/>
                <a:ea typeface="Meiryo UI" panose="020B0604030504040204" pitchFamily="50" charset="-128"/>
              </a:rPr>
              <a:t>フラッグシップ・プロジェクトを推進し、</a:t>
            </a:r>
            <a:r>
              <a:rPr lang="en-US" altLang="ja-JP" sz="1400" kern="0" dirty="0">
                <a:latin typeface="Meiryo UI" panose="020B0604030504040204" pitchFamily="50" charset="-128"/>
                <a:ea typeface="Meiryo UI" panose="020B0604030504040204" pitchFamily="50" charset="-128"/>
              </a:rPr>
              <a:t>ASEAN</a:t>
            </a:r>
            <a:r>
              <a:rPr lang="ja-JP" altLang="en-US" sz="1400" kern="0" dirty="0">
                <a:latin typeface="Meiryo UI" panose="020B0604030504040204" pitchFamily="50" charset="-128"/>
                <a:ea typeface="Meiryo UI" panose="020B0604030504040204" pitchFamily="50" charset="-128"/>
              </a:rPr>
              <a:t>の脱炭素化に貢献。</a:t>
            </a:r>
            <a:endParaRPr lang="en-US" altLang="ja-JP" sz="1400" kern="0" dirty="0">
              <a:latin typeface="Meiryo UI" panose="020B0604030504040204" pitchFamily="50" charset="-128"/>
              <a:ea typeface="Meiryo UI" panose="020B0604030504040204" pitchFamily="50" charset="-128"/>
            </a:endParaRPr>
          </a:p>
        </p:txBody>
      </p:sp>
      <p:sp>
        <p:nvSpPr>
          <p:cNvPr id="58" name="テキスト ボックス 57">
            <a:extLst>
              <a:ext uri="{FF2B5EF4-FFF2-40B4-BE49-F238E27FC236}">
                <a16:creationId xmlns:a16="http://schemas.microsoft.com/office/drawing/2014/main" id="{81CC09D3-6AA5-4A56-8999-BFCC91CC9929}"/>
              </a:ext>
            </a:extLst>
          </p:cNvPr>
          <p:cNvSpPr txBox="1"/>
          <p:nvPr/>
        </p:nvSpPr>
        <p:spPr>
          <a:xfrm>
            <a:off x="2221713" y="5367921"/>
            <a:ext cx="2564377" cy="830998"/>
          </a:xfrm>
          <a:prstGeom prst="rect">
            <a:avLst/>
          </a:prstGeom>
          <a:solidFill>
            <a:srgbClr val="00B050"/>
          </a:solidFill>
          <a:ln w="25400" cap="rnd" cmpd="sng" algn="ctr">
            <a:solidFill>
              <a:sysClr val="window" lastClr="FFFFFF"/>
            </a:solidFill>
            <a:prstDash val="solid"/>
          </a:ln>
          <a:effectLst/>
        </p:spPr>
        <p:txBody>
          <a:bodyPr wrap="square" rtlCol="0">
            <a:spAutoFit/>
          </a:bodyPr>
          <a:lstStyle/>
          <a:p>
            <a:pPr>
              <a:defRPr/>
            </a:pPr>
            <a:r>
              <a:rPr lang="ja-JP" altLang="en-US" sz="2000" b="1" u="sng" kern="0">
                <a:solidFill>
                  <a:prstClr val="white"/>
                </a:solidFill>
                <a:latin typeface="Meiryo UI" panose="020B0604030504040204" pitchFamily="50" charset="-128"/>
                <a:ea typeface="Meiryo UI" panose="020B0604030504040204" pitchFamily="50" charset="-128"/>
              </a:rPr>
              <a:t>制度</a:t>
            </a:r>
            <a:endParaRPr lang="en-US" altLang="ja-JP" sz="2000" b="1" u="sng" kern="0">
              <a:solidFill>
                <a:prstClr val="white"/>
              </a:solidFill>
              <a:latin typeface="Meiryo UI" panose="020B0604030504040204" pitchFamily="50" charset="-128"/>
              <a:ea typeface="Meiryo UI" panose="020B0604030504040204" pitchFamily="50" charset="-128"/>
            </a:endParaRPr>
          </a:p>
          <a:p>
            <a:pPr marL="0" lvl="1">
              <a:defRPr/>
            </a:pPr>
            <a:r>
              <a:rPr lang="ja-JP" altLang="en-US" sz="1400" kern="0">
                <a:solidFill>
                  <a:prstClr val="white"/>
                </a:solidFill>
                <a:latin typeface="Meiryo UI" panose="020B0604030504040204" pitchFamily="50" charset="-128"/>
                <a:ea typeface="Meiryo UI" panose="020B0604030504040204" pitchFamily="50" charset="-128"/>
              </a:rPr>
              <a:t>関連する制度を整備することで、脱炭素技術の普及展開を加速。</a:t>
            </a:r>
            <a:endParaRPr lang="en-US" altLang="ja-JP" sz="1400" kern="0">
              <a:solidFill>
                <a:prstClr val="white"/>
              </a:solidFill>
              <a:latin typeface="Meiryo UI" panose="020B0604030504040204" pitchFamily="50" charset="-128"/>
              <a:ea typeface="Meiryo UI" panose="020B0604030504040204" pitchFamily="50" charset="-128"/>
            </a:endParaRPr>
          </a:p>
        </p:txBody>
      </p:sp>
      <p:sp>
        <p:nvSpPr>
          <p:cNvPr id="59" name="テキスト ボックス 58">
            <a:extLst>
              <a:ext uri="{FF2B5EF4-FFF2-40B4-BE49-F238E27FC236}">
                <a16:creationId xmlns:a16="http://schemas.microsoft.com/office/drawing/2014/main" id="{360A11E7-AD91-4EE0-940B-BE01AD673127}"/>
              </a:ext>
            </a:extLst>
          </p:cNvPr>
          <p:cNvSpPr txBox="1"/>
          <p:nvPr/>
        </p:nvSpPr>
        <p:spPr>
          <a:xfrm>
            <a:off x="894269" y="3682749"/>
            <a:ext cx="1540739" cy="1261885"/>
          </a:xfrm>
          <a:prstGeom prst="rect">
            <a:avLst/>
          </a:prstGeom>
          <a:solidFill>
            <a:srgbClr val="0070C0"/>
          </a:solidFill>
          <a:ln w="25400" cap="rnd" cmpd="sng" algn="ctr">
            <a:solidFill>
              <a:sysClr val="window" lastClr="FFFFFF"/>
            </a:solidFill>
            <a:prstDash val="solid"/>
          </a:ln>
          <a:effectLst/>
        </p:spPr>
        <p:txBody>
          <a:bodyPr wrap="square" rtlCol="0">
            <a:spAutoFit/>
          </a:bodyPr>
          <a:lstStyle/>
          <a:p>
            <a:pPr>
              <a:defRPr/>
            </a:pPr>
            <a:r>
              <a:rPr lang="ja-JP" altLang="en-US" sz="2000" b="1" u="sng" kern="0" dirty="0">
                <a:solidFill>
                  <a:prstClr val="white"/>
                </a:solidFill>
                <a:latin typeface="Meiryo UI" panose="020B0604030504040204" pitchFamily="50" charset="-128"/>
                <a:ea typeface="Meiryo UI" panose="020B0604030504040204" pitchFamily="50" charset="-128"/>
              </a:rPr>
              <a:t>ファイナンス</a:t>
            </a:r>
            <a:endParaRPr lang="en-US" altLang="ja-JP" sz="2000" b="1" u="sng" kern="0" dirty="0">
              <a:solidFill>
                <a:prstClr val="white"/>
              </a:solidFill>
              <a:latin typeface="Meiryo UI" panose="020B0604030504040204" pitchFamily="50" charset="-128"/>
              <a:ea typeface="Meiryo UI" panose="020B0604030504040204" pitchFamily="50" charset="-128"/>
            </a:endParaRPr>
          </a:p>
          <a:p>
            <a:pPr marL="0" lvl="1">
              <a:defRPr/>
            </a:pPr>
            <a:r>
              <a:rPr lang="ja-JP" altLang="en-US" sz="1400" kern="0" dirty="0">
                <a:solidFill>
                  <a:prstClr val="white"/>
                </a:solidFill>
                <a:latin typeface="Meiryo UI" panose="020B0604030504040204" pitchFamily="50" charset="-128"/>
                <a:ea typeface="Meiryo UI" panose="020B0604030504040204" pitchFamily="50" charset="-128"/>
              </a:rPr>
              <a:t>プロジェクトを拡大、発展させるため、ファイナンススキームの確立を目指す。</a:t>
            </a:r>
            <a:endParaRPr lang="en-US" altLang="ja-JP" sz="1400" kern="0" dirty="0">
              <a:solidFill>
                <a:prstClr val="white"/>
              </a:solidFill>
              <a:latin typeface="Meiryo UI" panose="020B0604030504040204" pitchFamily="50" charset="-128"/>
              <a:ea typeface="Meiryo UI" panose="020B0604030504040204" pitchFamily="50" charset="-128"/>
            </a:endParaRPr>
          </a:p>
        </p:txBody>
      </p:sp>
      <p:pic>
        <p:nvPicPr>
          <p:cNvPr id="60" name="図 59">
            <a:extLst>
              <a:ext uri="{FF2B5EF4-FFF2-40B4-BE49-F238E27FC236}">
                <a16:creationId xmlns:a16="http://schemas.microsoft.com/office/drawing/2014/main" id="{1F01466C-D156-4FC2-8790-387875B713AA}"/>
              </a:ext>
            </a:extLst>
          </p:cNvPr>
          <p:cNvPicPr>
            <a:picLocks noChangeAspect="1"/>
          </p:cNvPicPr>
          <p:nvPr/>
        </p:nvPicPr>
        <p:blipFill rotWithShape="1">
          <a:blip r:embed="rId7"/>
          <a:srcRect t="11317" b="4907"/>
          <a:stretch/>
        </p:blipFill>
        <p:spPr>
          <a:xfrm>
            <a:off x="807516" y="5148467"/>
            <a:ext cx="1294853" cy="1349171"/>
          </a:xfrm>
          <a:prstGeom prst="rect">
            <a:avLst/>
          </a:prstGeom>
        </p:spPr>
      </p:pic>
      <p:pic>
        <p:nvPicPr>
          <p:cNvPr id="61" name="図 60">
            <a:extLst>
              <a:ext uri="{FF2B5EF4-FFF2-40B4-BE49-F238E27FC236}">
                <a16:creationId xmlns:a16="http://schemas.microsoft.com/office/drawing/2014/main" id="{D1318E90-3470-4B3B-B31D-FD439F95FCE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18335" y="3903284"/>
            <a:ext cx="676767" cy="697071"/>
          </a:xfrm>
          <a:prstGeom prst="rect">
            <a:avLst/>
          </a:prstGeom>
        </p:spPr>
      </p:pic>
      <p:pic>
        <p:nvPicPr>
          <p:cNvPr id="62" name="図 61">
            <a:extLst>
              <a:ext uri="{FF2B5EF4-FFF2-40B4-BE49-F238E27FC236}">
                <a16:creationId xmlns:a16="http://schemas.microsoft.com/office/drawing/2014/main" id="{81795AC5-FE24-44B3-BC8D-EC1D1B0568A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92207" y="4594701"/>
            <a:ext cx="676767" cy="652864"/>
          </a:xfrm>
          <a:prstGeom prst="rect">
            <a:avLst/>
          </a:prstGeom>
        </p:spPr>
      </p:pic>
      <p:grpSp>
        <p:nvGrpSpPr>
          <p:cNvPr id="33" name="グループ化 32">
            <a:extLst>
              <a:ext uri="{FF2B5EF4-FFF2-40B4-BE49-F238E27FC236}">
                <a16:creationId xmlns:a16="http://schemas.microsoft.com/office/drawing/2014/main" id="{208D68F3-D746-4530-AE07-CB27D4176381}"/>
              </a:ext>
            </a:extLst>
          </p:cNvPr>
          <p:cNvGrpSpPr/>
          <p:nvPr/>
        </p:nvGrpSpPr>
        <p:grpSpPr>
          <a:xfrm>
            <a:off x="2510434" y="3904527"/>
            <a:ext cx="659132" cy="652464"/>
            <a:chOff x="1829226" y="3404702"/>
            <a:chExt cx="736301" cy="659213"/>
          </a:xfrm>
        </p:grpSpPr>
        <p:sp>
          <p:nvSpPr>
            <p:cNvPr id="34" name="楕円 33">
              <a:extLst>
                <a:ext uri="{FF2B5EF4-FFF2-40B4-BE49-F238E27FC236}">
                  <a16:creationId xmlns:a16="http://schemas.microsoft.com/office/drawing/2014/main" id="{BD4AF69B-B154-4F93-97B7-5354C8ACCC2F}"/>
                </a:ext>
              </a:extLst>
            </p:cNvPr>
            <p:cNvSpPr/>
            <p:nvPr/>
          </p:nvSpPr>
          <p:spPr>
            <a:xfrm>
              <a:off x="1829226" y="3405835"/>
              <a:ext cx="736301" cy="658080"/>
            </a:xfrm>
            <a:prstGeom prst="ellipse">
              <a:avLst/>
            </a:prstGeom>
            <a:solidFill>
              <a:srgbClr val="0D6FB8"/>
            </a:solidFill>
            <a:ln>
              <a:solidFill>
                <a:srgbClr val="0D6F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53" name="テキスト ボックス 52">
              <a:extLst>
                <a:ext uri="{FF2B5EF4-FFF2-40B4-BE49-F238E27FC236}">
                  <a16:creationId xmlns:a16="http://schemas.microsoft.com/office/drawing/2014/main" id="{906C6A7B-633F-45CC-B3B8-35CF70A41B78}"/>
                </a:ext>
              </a:extLst>
            </p:cNvPr>
            <p:cNvSpPr txBox="1"/>
            <p:nvPr/>
          </p:nvSpPr>
          <p:spPr>
            <a:xfrm>
              <a:off x="1835670" y="3468589"/>
              <a:ext cx="473591" cy="373153"/>
            </a:xfrm>
            <a:prstGeom prst="rect">
              <a:avLst/>
            </a:prstGeom>
            <a:noFill/>
          </p:spPr>
          <p:txBody>
            <a:bodyPr wrap="square" rtlCol="0">
              <a:spAutoFit/>
            </a:bodyPr>
            <a:lstStyle/>
            <a:p>
              <a:r>
                <a:rPr lang="ja-JP" altLang="en-US">
                  <a:solidFill>
                    <a:schemeClr val="bg1"/>
                  </a:solidFill>
                </a:rPr>
                <a:t>￥</a:t>
              </a:r>
            </a:p>
          </p:txBody>
        </p:sp>
        <p:sp>
          <p:nvSpPr>
            <p:cNvPr id="54" name="テキスト ボックス 53">
              <a:extLst>
                <a:ext uri="{FF2B5EF4-FFF2-40B4-BE49-F238E27FC236}">
                  <a16:creationId xmlns:a16="http://schemas.microsoft.com/office/drawing/2014/main" id="{5205F9C5-6F7D-47A8-99F7-8DFF590F1686}"/>
                </a:ext>
              </a:extLst>
            </p:cNvPr>
            <p:cNvSpPr txBox="1"/>
            <p:nvPr/>
          </p:nvSpPr>
          <p:spPr>
            <a:xfrm>
              <a:off x="2031580" y="3673919"/>
              <a:ext cx="392010" cy="373153"/>
            </a:xfrm>
            <a:prstGeom prst="rect">
              <a:avLst/>
            </a:prstGeom>
            <a:noFill/>
          </p:spPr>
          <p:txBody>
            <a:bodyPr wrap="square" rtlCol="0">
              <a:spAutoFit/>
            </a:bodyPr>
            <a:lstStyle/>
            <a:p>
              <a:r>
                <a:rPr lang="ja-JP" altLang="en-US">
                  <a:solidFill>
                    <a:schemeClr val="bg1"/>
                  </a:solidFill>
                </a:rPr>
                <a:t>＄</a:t>
              </a:r>
            </a:p>
          </p:txBody>
        </p:sp>
        <p:sp>
          <p:nvSpPr>
            <p:cNvPr id="55" name="テキスト ボックス 54">
              <a:extLst>
                <a:ext uri="{FF2B5EF4-FFF2-40B4-BE49-F238E27FC236}">
                  <a16:creationId xmlns:a16="http://schemas.microsoft.com/office/drawing/2014/main" id="{50AB3660-E268-411E-816C-87E348AE18D8}"/>
                </a:ext>
              </a:extLst>
            </p:cNvPr>
            <p:cNvSpPr txBox="1"/>
            <p:nvPr/>
          </p:nvSpPr>
          <p:spPr>
            <a:xfrm>
              <a:off x="2159975" y="3404702"/>
              <a:ext cx="360041" cy="373153"/>
            </a:xfrm>
            <a:prstGeom prst="rect">
              <a:avLst/>
            </a:prstGeom>
            <a:noFill/>
          </p:spPr>
          <p:txBody>
            <a:bodyPr wrap="square" rtlCol="0">
              <a:spAutoFit/>
            </a:bodyPr>
            <a:lstStyle/>
            <a:p>
              <a:r>
                <a:rPr lang="ja-JP" altLang="en-US">
                  <a:solidFill>
                    <a:schemeClr val="bg1"/>
                  </a:solidFill>
                </a:rPr>
                <a:t>€</a:t>
              </a:r>
            </a:p>
          </p:txBody>
        </p:sp>
      </p:grpSp>
      <p:sp>
        <p:nvSpPr>
          <p:cNvPr id="27" name="テキスト プレースホルダー 26">
            <a:extLst>
              <a:ext uri="{FF2B5EF4-FFF2-40B4-BE49-F238E27FC236}">
                <a16:creationId xmlns:a16="http://schemas.microsoft.com/office/drawing/2014/main" id="{30DE8FD8-36CA-F641-4986-1E9C5160485B}"/>
              </a:ext>
            </a:extLst>
          </p:cNvPr>
          <p:cNvSpPr>
            <a:spLocks noGrp="1"/>
          </p:cNvSpPr>
          <p:nvPr>
            <p:ph type="body" sz="quarter" idx="24"/>
          </p:nvPr>
        </p:nvSpPr>
        <p:spPr>
          <a:xfrm>
            <a:off x="6471138" y="3648173"/>
            <a:ext cx="5316416" cy="2243984"/>
          </a:xfrm>
        </p:spPr>
        <p:txBody>
          <a:bodyPr/>
          <a:lstStyle/>
          <a:p>
            <a:pPr algn="just"/>
            <a:r>
              <a:rPr lang="en-US" altLang="ja-JP" sz="1200" dirty="0"/>
              <a:t>…</a:t>
            </a:r>
          </a:p>
          <a:p>
            <a:pPr algn="just"/>
            <a:r>
              <a:rPr lang="en-US" altLang="ja-JP" sz="1200" dirty="0"/>
              <a:t>We will foster public-private partnerships and cooperation among private sectors to accelerate energy transitions through creation of specific energy transition projects. In this regard, </a:t>
            </a:r>
            <a:r>
              <a:rPr lang="en-US" altLang="ja-JP" sz="1200" b="1" u="sng" dirty="0"/>
              <a:t>we welcome activities to promote public-private cooperation in partner countries such as</a:t>
            </a:r>
            <a:r>
              <a:rPr lang="en-US" altLang="ja-JP" sz="1200" dirty="0"/>
              <a:t> those in </a:t>
            </a:r>
            <a:r>
              <a:rPr lang="en-US" altLang="ja-JP" sz="1200" dirty="0" err="1"/>
              <a:t>AZEC</a:t>
            </a:r>
            <a:r>
              <a:rPr lang="en-US" altLang="ja-JP" sz="1200" dirty="0"/>
              <a:t> Advocacy Group, </a:t>
            </a:r>
            <a:r>
              <a:rPr lang="en-US" altLang="ja-JP" sz="1200" dirty="0" err="1"/>
              <a:t>AZEC</a:t>
            </a:r>
            <a:r>
              <a:rPr lang="en-US" altLang="ja-JP" sz="1200" dirty="0"/>
              <a:t>/GX Promotion Working Team in Viet Nam, </a:t>
            </a:r>
            <a:r>
              <a:rPr lang="en-US" altLang="ja-JP" sz="1200" dirty="0" err="1"/>
              <a:t>AZEC</a:t>
            </a:r>
            <a:r>
              <a:rPr lang="en-US" altLang="ja-JP" sz="1200" dirty="0"/>
              <a:t> Japan-Indonesia Joint Task Force in Indonesia and </a:t>
            </a:r>
            <a:r>
              <a:rPr lang="en-US" altLang="ja-JP" sz="1200" b="1" u="sng" dirty="0"/>
              <a:t>Cleaner Energy Future Initiative for ASEAN</a:t>
            </a:r>
            <a:r>
              <a:rPr lang="en-US" altLang="ja-JP" sz="1200" dirty="0"/>
              <a:t>.</a:t>
            </a:r>
          </a:p>
          <a:p>
            <a:pPr algn="just"/>
            <a:r>
              <a:rPr lang="en-US" altLang="ja-JP" sz="1200" dirty="0"/>
              <a:t>…</a:t>
            </a:r>
            <a:endParaRPr lang="ja-JP" altLang="en-US" sz="1200" dirty="0"/>
          </a:p>
        </p:txBody>
      </p:sp>
    </p:spTree>
    <p:extLst>
      <p:ext uri="{BB962C8B-B14F-4D97-AF65-F5344CB8AC3E}">
        <p14:creationId xmlns:p14="http://schemas.microsoft.com/office/powerpoint/2010/main" val="17200171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hink-cell data - do not delete" hidden="1">
            <a:extLst>
              <a:ext uri="{FF2B5EF4-FFF2-40B4-BE49-F238E27FC236}">
                <a16:creationId xmlns:a16="http://schemas.microsoft.com/office/drawing/2014/main" id="{019B4E5B-64FC-70F7-D6BF-4D64E5F61B3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84" imgH="486" progId="TCLayout.ActiveDocument.1">
                  <p:embed/>
                </p:oleObj>
              </mc:Choice>
              <mc:Fallback>
                <p:oleObj name="think-cell Slide" r:id="rId3" imgW="484" imgH="486" progId="TCLayout.ActiveDocument.1">
                  <p:embed/>
                  <p:pic>
                    <p:nvPicPr>
                      <p:cNvPr id="13" name="think-cell data - do not delete" hidden="1">
                        <a:extLst>
                          <a:ext uri="{FF2B5EF4-FFF2-40B4-BE49-F238E27FC236}">
                            <a16:creationId xmlns:a16="http://schemas.microsoft.com/office/drawing/2014/main" id="{019B4E5B-64FC-70F7-D6BF-4D64E5F61B3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grpSp>
        <p:nvGrpSpPr>
          <p:cNvPr id="78" name="グループ化 77">
            <a:extLst>
              <a:ext uri="{FF2B5EF4-FFF2-40B4-BE49-F238E27FC236}">
                <a16:creationId xmlns:a16="http://schemas.microsoft.com/office/drawing/2014/main" id="{AB625494-5FFE-64B5-DAC2-A4CEC0110131}"/>
              </a:ext>
            </a:extLst>
          </p:cNvPr>
          <p:cNvGrpSpPr/>
          <p:nvPr/>
        </p:nvGrpSpPr>
        <p:grpSpPr>
          <a:xfrm>
            <a:off x="443073" y="4149897"/>
            <a:ext cx="11305842" cy="2279545"/>
            <a:chOff x="443073" y="4149897"/>
            <a:chExt cx="11305842" cy="2279545"/>
          </a:xfrm>
        </p:grpSpPr>
        <p:sp>
          <p:nvSpPr>
            <p:cNvPr id="76" name="正方形/長方形 75"/>
            <p:cNvSpPr/>
            <p:nvPr/>
          </p:nvSpPr>
          <p:spPr bwMode="auto">
            <a:xfrm>
              <a:off x="443073" y="4149897"/>
              <a:ext cx="11305842" cy="2279545"/>
            </a:xfrm>
            <a:prstGeom prst="rect">
              <a:avLst/>
            </a:prstGeom>
            <a:solidFill>
              <a:srgbClr val="FFBE3C">
                <a:alpha val="50196"/>
              </a:srgbClr>
            </a:solidFill>
            <a:ln w="9525">
              <a:solidFill>
                <a:srgbClr val="B2B2B2"/>
              </a:solidFill>
              <a:miter lim="800000"/>
              <a:headEnd/>
              <a:tailEnd/>
            </a:ln>
            <a:effectLst/>
          </p:spPr>
          <p:txBody>
            <a:bodyPr wrap="none" rtlCol="0" anchor="ctr"/>
            <a:lstStyle/>
            <a:p>
              <a:pPr algn="l"/>
              <a:endParaRPr kumimoji="0"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77" name="テキスト ボックス 76"/>
            <p:cNvSpPr txBox="1"/>
            <p:nvPr/>
          </p:nvSpPr>
          <p:spPr>
            <a:xfrm>
              <a:off x="2660787" y="4593276"/>
              <a:ext cx="8782145" cy="1815882"/>
            </a:xfrm>
            <a:prstGeom prst="rect">
              <a:avLst/>
            </a:prstGeom>
            <a:noFill/>
          </p:spPr>
          <p:txBody>
            <a:bodyPr wrap="square" rtlCol="0">
              <a:spAutoFit/>
            </a:bodyPr>
            <a:lstStyle/>
            <a:p>
              <a:r>
                <a:rPr lang="en-US" altLang="ja-JP" sz="1400" b="1" dirty="0">
                  <a:latin typeface="メイリオ" panose="020B0604030504040204" pitchFamily="50" charset="-128"/>
                  <a:ea typeface="メイリオ" panose="020B0604030504040204" pitchFamily="50" charset="-128"/>
                  <a:cs typeface="Meiryo UI" panose="020B0604030504040204" pitchFamily="50" charset="-128"/>
                  <a:sym typeface="メイリオ" panose="020B0604030504040204" pitchFamily="50" charset="-128"/>
                </a:rPr>
                <a:t>【</a:t>
              </a:r>
              <a:r>
                <a:rPr lang="en-US" altLang="ja-JP" sz="1400" b="1" dirty="0" err="1">
                  <a:latin typeface="メイリオ" panose="020B0604030504040204" pitchFamily="50" charset="-128"/>
                  <a:ea typeface="メイリオ" panose="020B0604030504040204" pitchFamily="50" charset="-128"/>
                  <a:cs typeface="Meiryo UI" panose="020B0604030504040204" pitchFamily="50" charset="-128"/>
                  <a:sym typeface="メイリオ" panose="020B0604030504040204" pitchFamily="50" charset="-128"/>
                </a:rPr>
                <a:t>CEFIA</a:t>
              </a:r>
              <a:r>
                <a:rPr lang="ja-JP" altLang="en-US" sz="1400" b="1" dirty="0">
                  <a:latin typeface="メイリオ" panose="020B0604030504040204" pitchFamily="50" charset="-128"/>
                  <a:ea typeface="メイリオ" panose="020B0604030504040204" pitchFamily="50" charset="-128"/>
                  <a:cs typeface="Meiryo UI" panose="020B0604030504040204" pitchFamily="50" charset="-128"/>
                  <a:sym typeface="メイリオ" panose="020B0604030504040204" pitchFamily="50" charset="-128"/>
                </a:rPr>
                <a:t>官民フォーラム</a:t>
              </a:r>
              <a:r>
                <a:rPr lang="en-US" altLang="ja-JP" sz="1400" b="1" dirty="0">
                  <a:latin typeface="メイリオ" panose="020B0604030504040204" pitchFamily="50" charset="-128"/>
                  <a:ea typeface="メイリオ" panose="020B0604030504040204" pitchFamily="50" charset="-128"/>
                  <a:cs typeface="Meiryo UI" panose="020B0604030504040204" pitchFamily="50" charset="-128"/>
                  <a:sym typeface="メイリオ" panose="020B0604030504040204" pitchFamily="50" charset="-128"/>
                </a:rPr>
                <a:t>】</a:t>
              </a:r>
            </a:p>
            <a:p>
              <a:pPr marL="324000" lvl="1" indent="-216000">
                <a:buClr>
                  <a:schemeClr val="tx2"/>
                </a:buClr>
                <a:buFont typeface="Trebuchet MS" panose="020B0603020202020204" pitchFamily="34" charset="0"/>
                <a:buChar char="•"/>
              </a:pPr>
              <a:r>
                <a:rPr lang="en-US" altLang="ja-JP" sz="1400" dirty="0" err="1">
                  <a:latin typeface="メイリオ" panose="020B0604030504040204" pitchFamily="50" charset="-128"/>
                  <a:ea typeface="メイリオ" panose="020B0604030504040204" pitchFamily="50" charset="-128"/>
                  <a:cs typeface="Meiryo UI" panose="020B0604030504040204" pitchFamily="50" charset="-128"/>
                  <a:sym typeface="メイリオ" panose="020B0604030504040204" pitchFamily="50" charset="-128"/>
                </a:rPr>
                <a:t>CEFIA</a:t>
              </a:r>
              <a:r>
                <a:rPr lang="ja-JP" altLang="en-US" sz="1400" dirty="0">
                  <a:latin typeface="メイリオ" panose="020B0604030504040204" pitchFamily="50" charset="-128"/>
                  <a:ea typeface="メイリオ" panose="020B0604030504040204" pitchFamily="50" charset="-128"/>
                  <a:cs typeface="Meiryo UI" panose="020B0604030504040204" pitchFamily="50" charset="-128"/>
                  <a:sym typeface="メイリオ" panose="020B0604030504040204" pitchFamily="50" charset="-128"/>
                </a:rPr>
                <a:t>は、</a:t>
              </a:r>
              <a:r>
                <a:rPr lang="en-US" altLang="ja-JP" sz="1400" b="1" dirty="0">
                  <a:solidFill>
                    <a:srgbClr val="FF0000"/>
                  </a:solidFill>
                  <a:latin typeface="メイリオ" panose="020B0604030504040204" pitchFamily="50" charset="-128"/>
                  <a:ea typeface="メイリオ" panose="020B0604030504040204" pitchFamily="50" charset="-128"/>
                  <a:cs typeface="Meiryo UI" panose="020B0604030504040204" pitchFamily="50" charset="-128"/>
                  <a:sym typeface="メイリオ" panose="020B0604030504040204" pitchFamily="50" charset="-128"/>
                </a:rPr>
                <a:t>ASEAN</a:t>
              </a:r>
              <a:r>
                <a:rPr lang="ja-JP" altLang="en-US" sz="1400" b="1" dirty="0">
                  <a:solidFill>
                    <a:srgbClr val="FF0000"/>
                  </a:solidFill>
                  <a:latin typeface="メイリオ" panose="020B0604030504040204" pitchFamily="50" charset="-128"/>
                  <a:ea typeface="メイリオ" panose="020B0604030504040204" pitchFamily="50" charset="-128"/>
                  <a:cs typeface="Meiryo UI" panose="020B0604030504040204" pitchFamily="50" charset="-128"/>
                  <a:sym typeface="メイリオ" panose="020B0604030504040204" pitchFamily="50" charset="-128"/>
                </a:rPr>
                <a:t>のエネルギー転換と脱炭素化を進めるためのイニシアティブ。イニシアティブの</a:t>
              </a:r>
              <a:br>
                <a:rPr lang="en-US" altLang="ja-JP" sz="1400" b="1" dirty="0">
                  <a:solidFill>
                    <a:srgbClr val="FF0000"/>
                  </a:solidFill>
                  <a:latin typeface="メイリオ" panose="020B0604030504040204" pitchFamily="50" charset="-128"/>
                  <a:ea typeface="メイリオ" panose="020B0604030504040204" pitchFamily="50" charset="-128"/>
                  <a:cs typeface="Meiryo UI" panose="020B0604030504040204" pitchFamily="50" charset="-128"/>
                  <a:sym typeface="メイリオ" panose="020B0604030504040204" pitchFamily="50" charset="-128"/>
                </a:rPr>
              </a:br>
              <a:r>
                <a:rPr lang="ja-JP" altLang="en-US" sz="1400" b="1" dirty="0">
                  <a:solidFill>
                    <a:srgbClr val="FF0000"/>
                  </a:solidFill>
                  <a:latin typeface="メイリオ" panose="020B0604030504040204" pitchFamily="50" charset="-128"/>
                  <a:ea typeface="メイリオ" panose="020B0604030504040204" pitchFamily="50" charset="-128"/>
                  <a:cs typeface="Meiryo UI" panose="020B0604030504040204" pitchFamily="50" charset="-128"/>
                  <a:sym typeface="メイリオ" panose="020B0604030504040204" pitchFamily="50" charset="-128"/>
                </a:rPr>
                <a:t>内容（脱炭素技術の普及と政策・制度構築を一体としたビジネス主導プロジェクト）の共有や推進の</a:t>
              </a:r>
              <a:br>
                <a:rPr lang="en-US" altLang="ja-JP" sz="1400" b="1" dirty="0">
                  <a:solidFill>
                    <a:srgbClr val="FF0000"/>
                  </a:solidFill>
                  <a:latin typeface="メイリオ" panose="020B0604030504040204" pitchFamily="50" charset="-128"/>
                  <a:ea typeface="メイリオ" panose="020B0604030504040204" pitchFamily="50" charset="-128"/>
                  <a:cs typeface="Meiryo UI" panose="020B0604030504040204" pitchFamily="50" charset="-128"/>
                  <a:sym typeface="メイリオ" panose="020B0604030504040204" pitchFamily="50" charset="-128"/>
                </a:rPr>
              </a:br>
              <a:r>
                <a:rPr lang="ja-JP" altLang="en-US" sz="1400" b="1" dirty="0">
                  <a:solidFill>
                    <a:srgbClr val="FF0000"/>
                  </a:solidFill>
                  <a:latin typeface="メイリオ" panose="020B0604030504040204" pitchFamily="50" charset="-128"/>
                  <a:ea typeface="メイリオ" panose="020B0604030504040204" pitchFamily="50" charset="-128"/>
                  <a:cs typeface="Meiryo UI" panose="020B0604030504040204" pitchFamily="50" charset="-128"/>
                  <a:sym typeface="メイリオ" panose="020B0604030504040204" pitchFamily="50" charset="-128"/>
                </a:rPr>
                <a:t>在り方を議論・報告する場が</a:t>
              </a:r>
              <a:r>
                <a:rPr lang="en-US" altLang="ja-JP" sz="1400" b="1" dirty="0" err="1">
                  <a:solidFill>
                    <a:srgbClr val="FF0000"/>
                  </a:solidFill>
                  <a:latin typeface="メイリオ" panose="020B0604030504040204" pitchFamily="50" charset="-128"/>
                  <a:ea typeface="メイリオ" panose="020B0604030504040204" pitchFamily="50" charset="-128"/>
                  <a:cs typeface="Meiryo UI" panose="020B0604030504040204" pitchFamily="50" charset="-128"/>
                  <a:sym typeface="メイリオ" panose="020B0604030504040204" pitchFamily="50" charset="-128"/>
                </a:rPr>
                <a:t>CEFIA</a:t>
              </a:r>
              <a:r>
                <a:rPr lang="ja-JP" altLang="en-US" sz="1400" b="1" dirty="0">
                  <a:solidFill>
                    <a:srgbClr val="FF0000"/>
                  </a:solidFill>
                  <a:latin typeface="メイリオ" panose="020B0604030504040204" pitchFamily="50" charset="-128"/>
                  <a:ea typeface="メイリオ" panose="020B0604030504040204" pitchFamily="50" charset="-128"/>
                  <a:cs typeface="Meiryo UI" panose="020B0604030504040204" pitchFamily="50" charset="-128"/>
                  <a:sym typeface="メイリオ" panose="020B0604030504040204" pitchFamily="50" charset="-128"/>
                </a:rPr>
                <a:t>官民フォーラム。</a:t>
              </a:r>
              <a:endParaRPr lang="en-US" altLang="ja-JP" sz="1400" b="1" dirty="0">
                <a:solidFill>
                  <a:srgbClr val="FF0000"/>
                </a:solidFill>
                <a:latin typeface="メイリオ" panose="020B0604030504040204" pitchFamily="50" charset="-128"/>
                <a:ea typeface="メイリオ" panose="020B0604030504040204" pitchFamily="50" charset="-128"/>
                <a:cs typeface="Meiryo UI" panose="020B0604030504040204" pitchFamily="50" charset="-128"/>
                <a:sym typeface="メイリオ" panose="020B0604030504040204" pitchFamily="50" charset="-128"/>
              </a:endParaRPr>
            </a:p>
            <a:p>
              <a:pPr marL="324000" lvl="1" indent="-216000">
                <a:buClr>
                  <a:schemeClr val="tx2"/>
                </a:buClr>
                <a:buFont typeface="Trebuchet MS" panose="020B0603020202020204" pitchFamily="34" charset="0"/>
                <a:buChar char="•"/>
              </a:pPr>
              <a:r>
                <a:rPr lang="ja-JP" altLang="en-US" sz="1400" dirty="0">
                  <a:latin typeface="メイリオ" panose="020B0604030504040204" pitchFamily="50" charset="-128"/>
                  <a:ea typeface="メイリオ" panose="020B0604030504040204" pitchFamily="50" charset="-128"/>
                  <a:cs typeface="Meiryo UI" panose="020B0604030504040204" pitchFamily="50" charset="-128"/>
                  <a:sym typeface="メイリオ" panose="020B0604030504040204" pitchFamily="50" charset="-128"/>
                </a:rPr>
                <a:t>「ビジネス主導による</a:t>
              </a:r>
              <a:r>
                <a:rPr lang="en-US" altLang="ja-JP" sz="1400" dirty="0">
                  <a:latin typeface="メイリオ" panose="020B0604030504040204" pitchFamily="50" charset="-128"/>
                  <a:ea typeface="メイリオ" panose="020B0604030504040204" pitchFamily="50" charset="-128"/>
                  <a:cs typeface="Meiryo UI" panose="020B0604030504040204" pitchFamily="50" charset="-128"/>
                  <a:sym typeface="メイリオ" panose="020B0604030504040204" pitchFamily="50" charset="-128"/>
                </a:rPr>
                <a:t>ASEAN</a:t>
              </a:r>
              <a:r>
                <a:rPr lang="ja-JP" altLang="en-US" sz="1400" dirty="0">
                  <a:latin typeface="メイリオ" panose="020B0604030504040204" pitchFamily="50" charset="-128"/>
                  <a:ea typeface="メイリオ" panose="020B0604030504040204" pitchFamily="50" charset="-128"/>
                  <a:cs typeface="Meiryo UI" panose="020B0604030504040204" pitchFamily="50" charset="-128"/>
                  <a:sym typeface="メイリオ" panose="020B0604030504040204" pitchFamily="50" charset="-128"/>
                </a:rPr>
                <a:t>の脱炭素化」に向けた重点テーマを設定し、そのテーマに合致する</a:t>
              </a:r>
              <a:r>
                <a:rPr lang="ja-JP" altLang="en-US" sz="1400" b="1" dirty="0">
                  <a:solidFill>
                    <a:srgbClr val="FF0000"/>
                  </a:solidFill>
                  <a:latin typeface="メイリオ" panose="020B0604030504040204" pitchFamily="50" charset="-128"/>
                  <a:ea typeface="メイリオ" panose="020B0604030504040204" pitchFamily="50" charset="-128"/>
                  <a:sym typeface="メイリオ" panose="020B0604030504040204" pitchFamily="50" charset="-128"/>
                </a:rPr>
                <a:t>個別の技術的課題と政策的・制度的課題を政策当局者と企業・専門家がともに議論する。</a:t>
              </a:r>
              <a:r>
                <a:rPr lang="en-US" altLang="ja-JP" sz="1400" dirty="0" err="1">
                  <a:latin typeface="メイリオ" panose="020B0604030504040204" pitchFamily="50" charset="-128"/>
                  <a:ea typeface="メイリオ" panose="020B0604030504040204" pitchFamily="50" charset="-128"/>
                  <a:cs typeface="Meiryo UI" panose="020B0604030504040204" pitchFamily="50" charset="-128"/>
                  <a:sym typeface="メイリオ" panose="020B0604030504040204" pitchFamily="50" charset="-128"/>
                </a:rPr>
                <a:t>CEFIA</a:t>
              </a:r>
              <a:r>
                <a:rPr lang="ja-JP" altLang="en-US" sz="1400" dirty="0">
                  <a:latin typeface="メイリオ" panose="020B0604030504040204" pitchFamily="50" charset="-128"/>
                  <a:ea typeface="メイリオ" panose="020B0604030504040204" pitchFamily="50" charset="-128"/>
                  <a:cs typeface="Meiryo UI" panose="020B0604030504040204" pitchFamily="50" charset="-128"/>
                  <a:sym typeface="メイリオ" panose="020B0604030504040204" pitchFamily="50" charset="-128"/>
                </a:rPr>
                <a:t>における</a:t>
              </a:r>
              <a:r>
                <a:rPr lang="ja-JP" altLang="en-US" sz="1400" b="1" dirty="0">
                  <a:solidFill>
                    <a:srgbClr val="FF0000"/>
                  </a:solidFill>
                  <a:latin typeface="メイリオ" panose="020B0604030504040204" pitchFamily="50" charset="-128"/>
                  <a:ea typeface="メイリオ" panose="020B0604030504040204" pitchFamily="50" charset="-128"/>
                  <a:sym typeface="メイリオ" panose="020B0604030504040204" pitchFamily="50" charset="-128"/>
                </a:rPr>
                <a:t>日本の具体的活動としては、フラッグシップ・プロジェクトとして推進する。</a:t>
              </a:r>
            </a:p>
            <a:p>
              <a:pPr marL="324000" lvl="1" indent="-216000">
                <a:buClr>
                  <a:schemeClr val="tx2"/>
                </a:buClr>
                <a:buFont typeface="Trebuchet MS" panose="020B0603020202020204" pitchFamily="34" charset="0"/>
                <a:buChar char="•"/>
              </a:pPr>
              <a:r>
                <a:rPr lang="en-US" altLang="ja-JP" sz="1400" dirty="0">
                  <a:latin typeface="メイリオ" panose="020B0604030504040204" pitchFamily="50" charset="-128"/>
                  <a:ea typeface="メイリオ" panose="020B0604030504040204" pitchFamily="50" charset="-128"/>
                  <a:cs typeface="Meiryo UI" panose="020B0604030504040204" pitchFamily="50" charset="-128"/>
                  <a:sym typeface="メイリオ" panose="020B0604030504040204" pitchFamily="50" charset="-128"/>
                </a:rPr>
                <a:t>G to G</a:t>
              </a:r>
              <a:r>
                <a:rPr lang="ja-JP" altLang="en-US" sz="1400" dirty="0">
                  <a:latin typeface="メイリオ" panose="020B0604030504040204" pitchFamily="50" charset="-128"/>
                  <a:ea typeface="メイリオ" panose="020B0604030504040204" pitchFamily="50" charset="-128"/>
                  <a:cs typeface="Meiryo UI" panose="020B0604030504040204" pitchFamily="50" charset="-128"/>
                  <a:sym typeface="メイリオ" panose="020B0604030504040204" pitchFamily="50" charset="-128"/>
                </a:rPr>
                <a:t>の再エネ・省エネフォーラムの下に位置付ける</a:t>
              </a:r>
              <a:r>
                <a:rPr lang="en-US" altLang="ja-JP" sz="1400" b="1" u="sng" dirty="0">
                  <a:solidFill>
                    <a:srgbClr val="FF0000"/>
                  </a:solidFill>
                  <a:latin typeface="メイリオ" panose="020B0604030504040204" pitchFamily="50" charset="-128"/>
                  <a:ea typeface="メイリオ" panose="020B0604030504040204" pitchFamily="50" charset="-128"/>
                  <a:cs typeface="Meiryo UI" panose="020B0604030504040204" pitchFamily="50" charset="-128"/>
                  <a:sym typeface="メイリオ" panose="020B0604030504040204" pitchFamily="50" charset="-128"/>
                </a:rPr>
                <a:t>G and B</a:t>
              </a:r>
              <a:r>
                <a:rPr lang="ja-JP" altLang="en-US" sz="1400" b="1" u="sng" dirty="0">
                  <a:solidFill>
                    <a:srgbClr val="FF0000"/>
                  </a:solidFill>
                  <a:latin typeface="メイリオ" panose="020B0604030504040204" pitchFamily="50" charset="-128"/>
                  <a:ea typeface="メイリオ" panose="020B0604030504040204" pitchFamily="50" charset="-128"/>
                  <a:cs typeface="Meiryo UI" panose="020B0604030504040204" pitchFamily="50" charset="-128"/>
                  <a:sym typeface="メイリオ" panose="020B0604030504040204" pitchFamily="50" charset="-128"/>
                </a:rPr>
                <a:t>のフォーラム</a:t>
              </a:r>
              <a:r>
                <a:rPr lang="ja-JP" altLang="en-US" sz="1400" dirty="0">
                  <a:latin typeface="メイリオ" panose="020B0604030504040204" pitchFamily="50" charset="-128"/>
                  <a:ea typeface="メイリオ" panose="020B0604030504040204" pitchFamily="50" charset="-128"/>
                  <a:cs typeface="Meiryo UI" panose="020B0604030504040204" pitchFamily="50" charset="-128"/>
                  <a:sym typeface="メイリオ" panose="020B0604030504040204" pitchFamily="50" charset="-128"/>
                </a:rPr>
                <a:t>とする。</a:t>
              </a:r>
              <a:endParaRPr lang="ja-JP" altLang="en-US" sz="1400" u="sng" dirty="0">
                <a:latin typeface="メイリオ" panose="020B0604030504040204" pitchFamily="50" charset="-128"/>
                <a:ea typeface="メイリオ" panose="020B0604030504040204" pitchFamily="50" charset="-128"/>
                <a:cs typeface="Meiryo UI" panose="020B0604030504040204" pitchFamily="50" charset="-128"/>
                <a:sym typeface="メイリオ" panose="020B0604030504040204" pitchFamily="50" charset="-128"/>
              </a:endParaRPr>
            </a:p>
          </p:txBody>
        </p:sp>
      </p:grpSp>
      <p:sp>
        <p:nvSpPr>
          <p:cNvPr id="8" name="正方形/長方形 7"/>
          <p:cNvSpPr/>
          <p:nvPr/>
        </p:nvSpPr>
        <p:spPr>
          <a:xfrm>
            <a:off x="443073" y="1685792"/>
            <a:ext cx="11044782" cy="4691060"/>
          </a:xfrm>
          <a:prstGeom prst="rect">
            <a:avLst/>
          </a:prstGeom>
          <a:noFill/>
        </p:spPr>
        <p:txBody>
          <a:bodyPr/>
          <a:lstStyle/>
          <a:p>
            <a:endParaRPr 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3" name="正方形/長方形 2"/>
          <p:cNvSpPr/>
          <p:nvPr/>
        </p:nvSpPr>
        <p:spPr bwMode="auto">
          <a:xfrm>
            <a:off x="443073" y="1804344"/>
            <a:ext cx="11305842" cy="2345554"/>
          </a:xfrm>
          <a:prstGeom prst="rect">
            <a:avLst/>
          </a:prstGeom>
          <a:solidFill>
            <a:srgbClr val="DDDDDD">
              <a:alpha val="50196"/>
            </a:srgbClr>
          </a:solidFill>
          <a:ln w="9525">
            <a:solidFill>
              <a:srgbClr val="B2B2B2"/>
            </a:solidFill>
            <a:miter lim="800000"/>
            <a:headEnd/>
            <a:tailEnd/>
          </a:ln>
          <a:effectLst/>
        </p:spPr>
        <p:txBody>
          <a:bodyPr wrap="none" rtlCol="0" anchor="ctr"/>
          <a:lstStyle/>
          <a:p>
            <a:pPr algn="l"/>
            <a:endParaRPr kumimoji="0"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12" name="楕円 11"/>
          <p:cNvSpPr/>
          <p:nvPr/>
        </p:nvSpPr>
        <p:spPr bwMode="auto">
          <a:xfrm>
            <a:off x="708180" y="1859896"/>
            <a:ext cx="1806728" cy="846205"/>
          </a:xfrm>
          <a:prstGeom prst="ellipse">
            <a:avLst/>
          </a:prstGeom>
          <a:solidFill>
            <a:srgbClr val="DDDDDD"/>
          </a:solidFill>
          <a:ln w="9525">
            <a:solidFill>
              <a:srgbClr val="B2B2B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nchor="ctr"/>
          <a:lstStyle/>
          <a:p>
            <a:pPr algn="ctr"/>
            <a:r>
              <a:rPr kumimoji="0" lang="ja-JP" altLang="en-US" sz="1400">
                <a:latin typeface="メイリオ" panose="020B0604030504040204" pitchFamily="50" charset="-128"/>
                <a:ea typeface="メイリオ" panose="020B0604030504040204" pitchFamily="50" charset="-128"/>
                <a:sym typeface="メイリオ" panose="020B0604030504040204" pitchFamily="50" charset="-128"/>
              </a:rPr>
              <a:t>政府間枠組み</a:t>
            </a:r>
            <a:endParaRPr kumimoji="0" lang="en-US" altLang="ja-JP" sz="1400">
              <a:latin typeface="メイリオ" panose="020B0604030504040204" pitchFamily="50" charset="-128"/>
              <a:ea typeface="メイリオ" panose="020B0604030504040204" pitchFamily="50" charset="-128"/>
              <a:sym typeface="メイリオ" panose="020B0604030504040204" pitchFamily="50" charset="-128"/>
            </a:endParaRPr>
          </a:p>
          <a:p>
            <a:pPr algn="ctr"/>
            <a:r>
              <a:rPr kumimoji="0" lang="ja-JP" altLang="en-US" sz="1400">
                <a:latin typeface="メイリオ" panose="020B0604030504040204" pitchFamily="50" charset="-128"/>
                <a:ea typeface="メイリオ" panose="020B0604030504040204" pitchFamily="50" charset="-128"/>
                <a:sym typeface="メイリオ" panose="020B0604030504040204" pitchFamily="50" charset="-128"/>
              </a:rPr>
              <a:t>（官のみ）</a:t>
            </a:r>
          </a:p>
        </p:txBody>
      </p:sp>
      <p:sp>
        <p:nvSpPr>
          <p:cNvPr id="9" name="テキスト ボックス 8"/>
          <p:cNvSpPr txBox="1"/>
          <p:nvPr/>
        </p:nvSpPr>
        <p:spPr>
          <a:xfrm>
            <a:off x="460937" y="3748107"/>
            <a:ext cx="184731" cy="369332"/>
          </a:xfrm>
          <a:prstGeom prst="rect">
            <a:avLst/>
          </a:prstGeom>
          <a:noFill/>
        </p:spPr>
        <p:txBody>
          <a:bodyPr wrap="none" rtlCol="0">
            <a:spAutoFit/>
          </a:bodyPr>
          <a:lstStyle/>
          <a:p>
            <a:endParaRPr lang="ja-JP" altLang="en-US">
              <a:latin typeface="メイリオ" panose="020B0604030504040204" pitchFamily="50" charset="-128"/>
              <a:ea typeface="メイリオ" panose="020B0604030504040204" pitchFamily="50" charset="-128"/>
              <a:cs typeface="Meiryo UI" panose="020B0604030504040204" pitchFamily="50" charset="-128"/>
              <a:sym typeface="メイリオ" panose="020B0604030504040204" pitchFamily="50" charset="-128"/>
            </a:endParaRPr>
          </a:p>
        </p:txBody>
      </p:sp>
      <p:sp>
        <p:nvSpPr>
          <p:cNvPr id="30" name="楕円 29"/>
          <p:cNvSpPr/>
          <p:nvPr/>
        </p:nvSpPr>
        <p:spPr bwMode="auto">
          <a:xfrm>
            <a:off x="708180" y="4253579"/>
            <a:ext cx="1806728" cy="846205"/>
          </a:xfrm>
          <a:prstGeom prst="ellipse">
            <a:avLst/>
          </a:prstGeom>
          <a:solidFill>
            <a:srgbClr val="DDDDDD"/>
          </a:solidFill>
          <a:ln w="9525">
            <a:solidFill>
              <a:srgbClr val="B2B2B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nchor="ctr"/>
          <a:lstStyle/>
          <a:p>
            <a:pPr algn="ctr"/>
            <a:r>
              <a:rPr kumimoji="0" lang="en-US" altLang="ja-JP" sz="1400" b="1" u="sng">
                <a:solidFill>
                  <a:srgbClr val="FF0000"/>
                </a:solidFill>
                <a:latin typeface="メイリオ" panose="020B0604030504040204" pitchFamily="50" charset="-128"/>
                <a:ea typeface="メイリオ" panose="020B0604030504040204" pitchFamily="50" charset="-128"/>
                <a:sym typeface="メイリオ" panose="020B0604030504040204" pitchFamily="50" charset="-128"/>
              </a:rPr>
              <a:t>New</a:t>
            </a:r>
          </a:p>
          <a:p>
            <a:pPr algn="ctr"/>
            <a:r>
              <a:rPr kumimoji="0" lang="ja-JP" altLang="en-US" sz="1400">
                <a:latin typeface="メイリオ" panose="020B0604030504040204" pitchFamily="50" charset="-128"/>
                <a:ea typeface="メイリオ" panose="020B0604030504040204" pitchFamily="50" charset="-128"/>
                <a:sym typeface="メイリオ" panose="020B0604030504040204" pitchFamily="50" charset="-128"/>
              </a:rPr>
              <a:t>官民枠組み</a:t>
            </a:r>
            <a:endParaRPr kumimoji="0" lang="en-US" altLang="ja-JP" sz="1400">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28" name="テキスト ボックス 27"/>
          <p:cNvSpPr txBox="1"/>
          <p:nvPr/>
        </p:nvSpPr>
        <p:spPr>
          <a:xfrm>
            <a:off x="1268775" y="3181044"/>
            <a:ext cx="1415772" cy="276999"/>
          </a:xfrm>
          <a:prstGeom prst="rect">
            <a:avLst/>
          </a:prstGeom>
          <a:noFill/>
        </p:spPr>
        <p:txBody>
          <a:bodyPr wrap="none" rtlCol="0">
            <a:spAutoFit/>
          </a:bodyPr>
          <a:lstStyle/>
          <a:p>
            <a:r>
              <a:rPr lang="ja-JP" altLang="en-US" sz="1200">
                <a:latin typeface="メイリオ" panose="020B0604030504040204" pitchFamily="50" charset="-128"/>
                <a:ea typeface="メイリオ" panose="020B0604030504040204" pitchFamily="50" charset="-128"/>
                <a:cs typeface="Meiryo UI" panose="020B0604030504040204" pitchFamily="50" charset="-128"/>
                <a:sym typeface="メイリオ" panose="020B0604030504040204" pitchFamily="50" charset="-128"/>
              </a:rPr>
              <a:t>（課室長レベル）</a:t>
            </a:r>
          </a:p>
        </p:txBody>
      </p:sp>
      <p:sp>
        <p:nvSpPr>
          <p:cNvPr id="2" name="スライド番号プレースホルダー 1">
            <a:extLst>
              <a:ext uri="{FF2B5EF4-FFF2-40B4-BE49-F238E27FC236}">
                <a16:creationId xmlns:a16="http://schemas.microsoft.com/office/drawing/2014/main" id="{4F3BADAB-8FCC-43DD-8409-A16CF55A6B39}"/>
              </a:ext>
            </a:extLst>
          </p:cNvPr>
          <p:cNvSpPr>
            <a:spLocks noGrp="1"/>
          </p:cNvSpPr>
          <p:nvPr>
            <p:ph type="sldNum" sz="quarter" idx="12"/>
          </p:nvPr>
        </p:nvSpPr>
        <p:spPr/>
        <p:txBody>
          <a:bodyPr/>
          <a:lstStyle/>
          <a:p>
            <a:fld id="{D9550142-B990-490A-A107-ED7302A7FD52}" type="slidenum">
              <a:rPr kumimoji="1" lang="ja-JP" altLang="en-US" smtClean="0">
                <a:sym typeface="メイリオ" panose="020B0604030504040204" pitchFamily="50" charset="-128"/>
              </a:rPr>
              <a:t>4</a:t>
            </a:fld>
            <a:endParaRPr kumimoji="1" lang="ja-JP" altLang="en-US">
              <a:sym typeface="メイリオ" panose="020B0604030504040204" pitchFamily="50" charset="-128"/>
            </a:endParaRPr>
          </a:p>
        </p:txBody>
      </p:sp>
      <p:sp>
        <p:nvSpPr>
          <p:cNvPr id="4" name="タイトル 3">
            <a:extLst>
              <a:ext uri="{FF2B5EF4-FFF2-40B4-BE49-F238E27FC236}">
                <a16:creationId xmlns:a16="http://schemas.microsoft.com/office/drawing/2014/main" id="{F637A880-25C2-C50F-A2CC-F525395FB160}"/>
              </a:ext>
            </a:extLst>
          </p:cNvPr>
          <p:cNvSpPr>
            <a:spLocks noGrp="1"/>
          </p:cNvSpPr>
          <p:nvPr>
            <p:ph type="title"/>
          </p:nvPr>
        </p:nvSpPr>
        <p:spPr/>
        <p:txBody>
          <a:bodyPr vert="horz" wrap="square" lIns="91440" tIns="45720" rIns="91440" bIns="45720" rtlCol="0" anchor="ctr">
            <a:spAutoFit/>
          </a:bodyPr>
          <a:lstStyle/>
          <a:p>
            <a:r>
              <a:rPr lang="ja-JP" altLang="en-US">
                <a:sym typeface="メイリオ" panose="020B0604030504040204" pitchFamily="50" charset="-128"/>
              </a:rPr>
              <a:t>ビジネス主導の国際展開としての</a:t>
            </a:r>
            <a:r>
              <a:rPr lang="en-US" altLang="ja-JP">
                <a:sym typeface="メイリオ" panose="020B0604030504040204" pitchFamily="50" charset="-128"/>
              </a:rPr>
              <a:t>CEFIA  </a:t>
            </a:r>
          </a:p>
        </p:txBody>
      </p:sp>
      <p:sp>
        <p:nvSpPr>
          <p:cNvPr id="22" name="テキスト ボックス 21">
            <a:extLst>
              <a:ext uri="{FF2B5EF4-FFF2-40B4-BE49-F238E27FC236}">
                <a16:creationId xmlns:a16="http://schemas.microsoft.com/office/drawing/2014/main" id="{1031D7ED-6DB3-CD8E-B46D-4183229A9C62}"/>
              </a:ext>
            </a:extLst>
          </p:cNvPr>
          <p:cNvSpPr txBox="1"/>
          <p:nvPr/>
        </p:nvSpPr>
        <p:spPr>
          <a:xfrm>
            <a:off x="443073" y="1195254"/>
            <a:ext cx="11305842" cy="490538"/>
          </a:xfrm>
          <a:prstGeom prst="rect">
            <a:avLst/>
          </a:prstGeom>
          <a:solidFill>
            <a:srgbClr val="016F96"/>
          </a:solidFill>
        </p:spPr>
        <p:txBody>
          <a:bodyPr wrap="square" rtlCol="0" anchor="ctr"/>
          <a:lstStyle>
            <a:defPPr>
              <a:defRPr lang="ja-JP"/>
            </a:defPPr>
            <a:lvl1pPr defTabSz="914423">
              <a:spcBef>
                <a:spcPts val="600"/>
              </a:spcBef>
              <a:spcAft>
                <a:spcPts val="600"/>
              </a:spcAft>
              <a:buClr>
                <a:srgbClr val="002060"/>
              </a:buClr>
              <a:defRPr sz="1600" b="1">
                <a:solidFill>
                  <a:schemeClr val="bg1"/>
                </a:solidFill>
                <a:latin typeface="+mj-ea"/>
                <a:ea typeface="+mj-ea"/>
              </a:defRPr>
            </a:lvl1pPr>
          </a:lstStyle>
          <a:p>
            <a:r>
              <a:rPr lang="en-US" altLang="ja-JP">
                <a:latin typeface="メイリオ" panose="020B0604030504040204" pitchFamily="50" charset="-128"/>
                <a:ea typeface="メイリオ" panose="020B0604030504040204" pitchFamily="50" charset="-128"/>
                <a:sym typeface="メイリオ" panose="020B0604030504040204" pitchFamily="50" charset="-128"/>
              </a:rPr>
              <a:t>ASEAN</a:t>
            </a:r>
            <a:r>
              <a:rPr lang="ja-JP" altLang="en-US">
                <a:latin typeface="メイリオ" panose="020B0604030504040204" pitchFamily="50" charset="-128"/>
                <a:ea typeface="メイリオ" panose="020B0604030504040204" pitchFamily="50" charset="-128"/>
                <a:sym typeface="メイリオ" panose="020B0604030504040204" pitchFamily="50" charset="-128"/>
              </a:rPr>
              <a:t>＋３における会議体の構造（閣僚会合・高級事務レベル会合・官民フォーラムの３層）</a:t>
            </a:r>
            <a:endParaRPr lang="en-US" altLang="ja-JP">
              <a:latin typeface="メイリオ" panose="020B0604030504040204" pitchFamily="50" charset="-128"/>
              <a:ea typeface="メイリオ" panose="020B0604030504040204" pitchFamily="50" charset="-128"/>
              <a:sym typeface="メイリオ" panose="020B0604030504040204" pitchFamily="50" charset="-128"/>
            </a:endParaRPr>
          </a:p>
        </p:txBody>
      </p:sp>
      <p:grpSp>
        <p:nvGrpSpPr>
          <p:cNvPr id="79" name="グループ化 78">
            <a:extLst>
              <a:ext uri="{FF2B5EF4-FFF2-40B4-BE49-F238E27FC236}">
                <a16:creationId xmlns:a16="http://schemas.microsoft.com/office/drawing/2014/main" id="{9D95E3DB-99C9-406A-6AD3-7FB4435BCA20}"/>
              </a:ext>
            </a:extLst>
          </p:cNvPr>
          <p:cNvGrpSpPr/>
          <p:nvPr/>
        </p:nvGrpSpPr>
        <p:grpSpPr>
          <a:xfrm>
            <a:off x="2939174" y="1907828"/>
            <a:ext cx="8211426" cy="2663508"/>
            <a:chOff x="3078874" y="1907828"/>
            <a:chExt cx="7704691" cy="2663508"/>
          </a:xfrm>
        </p:grpSpPr>
        <p:sp>
          <p:nvSpPr>
            <p:cNvPr id="23" name="フリーフォーム 22"/>
            <p:cNvSpPr/>
            <p:nvPr/>
          </p:nvSpPr>
          <p:spPr>
            <a:xfrm>
              <a:off x="4928812" y="4188986"/>
              <a:ext cx="5273535" cy="382350"/>
            </a:xfrm>
            <a:prstGeom prst="rect">
              <a:avLst/>
            </a:prstGeom>
            <a:solidFill>
              <a:srgbClr val="FFBE3C"/>
            </a:solidFill>
          </p:spPr>
          <p:style>
            <a:lnRef idx="3">
              <a:schemeClr val="lt1">
                <a:hueOff val="0"/>
                <a:satOff val="0"/>
                <a:lumOff val="0"/>
                <a:alphaOff val="0"/>
              </a:schemeClr>
            </a:lnRef>
            <a:fillRef idx="1">
              <a:schemeClr val="accent6">
                <a:hueOff val="0"/>
                <a:satOff val="0"/>
                <a:lumOff val="0"/>
                <a:alphaOff val="0"/>
              </a:schemeClr>
            </a:fillRef>
            <a:effectRef idx="1">
              <a:schemeClr val="accent6">
                <a:hueOff val="0"/>
                <a:satOff val="0"/>
                <a:lumOff val="0"/>
                <a:alphaOff val="0"/>
              </a:schemeClr>
            </a:effectRef>
            <a:fontRef idx="minor">
              <a:schemeClr val="lt1"/>
            </a:fontRef>
          </p:style>
          <p:txBody>
            <a:bodyPr spcFirstLastPara="0" vert="horz" wrap="square" lIns="8890" tIns="8890" rIns="8890" bIns="8890" numCol="1" spcCol="1270" anchor="ctr" anchorCtr="0">
              <a:noAutofit/>
            </a:bodyPr>
            <a:lstStyle/>
            <a:p>
              <a:pPr algn="ctr" defTabSz="622300">
                <a:lnSpc>
                  <a:spcPct val="90000"/>
                </a:lnSpc>
                <a:spcBef>
                  <a:spcPct val="0"/>
                </a:spcBef>
                <a:spcAft>
                  <a:spcPct val="35000"/>
                </a:spcAft>
              </a:pPr>
              <a:r>
                <a:rPr lang="en-US" altLang="ja-JP" sz="1600" b="1" dirty="0" err="1">
                  <a:solidFill>
                    <a:schemeClr val="bg1"/>
                  </a:solidFill>
                  <a:latin typeface="メイリオ" panose="020B0604030504040204" pitchFamily="50" charset="-128"/>
                  <a:ea typeface="メイリオ" panose="020B0604030504040204" pitchFamily="50" charset="-128"/>
                  <a:cs typeface="Meiryo UI" panose="020B0604030504040204" pitchFamily="50" charset="-128"/>
                  <a:sym typeface="メイリオ" panose="020B0604030504040204" pitchFamily="50" charset="-128"/>
                </a:rPr>
                <a:t>CEFIA</a:t>
              </a:r>
              <a:r>
                <a:rPr lang="ja-JP" altLang="en-US" sz="1600" b="1" dirty="0">
                  <a:solidFill>
                    <a:srgbClr val="FF0000"/>
                  </a:solidFill>
                  <a:latin typeface="メイリオ" panose="020B0604030504040204" pitchFamily="50" charset="-128"/>
                  <a:ea typeface="メイリオ" panose="020B0604030504040204" pitchFamily="50" charset="-128"/>
                  <a:cs typeface="Meiryo UI" panose="020B0604030504040204" pitchFamily="50" charset="-128"/>
                  <a:sym typeface="メイリオ" panose="020B0604030504040204" pitchFamily="50" charset="-128"/>
                </a:rPr>
                <a:t>官民</a:t>
              </a:r>
              <a:r>
                <a:rPr lang="ja-JP" altLang="en-US" sz="1600" b="1" dirty="0">
                  <a:solidFill>
                    <a:schemeClr val="bg1"/>
                  </a:solidFill>
                  <a:latin typeface="メイリオ" panose="020B0604030504040204" pitchFamily="50" charset="-128"/>
                  <a:ea typeface="メイリオ" panose="020B0604030504040204" pitchFamily="50" charset="-128"/>
                  <a:cs typeface="Meiryo UI" panose="020B0604030504040204" pitchFamily="50" charset="-128"/>
                  <a:sym typeface="メイリオ" panose="020B0604030504040204" pitchFamily="50" charset="-128"/>
                </a:rPr>
                <a:t>フォーラム（新設・年一回開催）</a:t>
              </a:r>
              <a:endParaRPr lang="ja-JP" altLang="en-US" sz="1600" b="1" dirty="0">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33" name="正方形/長方形 32">
              <a:extLst>
                <a:ext uri="{FF2B5EF4-FFF2-40B4-BE49-F238E27FC236}">
                  <a16:creationId xmlns:a16="http://schemas.microsoft.com/office/drawing/2014/main" id="{5C523A4F-FCAE-C230-FC3E-8E202C69130A}"/>
                </a:ext>
              </a:extLst>
            </p:cNvPr>
            <p:cNvSpPr/>
            <p:nvPr/>
          </p:nvSpPr>
          <p:spPr>
            <a:xfrm>
              <a:off x="5877635" y="1907828"/>
              <a:ext cx="2107170" cy="572758"/>
            </a:xfrm>
            <a:prstGeom prst="rect">
              <a:avLst/>
            </a:prstGeom>
            <a:solidFill>
              <a:srgbClr val="A0C84D"/>
            </a:solidFill>
          </p:spPr>
          <p:style>
            <a:lnRef idx="3">
              <a:schemeClr val="lt1"/>
            </a:lnRef>
            <a:fillRef idx="1">
              <a:schemeClr val="accent3"/>
            </a:fillRef>
            <a:effectRef idx="1">
              <a:schemeClr val="accent3"/>
            </a:effectRef>
            <a:fontRef idx="minor">
              <a:schemeClr val="lt1"/>
            </a:fontRef>
          </p:style>
          <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kumimoji="1" lang="ja-JP" altLang="en-US" sz="1300" b="0" kern="1200">
                  <a:latin typeface="メイリオ" panose="020B0604030504040204" pitchFamily="50" charset="-128"/>
                  <a:ea typeface="メイリオ" panose="020B0604030504040204" pitchFamily="50" charset="-128"/>
                  <a:sym typeface="メイリオ" panose="020B0604030504040204" pitchFamily="50" charset="-128"/>
                </a:rPr>
                <a:t>エネルギー大臣会合</a:t>
              </a:r>
              <a:r>
                <a:rPr kumimoji="1" lang="en-US" altLang="ja-JP" sz="1300" b="0" kern="1200">
                  <a:latin typeface="メイリオ" panose="020B0604030504040204" pitchFamily="50" charset="-128"/>
                  <a:ea typeface="メイリオ" panose="020B0604030504040204" pitchFamily="50" charset="-128"/>
                  <a:sym typeface="メイリオ" panose="020B0604030504040204" pitchFamily="50" charset="-128"/>
                </a:rPr>
                <a:t>(</a:t>
              </a:r>
              <a:r>
                <a:rPr lang="en-US" altLang="ja-JP" sz="1300">
                  <a:solidFill>
                    <a:schemeClr val="accent1"/>
                  </a:solidFill>
                  <a:latin typeface="メイリオ" panose="020B0604030504040204" pitchFamily="50" charset="-128"/>
                  <a:ea typeface="メイリオ" panose="020B0604030504040204" pitchFamily="50" charset="-128"/>
                  <a:sym typeface="メイリオ" panose="020B0604030504040204" pitchFamily="50" charset="-128"/>
                </a:rPr>
                <a:t>AMEM</a:t>
              </a:r>
              <a:r>
                <a:rPr kumimoji="1" lang="en-US" altLang="ja-JP" sz="1300" b="0" kern="1200">
                  <a:latin typeface="メイリオ" panose="020B0604030504040204" pitchFamily="50" charset="-128"/>
                  <a:ea typeface="メイリオ" panose="020B0604030504040204" pitchFamily="50" charset="-128"/>
                  <a:sym typeface="メイリオ" panose="020B0604030504040204" pitchFamily="50" charset="-128"/>
                </a:rPr>
                <a:t>(ASEAN Ministers on Energy Meeting))</a:t>
              </a:r>
              <a:endParaRPr kumimoji="1" lang="ja-JP" altLang="en-US" sz="1300" kern="1200">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34" name="正方形/長方形 33">
              <a:extLst>
                <a:ext uri="{FF2B5EF4-FFF2-40B4-BE49-F238E27FC236}">
                  <a16:creationId xmlns:a16="http://schemas.microsoft.com/office/drawing/2014/main" id="{2E037893-C106-37B0-8BC8-322241E3828A}"/>
                </a:ext>
              </a:extLst>
            </p:cNvPr>
            <p:cNvSpPr/>
            <p:nvPr/>
          </p:nvSpPr>
          <p:spPr>
            <a:xfrm>
              <a:off x="3078874" y="3432055"/>
              <a:ext cx="1853455" cy="572758"/>
            </a:xfrm>
            <a:prstGeom prst="rect">
              <a:avLst/>
            </a:prstGeom>
            <a:solidFill>
              <a:schemeClr val="accent3"/>
            </a:solidFill>
          </p:spPr>
          <p:style>
            <a:lnRef idx="3">
              <a:schemeClr val="lt1"/>
            </a:lnRef>
            <a:fillRef idx="1">
              <a:schemeClr val="accent5"/>
            </a:fillRef>
            <a:effectRef idx="1">
              <a:schemeClr val="accent5"/>
            </a:effectRef>
            <a:fontRef idx="minor">
              <a:schemeClr val="lt1"/>
            </a:fontRef>
          </p:style>
          <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ja-JP" altLang="en-US" sz="1300" b="1" kern="1200">
                  <a:latin typeface="メイリオ" panose="020B0604030504040204" pitchFamily="50" charset="-128"/>
                  <a:ea typeface="メイリオ" panose="020B0604030504040204" pitchFamily="50" charset="-128"/>
                  <a:cs typeface="Meiryo UI" panose="020B0604030504040204" pitchFamily="50" charset="-128"/>
                  <a:sym typeface="メイリオ" panose="020B0604030504040204" pitchFamily="50" charset="-128"/>
                </a:rPr>
                <a:t>再生可能・省エネルギーフォーラム</a:t>
              </a:r>
              <a:endParaRPr kumimoji="1" lang="ja-JP" altLang="en-US" sz="1300" kern="1200">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35" name="正方形/長方形 34">
              <a:extLst>
                <a:ext uri="{FF2B5EF4-FFF2-40B4-BE49-F238E27FC236}">
                  <a16:creationId xmlns:a16="http://schemas.microsoft.com/office/drawing/2014/main" id="{442D082D-0CDB-431B-A21E-5CF53E15489D}"/>
                </a:ext>
              </a:extLst>
            </p:cNvPr>
            <p:cNvSpPr/>
            <p:nvPr/>
          </p:nvSpPr>
          <p:spPr>
            <a:xfrm>
              <a:off x="5270831" y="3432055"/>
              <a:ext cx="1611910" cy="572758"/>
            </a:xfrm>
            <a:prstGeom prst="rect">
              <a:avLst/>
            </a:prstGeom>
            <a:solidFill>
              <a:schemeClr val="accent3"/>
            </a:solidFill>
          </p:spPr>
          <p:style>
            <a:lnRef idx="3">
              <a:schemeClr val="lt1"/>
            </a:lnRef>
            <a:fillRef idx="1">
              <a:schemeClr val="accent5"/>
            </a:fillRef>
            <a:effectRef idx="1">
              <a:schemeClr val="accent5"/>
            </a:effectRef>
            <a:fontRef idx="minor">
              <a:schemeClr val="lt1"/>
            </a:fontRef>
          </p:style>
          <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ja-JP" altLang="en-US" sz="1300" b="1" kern="1200">
                  <a:solidFill>
                    <a:schemeClr val="bg1"/>
                  </a:solidFill>
                  <a:latin typeface="メイリオ" panose="020B0604030504040204" pitchFamily="50" charset="-128"/>
                  <a:ea typeface="メイリオ" panose="020B0604030504040204" pitchFamily="50" charset="-128"/>
                  <a:cs typeface="Meiryo UI" panose="020B0604030504040204" pitchFamily="50" charset="-128"/>
                  <a:sym typeface="メイリオ" panose="020B0604030504040204" pitchFamily="50" charset="-128"/>
                </a:rPr>
                <a:t>石油・天然ガス市場フォーラム</a:t>
              </a:r>
              <a:endParaRPr kumimoji="1" lang="ja-JP" altLang="en-US" sz="1300" kern="1200">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36" name="正方形/長方形 35">
              <a:extLst>
                <a:ext uri="{FF2B5EF4-FFF2-40B4-BE49-F238E27FC236}">
                  <a16:creationId xmlns:a16="http://schemas.microsoft.com/office/drawing/2014/main" id="{45AA56E3-3ADA-E56A-02F8-D2668C294F71}"/>
                </a:ext>
              </a:extLst>
            </p:cNvPr>
            <p:cNvSpPr/>
            <p:nvPr/>
          </p:nvSpPr>
          <p:spPr>
            <a:xfrm>
              <a:off x="7221243" y="3432055"/>
              <a:ext cx="1611910" cy="572758"/>
            </a:xfrm>
            <a:prstGeom prst="rect">
              <a:avLst/>
            </a:prstGeom>
            <a:solidFill>
              <a:schemeClr val="accent3"/>
            </a:solidFill>
          </p:spPr>
          <p:style>
            <a:lnRef idx="3">
              <a:schemeClr val="lt1"/>
            </a:lnRef>
            <a:fillRef idx="1">
              <a:schemeClr val="accent5"/>
            </a:fillRef>
            <a:effectRef idx="1">
              <a:schemeClr val="accent5"/>
            </a:effectRef>
            <a:fontRef idx="minor">
              <a:schemeClr val="lt1"/>
            </a:fontRef>
          </p:style>
          <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kumimoji="1" lang="ja-JP" altLang="en-US" sz="1300" b="1" kern="1200">
                  <a:latin typeface="メイリオ" panose="020B0604030504040204" pitchFamily="50" charset="-128"/>
                  <a:ea typeface="メイリオ" panose="020B0604030504040204" pitchFamily="50" charset="-128"/>
                  <a:sym typeface="メイリオ" panose="020B0604030504040204" pitchFamily="50" charset="-128"/>
                </a:rPr>
                <a:t>エネルギーセキュリティフォーラム</a:t>
              </a:r>
              <a:endParaRPr kumimoji="1" lang="ja-JP" altLang="en-US" sz="1300" kern="1200">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37" name="正方形/長方形 36">
              <a:extLst>
                <a:ext uri="{FF2B5EF4-FFF2-40B4-BE49-F238E27FC236}">
                  <a16:creationId xmlns:a16="http://schemas.microsoft.com/office/drawing/2014/main" id="{D804C565-3A1A-D68F-F08B-EF809BF065E0}"/>
                </a:ext>
              </a:extLst>
            </p:cNvPr>
            <p:cNvSpPr/>
            <p:nvPr/>
          </p:nvSpPr>
          <p:spPr>
            <a:xfrm>
              <a:off x="9171655" y="3432055"/>
              <a:ext cx="1611910" cy="572758"/>
            </a:xfrm>
            <a:prstGeom prst="rect">
              <a:avLst/>
            </a:prstGeom>
            <a:solidFill>
              <a:schemeClr val="accent3"/>
            </a:solidFill>
          </p:spPr>
          <p:style>
            <a:lnRef idx="3">
              <a:schemeClr val="lt1"/>
            </a:lnRef>
            <a:fillRef idx="1">
              <a:schemeClr val="accent5"/>
            </a:fillRef>
            <a:effectRef idx="1">
              <a:schemeClr val="accent5"/>
            </a:effectRef>
            <a:fontRef idx="minor">
              <a:schemeClr val="lt1"/>
            </a:fontRef>
          </p:style>
          <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kumimoji="1" lang="ja-JP" altLang="en-US" sz="1300" b="1" kern="1200">
                  <a:latin typeface="メイリオ" panose="020B0604030504040204" pitchFamily="50" charset="-128"/>
                  <a:ea typeface="メイリオ" panose="020B0604030504040204" pitchFamily="50" charset="-128"/>
                  <a:sym typeface="メイリオ" panose="020B0604030504040204" pitchFamily="50" charset="-128"/>
                </a:rPr>
                <a:t>クリーンエネルギー</a:t>
              </a:r>
              <a:endParaRPr kumimoji="1" lang="en-US" altLang="ja-JP" sz="1300" b="1" kern="1200">
                <a:latin typeface="メイリオ" panose="020B0604030504040204" pitchFamily="50" charset="-128"/>
                <a:ea typeface="メイリオ" panose="020B0604030504040204" pitchFamily="50" charset="-128"/>
                <a:sym typeface="メイリオ" panose="020B0604030504040204" pitchFamily="50" charset="-128"/>
              </a:endParaRPr>
            </a:p>
            <a:p>
              <a:pPr marL="0" lvl="0" indent="0" algn="ctr" defTabSz="577850">
                <a:lnSpc>
                  <a:spcPct val="90000"/>
                </a:lnSpc>
                <a:spcBef>
                  <a:spcPct val="0"/>
                </a:spcBef>
                <a:spcAft>
                  <a:spcPct val="35000"/>
                </a:spcAft>
                <a:buNone/>
              </a:pPr>
              <a:r>
                <a:rPr kumimoji="1" lang="ja-JP" altLang="en-US" sz="1300" b="1" kern="1200">
                  <a:latin typeface="メイリオ" panose="020B0604030504040204" pitchFamily="50" charset="-128"/>
                  <a:ea typeface="メイリオ" panose="020B0604030504040204" pitchFamily="50" charset="-128"/>
                  <a:sym typeface="メイリオ" panose="020B0604030504040204" pitchFamily="50" charset="-128"/>
                </a:rPr>
                <a:t>ラウンドテーブル対話</a:t>
              </a:r>
              <a:endParaRPr kumimoji="1" lang="en-US" altLang="ja-JP" sz="1300" b="1" kern="1200">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38" name="正方形/長方形 37">
              <a:extLst>
                <a:ext uri="{FF2B5EF4-FFF2-40B4-BE49-F238E27FC236}">
                  <a16:creationId xmlns:a16="http://schemas.microsoft.com/office/drawing/2014/main" id="{99D0C4A7-254E-A0B9-331E-D23C73F7CA22}"/>
                </a:ext>
              </a:extLst>
            </p:cNvPr>
            <p:cNvSpPr/>
            <p:nvPr/>
          </p:nvSpPr>
          <p:spPr>
            <a:xfrm>
              <a:off x="7193704" y="2619007"/>
              <a:ext cx="2770568" cy="572758"/>
            </a:xfrm>
            <a:prstGeom prst="rect">
              <a:avLst/>
            </a:prstGeom>
            <a:solidFill>
              <a:schemeClr val="accent3"/>
            </a:solidFill>
          </p:spPr>
          <p:style>
            <a:lnRef idx="3">
              <a:schemeClr val="lt1"/>
            </a:lnRef>
            <a:fillRef idx="1">
              <a:schemeClr val="accent5"/>
            </a:fillRef>
            <a:effectRef idx="1">
              <a:schemeClr val="accent5"/>
            </a:effectRef>
            <a:fontRef idx="minor">
              <a:schemeClr val="lt1"/>
            </a:fontRef>
          </p:style>
          <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kumimoji="1" lang="ja-JP" altLang="en-US" sz="1300" b="0" kern="1200">
                  <a:latin typeface="メイリオ" panose="020B0604030504040204" pitchFamily="50" charset="-128"/>
                  <a:ea typeface="メイリオ" panose="020B0604030504040204" pitchFamily="50" charset="-128"/>
                  <a:sym typeface="メイリオ" panose="020B0604030504040204" pitchFamily="50" charset="-128"/>
                </a:rPr>
                <a:t>高級事務レベル会合</a:t>
              </a:r>
              <a:r>
                <a:rPr kumimoji="1" lang="en-US" altLang="ja-JP" sz="1300" b="0" kern="1200">
                  <a:latin typeface="メイリオ" panose="020B0604030504040204" pitchFamily="50" charset="-128"/>
                  <a:ea typeface="メイリオ" panose="020B0604030504040204" pitchFamily="50" charset="-128"/>
                  <a:sym typeface="メイリオ" panose="020B0604030504040204" pitchFamily="50" charset="-128"/>
                </a:rPr>
                <a:t>(</a:t>
              </a:r>
              <a:r>
                <a:rPr kumimoji="1" lang="en-US" altLang="ja-JP" sz="1300" b="0" kern="1200">
                  <a:solidFill>
                    <a:schemeClr val="accent1"/>
                  </a:solidFill>
                  <a:latin typeface="メイリオ" panose="020B0604030504040204" pitchFamily="50" charset="-128"/>
                  <a:ea typeface="メイリオ" panose="020B0604030504040204" pitchFamily="50" charset="-128"/>
                  <a:sym typeface="メイリオ" panose="020B0604030504040204" pitchFamily="50" charset="-128"/>
                </a:rPr>
                <a:t>SOME</a:t>
              </a:r>
              <a:r>
                <a:rPr kumimoji="1" lang="en-US" altLang="ja-JP" sz="1300" b="0" kern="1200">
                  <a:latin typeface="メイリオ" panose="020B0604030504040204" pitchFamily="50" charset="-128"/>
                  <a:ea typeface="メイリオ" panose="020B0604030504040204" pitchFamily="50" charset="-128"/>
                  <a:sym typeface="メイリオ" panose="020B0604030504040204" pitchFamily="50" charset="-128"/>
                </a:rPr>
                <a:t>(Senior Officials Meeting on Energy))</a:t>
              </a:r>
              <a:endParaRPr kumimoji="1" lang="ja-JP" altLang="en-US" sz="1300" kern="1200">
                <a:latin typeface="メイリオ" panose="020B0604030504040204" pitchFamily="50" charset="-128"/>
                <a:ea typeface="メイリオ" panose="020B0604030504040204" pitchFamily="50" charset="-128"/>
                <a:sym typeface="メイリオ" panose="020B0604030504040204" pitchFamily="50" charset="-128"/>
              </a:endParaRPr>
            </a:p>
          </p:txBody>
        </p:sp>
        <p:cxnSp>
          <p:nvCxnSpPr>
            <p:cNvPr id="43" name="コネクタ: カギ線 42">
              <a:extLst>
                <a:ext uri="{FF2B5EF4-FFF2-40B4-BE49-F238E27FC236}">
                  <a16:creationId xmlns:a16="http://schemas.microsoft.com/office/drawing/2014/main" id="{03761B2D-094F-B859-C159-0378C9DFAC06}"/>
                </a:ext>
              </a:extLst>
            </p:cNvPr>
            <p:cNvCxnSpPr>
              <a:cxnSpLocks/>
              <a:stCxn id="33" idx="2"/>
              <a:endCxn id="38" idx="1"/>
            </p:cNvCxnSpPr>
            <p:nvPr/>
          </p:nvCxnSpPr>
          <p:spPr>
            <a:xfrm rot="16200000" flipH="1">
              <a:off x="6850062" y="2561744"/>
              <a:ext cx="424800" cy="262484"/>
            </a:xfrm>
            <a:prstGeom prst="bentConnector2">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コネクタ: カギ線 49">
              <a:extLst>
                <a:ext uri="{FF2B5EF4-FFF2-40B4-BE49-F238E27FC236}">
                  <a16:creationId xmlns:a16="http://schemas.microsoft.com/office/drawing/2014/main" id="{9EB6B739-A2EC-A49A-633E-B69814D47888}"/>
                </a:ext>
              </a:extLst>
            </p:cNvPr>
            <p:cNvCxnSpPr>
              <a:cxnSpLocks/>
              <a:stCxn id="33" idx="2"/>
              <a:endCxn id="35" idx="0"/>
            </p:cNvCxnSpPr>
            <p:nvPr/>
          </p:nvCxnSpPr>
          <p:spPr>
            <a:xfrm rot="5400000">
              <a:off x="6028269" y="2529103"/>
              <a:ext cx="951469" cy="854434"/>
            </a:xfrm>
            <a:prstGeom prst="bentConnector3">
              <a:avLst>
                <a:gd name="adj1" fmla="val 87544"/>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4" name="コネクタ: カギ線 53">
              <a:extLst>
                <a:ext uri="{FF2B5EF4-FFF2-40B4-BE49-F238E27FC236}">
                  <a16:creationId xmlns:a16="http://schemas.microsoft.com/office/drawing/2014/main" id="{E4DAA695-BC75-DA4D-49FD-B9DAE1708414}"/>
                </a:ext>
              </a:extLst>
            </p:cNvPr>
            <p:cNvCxnSpPr>
              <a:cxnSpLocks/>
              <a:stCxn id="33" idx="2"/>
              <a:endCxn id="34" idx="0"/>
            </p:cNvCxnSpPr>
            <p:nvPr/>
          </p:nvCxnSpPr>
          <p:spPr>
            <a:xfrm rot="5400000">
              <a:off x="4992677" y="1493511"/>
              <a:ext cx="951469" cy="2925618"/>
            </a:xfrm>
            <a:prstGeom prst="bentConnector3">
              <a:avLst>
                <a:gd name="adj1" fmla="val 88019"/>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7" name="コネクタ: カギ線 56">
              <a:extLst>
                <a:ext uri="{FF2B5EF4-FFF2-40B4-BE49-F238E27FC236}">
                  <a16:creationId xmlns:a16="http://schemas.microsoft.com/office/drawing/2014/main" id="{59560CBA-0846-2FC3-E2AD-B3C9820E50B4}"/>
                </a:ext>
              </a:extLst>
            </p:cNvPr>
            <p:cNvCxnSpPr>
              <a:cxnSpLocks/>
              <a:stCxn id="33" idx="2"/>
              <a:endCxn id="36" idx="0"/>
            </p:cNvCxnSpPr>
            <p:nvPr/>
          </p:nvCxnSpPr>
          <p:spPr>
            <a:xfrm rot="16200000" flipH="1">
              <a:off x="7003475" y="2408331"/>
              <a:ext cx="951469" cy="1095978"/>
            </a:xfrm>
            <a:prstGeom prst="bentConnector3">
              <a:avLst>
                <a:gd name="adj1" fmla="val 86840"/>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0" name="コネクタ: カギ線 59">
              <a:extLst>
                <a:ext uri="{FF2B5EF4-FFF2-40B4-BE49-F238E27FC236}">
                  <a16:creationId xmlns:a16="http://schemas.microsoft.com/office/drawing/2014/main" id="{657F4ACF-6C99-AC2E-3D22-DDD24C593607}"/>
                </a:ext>
              </a:extLst>
            </p:cNvPr>
            <p:cNvCxnSpPr>
              <a:cxnSpLocks/>
              <a:stCxn id="33" idx="2"/>
              <a:endCxn id="37" idx="0"/>
            </p:cNvCxnSpPr>
            <p:nvPr/>
          </p:nvCxnSpPr>
          <p:spPr>
            <a:xfrm rot="16200000" flipH="1">
              <a:off x="7978681" y="1433125"/>
              <a:ext cx="951469" cy="3046390"/>
            </a:xfrm>
            <a:prstGeom prst="bentConnector3">
              <a:avLst>
                <a:gd name="adj1" fmla="val 87218"/>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1" name="コネクタ: カギ線 70">
              <a:extLst>
                <a:ext uri="{FF2B5EF4-FFF2-40B4-BE49-F238E27FC236}">
                  <a16:creationId xmlns:a16="http://schemas.microsoft.com/office/drawing/2014/main" id="{EDEB0530-4745-6E3F-DE6A-5DF89584E33B}"/>
                </a:ext>
              </a:extLst>
            </p:cNvPr>
            <p:cNvCxnSpPr>
              <a:cxnSpLocks/>
              <a:stCxn id="34" idx="2"/>
              <a:endCxn id="23" idx="1"/>
            </p:cNvCxnSpPr>
            <p:nvPr/>
          </p:nvCxnSpPr>
          <p:spPr>
            <a:xfrm rot="16200000" flipH="1">
              <a:off x="4279533" y="3730882"/>
              <a:ext cx="375348" cy="923210"/>
            </a:xfrm>
            <a:prstGeom prst="bentConnector2">
              <a:avLst/>
            </a:prstGeom>
            <a:ln w="25400">
              <a:solidFill>
                <a:srgbClr val="F79646"/>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517903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hink-cell data - do not delete" hidden="1">
            <a:extLst>
              <a:ext uri="{FF2B5EF4-FFF2-40B4-BE49-F238E27FC236}">
                <a16:creationId xmlns:a16="http://schemas.microsoft.com/office/drawing/2014/main" id="{F6BDD222-A3F3-E222-BCB8-BA0DB3E0EEB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84" imgH="486" progId="TCLayout.ActiveDocument.1">
                  <p:embed/>
                </p:oleObj>
              </mc:Choice>
              <mc:Fallback>
                <p:oleObj name="think-cell Slide" r:id="rId3" imgW="484" imgH="486" progId="TCLayout.ActiveDocument.1">
                  <p:embed/>
                  <p:pic>
                    <p:nvPicPr>
                      <p:cNvPr id="11" name="think-cell data - do not delete" hidden="1">
                        <a:extLst>
                          <a:ext uri="{FF2B5EF4-FFF2-40B4-BE49-F238E27FC236}">
                            <a16:creationId xmlns:a16="http://schemas.microsoft.com/office/drawing/2014/main" id="{F6BDD222-A3F3-E222-BCB8-BA0DB3E0EEB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スライド番号プレースホルダー 1">
            <a:extLst>
              <a:ext uri="{FF2B5EF4-FFF2-40B4-BE49-F238E27FC236}">
                <a16:creationId xmlns:a16="http://schemas.microsoft.com/office/drawing/2014/main" id="{356D3A0B-C34F-4577-8330-C350E2CD9F00}"/>
              </a:ext>
            </a:extLst>
          </p:cNvPr>
          <p:cNvSpPr>
            <a:spLocks noGrp="1"/>
          </p:cNvSpPr>
          <p:nvPr>
            <p:ph type="sldNum" sz="quarter" idx="12"/>
          </p:nvPr>
        </p:nvSpPr>
        <p:spPr/>
        <p:txBody>
          <a:bodyPr/>
          <a:lstStyle/>
          <a:p>
            <a:fld id="{D9550142-B990-490A-A107-ED7302A7FD52}" type="slidenum">
              <a:rPr kumimoji="1" lang="ja-JP" altLang="en-US" smtClean="0">
                <a:sym typeface="メイリオ" panose="020B0604030504040204" pitchFamily="50" charset="-128"/>
              </a:rPr>
              <a:t>5</a:t>
            </a:fld>
            <a:endParaRPr kumimoji="1" lang="ja-JP" altLang="en-US">
              <a:sym typeface="メイリオ" panose="020B0604030504040204" pitchFamily="50" charset="-128"/>
            </a:endParaRPr>
          </a:p>
        </p:txBody>
      </p:sp>
      <p:sp>
        <p:nvSpPr>
          <p:cNvPr id="3" name="タイトル 2">
            <a:extLst>
              <a:ext uri="{FF2B5EF4-FFF2-40B4-BE49-F238E27FC236}">
                <a16:creationId xmlns:a16="http://schemas.microsoft.com/office/drawing/2014/main" id="{47801A09-720C-6C4E-3E50-F1B6E2B89FDF}"/>
              </a:ext>
            </a:extLst>
          </p:cNvPr>
          <p:cNvSpPr>
            <a:spLocks noGrp="1"/>
          </p:cNvSpPr>
          <p:nvPr>
            <p:ph type="title"/>
          </p:nvPr>
        </p:nvSpPr>
        <p:spPr/>
        <p:txBody>
          <a:bodyPr vert="horz" wrap="square" lIns="91440" tIns="45720" rIns="91440" bIns="45720" rtlCol="0" anchor="ctr">
            <a:spAutoFit/>
          </a:bodyPr>
          <a:lstStyle/>
          <a:p>
            <a:r>
              <a:rPr lang="ja-JP" altLang="en-US">
                <a:sym typeface="メイリオ" panose="020B0604030504040204" pitchFamily="50" charset="-128"/>
              </a:rPr>
              <a:t>ビジネス主導の国際展開としての</a:t>
            </a:r>
            <a:r>
              <a:rPr lang="en-US" altLang="ja-JP">
                <a:sym typeface="メイリオ" panose="020B0604030504040204" pitchFamily="50" charset="-128"/>
              </a:rPr>
              <a:t>CEFIA</a:t>
            </a:r>
            <a:endParaRPr lang="en-US">
              <a:sym typeface="メイリオ" panose="020B0604030504040204" pitchFamily="50" charset="-128"/>
            </a:endParaRPr>
          </a:p>
        </p:txBody>
      </p:sp>
      <p:sp>
        <p:nvSpPr>
          <p:cNvPr id="12" name="テキスト プレースホルダー 7">
            <a:extLst>
              <a:ext uri="{FF2B5EF4-FFF2-40B4-BE49-F238E27FC236}">
                <a16:creationId xmlns:a16="http://schemas.microsoft.com/office/drawing/2014/main" id="{9C3C5DCF-36D3-451A-3725-3550B859FA30}"/>
              </a:ext>
            </a:extLst>
          </p:cNvPr>
          <p:cNvSpPr txBox="1">
            <a:spLocks/>
          </p:cNvSpPr>
          <p:nvPr/>
        </p:nvSpPr>
        <p:spPr>
          <a:xfrm>
            <a:off x="443074" y="1160415"/>
            <a:ext cx="11305842" cy="984885"/>
          </a:xfrm>
          <a:prstGeom prst="rect">
            <a:avLst/>
          </a:prstGeom>
          <a:solidFill>
            <a:schemeClr val="accent6"/>
          </a:solidFill>
          <a:ln>
            <a:noFill/>
          </a:ln>
        </p:spPr>
        <p:txBody>
          <a:bodyPr vert="horz" wrap="square" lIns="0" tIns="0" rIns="0" bIns="0" rtlCol="0" anchor="t" anchorCtr="0">
            <a:spAutoFit/>
          </a:bodyPr>
          <a:lstStyle>
            <a:defPPr>
              <a:defRPr lang="ja-JP"/>
            </a:defPPr>
            <a:lvl1pPr marL="263776" indent="-263776" defTabSz="914423">
              <a:spcBef>
                <a:spcPts val="0"/>
              </a:spcBef>
              <a:spcAft>
                <a:spcPts val="0"/>
              </a:spcAft>
              <a:buClr>
                <a:srgbClr val="002060"/>
              </a:buClr>
              <a:buFont typeface="Arial" panose="020B0604020202020204" pitchFamily="34" charset="0"/>
              <a:buChar char="•"/>
              <a:defRPr sz="1600" b="1" i="0">
                <a:latin typeface="メイリオ" panose="020B0604030504040204" pitchFamily="50" charset="-128"/>
                <a:ea typeface="メイリオ" panose="020B0604030504040204" pitchFamily="50" charset="-128"/>
              </a:defRPr>
            </a:lvl1pPr>
            <a:lvl2pPr marL="324000" lvl="1" indent="-216000">
              <a:spcBef>
                <a:spcPts val="0"/>
              </a:spcBef>
              <a:spcAft>
                <a:spcPts val="0"/>
              </a:spcAft>
              <a:buClr>
                <a:schemeClr val="tx2"/>
              </a:buClr>
              <a:buFont typeface="Trebuchet MS" panose="020B0603020202020204" pitchFamily="34" charset="0"/>
              <a:buChar char="•"/>
              <a:defRPr sz="1600" b="0" i="0">
                <a:latin typeface="Trebuchet MS" panose="020B0603020202020204" pitchFamily="34" charset="0"/>
                <a:ea typeface="メイリオ" panose="020B0604030504040204" pitchFamily="50" charset="-128"/>
              </a:defRPr>
            </a:lvl2pPr>
            <a:lvl3pPr marL="896960" indent="-228606" defTabSz="914423">
              <a:spcBef>
                <a:spcPts val="600"/>
              </a:spcBef>
              <a:spcAft>
                <a:spcPts val="600"/>
              </a:spcAft>
              <a:buFont typeface="メイリオ" panose="020B0604030504040204" pitchFamily="50" charset="-128"/>
              <a:buChar char="‒"/>
              <a:defRPr sz="1600" b="0" i="0">
                <a:latin typeface="+mj-ea"/>
                <a:ea typeface="+mj-ea"/>
                <a:cs typeface="メイリオ" panose="020B0604030504040204" pitchFamily="50" charset="-128"/>
              </a:defRPr>
            </a:lvl3pPr>
            <a:lvl4pPr marL="1165254" indent="-228606" defTabSz="914423">
              <a:spcBef>
                <a:spcPct val="20000"/>
              </a:spcBef>
              <a:buFont typeface="Meiryo UI" panose="020B0604030504040204" pitchFamily="50" charset="-128"/>
              <a:buChar char="∗"/>
              <a:defRPr sz="1600">
                <a:latin typeface="+mj-ea"/>
                <a:ea typeface="+mj-ea"/>
                <a:cs typeface="Meiryo UI" panose="020B0604030504040204" pitchFamily="50" charset="-128"/>
              </a:defRPr>
            </a:lvl4pPr>
            <a:lvl5pPr marL="1527213" indent="-228606" defTabSz="914423">
              <a:spcBef>
                <a:spcPct val="20000"/>
              </a:spcBef>
              <a:buFont typeface="Arial" pitchFamily="34" charset="0"/>
              <a:buChar char="»"/>
              <a:defRPr sz="1600">
                <a:latin typeface="+mj-ea"/>
                <a:ea typeface="+mj-ea"/>
                <a:cs typeface="Meiryo UI" panose="020B0604030504040204" pitchFamily="50" charset="-128"/>
              </a:defRPr>
            </a:lvl5pPr>
            <a:lvl6pPr marL="2514663" indent="-228606" defTabSz="914423">
              <a:spcBef>
                <a:spcPct val="20000"/>
              </a:spcBef>
              <a:buFont typeface="Arial" pitchFamily="34" charset="0"/>
              <a:buChar char="•"/>
              <a:defRPr sz="2000"/>
            </a:lvl6pPr>
            <a:lvl7pPr marL="2971874" indent="-228606" defTabSz="914423">
              <a:spcBef>
                <a:spcPct val="20000"/>
              </a:spcBef>
              <a:buFont typeface="Arial" pitchFamily="34" charset="0"/>
              <a:buChar char="•"/>
              <a:defRPr sz="2000"/>
            </a:lvl7pPr>
            <a:lvl8pPr marL="3429086" indent="-228606" defTabSz="914423">
              <a:spcBef>
                <a:spcPct val="20000"/>
              </a:spcBef>
              <a:buFont typeface="Arial" pitchFamily="34" charset="0"/>
              <a:buChar char="•"/>
              <a:defRPr sz="2000"/>
            </a:lvl8pPr>
            <a:lvl9pPr marL="3886297" indent="-228606" defTabSz="914423">
              <a:spcBef>
                <a:spcPct val="20000"/>
              </a:spcBef>
              <a:buFont typeface="Arial" pitchFamily="34" charset="0"/>
              <a:buChar char="•"/>
              <a:defRPr sz="2000"/>
            </a:lvl9pPr>
          </a:lstStyle>
          <a:p>
            <a:r>
              <a:rPr lang="ja-JP" altLang="en-US" b="0" dirty="0">
                <a:sym typeface="メイリオ" panose="020B0604030504040204" pitchFamily="50" charset="-128"/>
              </a:rPr>
              <a:t>ビジネス主導で脱炭素技術の海外展開を進めるために、</a:t>
            </a:r>
            <a:r>
              <a:rPr lang="ja-JP" altLang="en-US" dirty="0">
                <a:sym typeface="メイリオ" panose="020B0604030504040204" pitchFamily="50" charset="-128"/>
              </a:rPr>
              <a:t>相手国に最先端技術導入と、普及のための政策・制度構築を</a:t>
            </a:r>
            <a:br>
              <a:rPr lang="en-US" altLang="ja-JP" dirty="0">
                <a:sym typeface="メイリオ" panose="020B0604030504040204" pitchFamily="50" charset="-128"/>
              </a:rPr>
            </a:br>
            <a:r>
              <a:rPr lang="ja-JP" altLang="en-US" dirty="0">
                <a:sym typeface="メイリオ" panose="020B0604030504040204" pitchFamily="50" charset="-128"/>
              </a:rPr>
              <a:t>セットで進める</a:t>
            </a:r>
            <a:r>
              <a:rPr lang="ja-JP" altLang="en-US" b="0" dirty="0">
                <a:sym typeface="メイリオ" panose="020B0604030504040204" pitchFamily="50" charset="-128"/>
              </a:rPr>
              <a:t>必要がある</a:t>
            </a:r>
          </a:p>
          <a:p>
            <a:r>
              <a:rPr lang="ja-JP" altLang="en-US" b="0" dirty="0">
                <a:sym typeface="メイリオ" panose="020B0604030504040204" pitchFamily="50" charset="-128"/>
              </a:rPr>
              <a:t>このため、</a:t>
            </a:r>
            <a:r>
              <a:rPr lang="en-US" altLang="ja-JP" dirty="0">
                <a:sym typeface="メイリオ" panose="020B0604030504040204" pitchFamily="50" charset="-128"/>
              </a:rPr>
              <a:t>F/S</a:t>
            </a:r>
            <a:r>
              <a:rPr lang="ja-JP" altLang="en-US" dirty="0">
                <a:sym typeface="メイリオ" panose="020B0604030504040204" pitchFamily="50" charset="-128"/>
              </a:rPr>
              <a:t>や実証事業を通じて、官民で相手国政府に必要なデータや試験設備等を提供</a:t>
            </a:r>
            <a:r>
              <a:rPr lang="ja-JP" altLang="en-US" b="0" dirty="0">
                <a:sym typeface="メイリオ" panose="020B0604030504040204" pitchFamily="50" charset="-128"/>
              </a:rPr>
              <a:t>するとともに、その共通</a:t>
            </a:r>
            <a:br>
              <a:rPr lang="en-US" altLang="ja-JP" b="0" dirty="0">
                <a:sym typeface="メイリオ" panose="020B0604030504040204" pitchFamily="50" charset="-128"/>
              </a:rPr>
            </a:br>
            <a:r>
              <a:rPr lang="ja-JP" altLang="en-US" b="0" dirty="0">
                <a:sym typeface="メイリオ" panose="020B0604030504040204" pitchFamily="50" charset="-128"/>
              </a:rPr>
              <a:t>インフラとしての</a:t>
            </a:r>
            <a:r>
              <a:rPr lang="ja-JP" altLang="en-US" dirty="0">
                <a:sym typeface="メイリオ" panose="020B0604030504040204" pitchFamily="50" charset="-128"/>
              </a:rPr>
              <a:t>官民のワークショップ、試験設備設置、キャパビルを実施</a:t>
            </a:r>
          </a:p>
        </p:txBody>
      </p:sp>
      <p:sp>
        <p:nvSpPr>
          <p:cNvPr id="14" name="テキスト ボックス 13">
            <a:extLst>
              <a:ext uri="{FF2B5EF4-FFF2-40B4-BE49-F238E27FC236}">
                <a16:creationId xmlns:a16="http://schemas.microsoft.com/office/drawing/2014/main" id="{C904D1A4-83D7-28B1-04EA-7D21BF07A128}"/>
              </a:ext>
            </a:extLst>
          </p:cNvPr>
          <p:cNvSpPr txBox="1"/>
          <p:nvPr/>
        </p:nvSpPr>
        <p:spPr>
          <a:xfrm>
            <a:off x="443073" y="2285575"/>
            <a:ext cx="11305842" cy="490538"/>
          </a:xfrm>
          <a:prstGeom prst="rect">
            <a:avLst/>
          </a:prstGeom>
          <a:solidFill>
            <a:srgbClr val="016F96"/>
          </a:solidFill>
        </p:spPr>
        <p:txBody>
          <a:bodyPr wrap="square" rtlCol="0" anchor="ctr"/>
          <a:lstStyle>
            <a:defPPr>
              <a:defRPr lang="ja-JP"/>
            </a:defPPr>
            <a:lvl1pPr defTabSz="914423">
              <a:spcBef>
                <a:spcPts val="600"/>
              </a:spcBef>
              <a:spcAft>
                <a:spcPts val="600"/>
              </a:spcAft>
              <a:buClr>
                <a:srgbClr val="002060"/>
              </a:buClr>
              <a:defRPr sz="1600" b="1">
                <a:solidFill>
                  <a:schemeClr val="bg1"/>
                </a:solidFill>
                <a:latin typeface="+mj-ea"/>
                <a:ea typeface="+mj-ea"/>
              </a:defRPr>
            </a:lvl1pPr>
          </a:lstStyle>
          <a:p>
            <a:r>
              <a:rPr lang="ja-JP" altLang="en-US">
                <a:latin typeface="メイリオ" panose="020B0604030504040204" pitchFamily="50" charset="-128"/>
                <a:ea typeface="メイリオ" panose="020B0604030504040204" pitchFamily="50" charset="-128"/>
                <a:sym typeface="メイリオ" panose="020B0604030504040204" pitchFamily="50" charset="-128"/>
              </a:rPr>
              <a:t>海外における脱炭素技術事業展開のステップ</a:t>
            </a:r>
          </a:p>
        </p:txBody>
      </p:sp>
      <p:pic>
        <p:nvPicPr>
          <p:cNvPr id="15" name="図 14">
            <a:extLst>
              <a:ext uri="{FF2B5EF4-FFF2-40B4-BE49-F238E27FC236}">
                <a16:creationId xmlns:a16="http://schemas.microsoft.com/office/drawing/2014/main" id="{6C0743D7-4DBF-BEF0-4621-DA12FD0AE234}"/>
              </a:ext>
            </a:extLst>
          </p:cNvPr>
          <p:cNvPicPr>
            <a:picLocks noChangeAspect="1"/>
          </p:cNvPicPr>
          <p:nvPr/>
        </p:nvPicPr>
        <p:blipFill>
          <a:blip r:embed="rId5"/>
          <a:stretch>
            <a:fillRect/>
          </a:stretch>
        </p:blipFill>
        <p:spPr>
          <a:xfrm>
            <a:off x="2421773" y="2846613"/>
            <a:ext cx="7348441" cy="3924723"/>
          </a:xfrm>
          <a:prstGeom prst="rect">
            <a:avLst/>
          </a:prstGeom>
        </p:spPr>
      </p:pic>
    </p:spTree>
    <p:extLst>
      <p:ext uri="{BB962C8B-B14F-4D97-AF65-F5344CB8AC3E}">
        <p14:creationId xmlns:p14="http://schemas.microsoft.com/office/powerpoint/2010/main" val="40422502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hink-cell data - do not delete" hidden="1">
            <a:extLst>
              <a:ext uri="{FF2B5EF4-FFF2-40B4-BE49-F238E27FC236}">
                <a16:creationId xmlns:a16="http://schemas.microsoft.com/office/drawing/2014/main" id="{B1819343-BBF4-1CC2-636C-688E69640323}"/>
              </a:ext>
            </a:extLst>
          </p:cNvPr>
          <p:cNvGraphicFramePr>
            <a:graphicFrameLocks noChangeAspect="1"/>
          </p:cNvGraphicFramePr>
          <p:nvPr>
            <p:custDataLst>
              <p:tags r:id="rId1"/>
            </p:custDataLst>
            <p:extLst>
              <p:ext uri="{D42A27DB-BD31-4B8C-83A1-F6EECF244321}">
                <p14:modId xmlns:p14="http://schemas.microsoft.com/office/powerpoint/2010/main" val="17147971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84" imgH="486" progId="TCLayout.ActiveDocument.1">
                  <p:embed/>
                </p:oleObj>
              </mc:Choice>
              <mc:Fallback>
                <p:oleObj name="think-cell Slide" r:id="rId3" imgW="484" imgH="486" progId="TCLayout.ActiveDocument.1">
                  <p:embed/>
                  <p:pic>
                    <p:nvPicPr>
                      <p:cNvPr id="13" name="think-cell data - do not delete" hidden="1">
                        <a:extLst>
                          <a:ext uri="{FF2B5EF4-FFF2-40B4-BE49-F238E27FC236}">
                            <a16:creationId xmlns:a16="http://schemas.microsoft.com/office/drawing/2014/main" id="{B1819343-BBF4-1CC2-636C-688E6964032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スライド番号プレースホルダー 1">
            <a:extLst>
              <a:ext uri="{FF2B5EF4-FFF2-40B4-BE49-F238E27FC236}">
                <a16:creationId xmlns:a16="http://schemas.microsoft.com/office/drawing/2014/main" id="{1889720D-8985-7FEE-FE93-67FFAEAF830D}"/>
              </a:ext>
            </a:extLst>
          </p:cNvPr>
          <p:cNvSpPr>
            <a:spLocks noGrp="1"/>
          </p:cNvSpPr>
          <p:nvPr>
            <p:ph type="sldNum" sz="quarter" idx="12"/>
          </p:nvPr>
        </p:nvSpPr>
        <p:spPr/>
        <p:txBody>
          <a:bodyPr/>
          <a:lstStyle/>
          <a:p>
            <a:fld id="{D9550142-B990-490A-A107-ED7302A7FD52}" type="slidenum">
              <a:rPr lang="en-US" altLang="ja-JP" smtClean="0"/>
              <a:pPr/>
              <a:t>6</a:t>
            </a:fld>
            <a:endParaRPr lang="en-US"/>
          </a:p>
        </p:txBody>
      </p:sp>
      <p:sp>
        <p:nvSpPr>
          <p:cNvPr id="3" name="タイトル 2">
            <a:extLst>
              <a:ext uri="{FF2B5EF4-FFF2-40B4-BE49-F238E27FC236}">
                <a16:creationId xmlns:a16="http://schemas.microsoft.com/office/drawing/2014/main" id="{6E908857-02E9-49B8-3FB6-B05B02E2CE1E}"/>
              </a:ext>
            </a:extLst>
          </p:cNvPr>
          <p:cNvSpPr>
            <a:spLocks noGrp="1"/>
          </p:cNvSpPr>
          <p:nvPr>
            <p:ph type="title"/>
          </p:nvPr>
        </p:nvSpPr>
        <p:spPr>
          <a:xfrm>
            <a:off x="443074" y="366716"/>
            <a:ext cx="11305842" cy="584775"/>
          </a:xfrm>
        </p:spPr>
        <p:txBody>
          <a:bodyPr vert="horz"/>
          <a:lstStyle/>
          <a:p>
            <a:r>
              <a:rPr kumimoji="1" lang="ja-JP" altLang="en-US" dirty="0"/>
              <a:t>フラッグシップ・プロジェクト</a:t>
            </a:r>
            <a:endParaRPr kumimoji="1" lang="en-US" dirty="0"/>
          </a:p>
        </p:txBody>
      </p:sp>
      <p:sp>
        <p:nvSpPr>
          <p:cNvPr id="5" name="テキスト プレースホルダー 4">
            <a:extLst>
              <a:ext uri="{FF2B5EF4-FFF2-40B4-BE49-F238E27FC236}">
                <a16:creationId xmlns:a16="http://schemas.microsoft.com/office/drawing/2014/main" id="{1F919700-7171-CA20-648E-95BD7B9D8C9A}"/>
              </a:ext>
            </a:extLst>
          </p:cNvPr>
          <p:cNvSpPr>
            <a:spLocks noGrp="1"/>
          </p:cNvSpPr>
          <p:nvPr>
            <p:ph type="body" sz="quarter" idx="17"/>
          </p:nvPr>
        </p:nvSpPr>
        <p:spPr>
          <a:xfrm>
            <a:off x="443070" y="1138195"/>
            <a:ext cx="11305846" cy="1066364"/>
          </a:xfrm>
        </p:spPr>
        <p:txBody>
          <a:bodyPr tIns="72000" bIns="72000"/>
          <a:lstStyle/>
          <a:p>
            <a:pPr marL="285750" indent="-285750">
              <a:spcBef>
                <a:spcPts val="0"/>
              </a:spcBef>
              <a:spcAft>
                <a:spcPts val="0"/>
              </a:spcAft>
              <a:buFont typeface="Arial" panose="020B0604020202020204" pitchFamily="34" charset="0"/>
              <a:buChar char="•"/>
            </a:pPr>
            <a:r>
              <a:rPr lang="ja-JP" altLang="en-US" sz="1600" b="1" dirty="0">
                <a:latin typeface="Meiryo UI" panose="020B0604030504040204" pitchFamily="50" charset="-128"/>
                <a:ea typeface="Meiryo UI" panose="020B0604030504040204" pitchFamily="50" charset="-128"/>
              </a:rPr>
              <a:t>グッドプラクティスを組成するための省エネ促進・再エネ導入プロジェクト</a:t>
            </a:r>
            <a:r>
              <a:rPr lang="ja-JP" altLang="en-US" sz="1600" dirty="0">
                <a:latin typeface="Meiryo UI" panose="020B0604030504040204" pitchFamily="50" charset="-128"/>
                <a:ea typeface="Meiryo UI" panose="020B0604030504040204" pitchFamily="50" charset="-128"/>
              </a:rPr>
              <a:t>。</a:t>
            </a:r>
            <a:endParaRPr lang="en-US" altLang="ja-JP" sz="1600" dirty="0">
              <a:latin typeface="Meiryo UI" panose="020B0604030504040204" pitchFamily="50" charset="-128"/>
              <a:ea typeface="Meiryo UI" panose="020B0604030504040204" pitchFamily="50" charset="-128"/>
            </a:endParaRPr>
          </a:p>
          <a:p>
            <a:pPr marL="285750" indent="-285750">
              <a:spcBef>
                <a:spcPts val="0"/>
              </a:spcBef>
              <a:spcAft>
                <a:spcPts val="0"/>
              </a:spcAft>
              <a:buFont typeface="Arial" panose="020B0604020202020204" pitchFamily="34" charset="0"/>
              <a:buChar char="•"/>
            </a:pPr>
            <a:r>
              <a:rPr lang="ja-JP" altLang="en-US" sz="1600" dirty="0">
                <a:latin typeface="Meiryo UI" panose="020B0604030504040204" pitchFamily="50" charset="-128"/>
                <a:ea typeface="Meiryo UI" panose="020B0604030504040204" pitchFamily="50" charset="-128"/>
              </a:rPr>
              <a:t>「技術の導入」と「普及のための政策・制度構築」の連携、官民の資金動員、産官学の連携等を通じ、</a:t>
            </a:r>
            <a:r>
              <a:rPr lang="en-US" altLang="ja-JP" sz="1600" dirty="0">
                <a:latin typeface="Meiryo UI" panose="020B0604030504040204" pitchFamily="50" charset="-128"/>
                <a:ea typeface="Meiryo UI" panose="020B0604030504040204" pitchFamily="50" charset="-128"/>
              </a:rPr>
              <a:t>ASEAN</a:t>
            </a:r>
            <a:r>
              <a:rPr lang="ja-JP" altLang="en-US" sz="1600" dirty="0">
                <a:latin typeface="Meiryo UI" panose="020B0604030504040204" pitchFamily="50" charset="-128"/>
                <a:ea typeface="Meiryo UI" panose="020B0604030504040204" pitchFamily="50" charset="-128"/>
              </a:rPr>
              <a:t>での具体的な脱炭素プロジェクト実施の加速化を目指す取り組み。</a:t>
            </a:r>
            <a:endParaRPr lang="en-US" altLang="ja-JP" sz="1600" dirty="0">
              <a:latin typeface="Meiryo UI" panose="020B0604030504040204" pitchFamily="50" charset="-128"/>
              <a:ea typeface="Meiryo UI" panose="020B0604030504040204" pitchFamily="50" charset="-128"/>
            </a:endParaRPr>
          </a:p>
        </p:txBody>
      </p:sp>
      <p:graphicFrame>
        <p:nvGraphicFramePr>
          <p:cNvPr id="14" name="表 4">
            <a:extLst>
              <a:ext uri="{FF2B5EF4-FFF2-40B4-BE49-F238E27FC236}">
                <a16:creationId xmlns:a16="http://schemas.microsoft.com/office/drawing/2014/main" id="{61801245-26F5-CD23-7C63-620158F93345}"/>
              </a:ext>
            </a:extLst>
          </p:cNvPr>
          <p:cNvGraphicFramePr>
            <a:graphicFrameLocks noGrp="1"/>
          </p:cNvGraphicFramePr>
          <p:nvPr>
            <p:extLst>
              <p:ext uri="{D42A27DB-BD31-4B8C-83A1-F6EECF244321}">
                <p14:modId xmlns:p14="http://schemas.microsoft.com/office/powerpoint/2010/main" val="408741123"/>
              </p:ext>
            </p:extLst>
          </p:nvPr>
        </p:nvGraphicFramePr>
        <p:xfrm>
          <a:off x="443071" y="2449774"/>
          <a:ext cx="11305845" cy="4099560"/>
        </p:xfrm>
        <a:graphic>
          <a:graphicData uri="http://schemas.openxmlformats.org/drawingml/2006/table">
            <a:tbl>
              <a:tblPr firstRow="1" bandRow="1">
                <a:tableStyleId>{5C22544A-7EE6-4342-B048-85BDC9FD1C3A}</a:tableStyleId>
              </a:tblPr>
              <a:tblGrid>
                <a:gridCol w="1836505">
                  <a:extLst>
                    <a:ext uri="{9D8B030D-6E8A-4147-A177-3AD203B41FA5}">
                      <a16:colId xmlns:a16="http://schemas.microsoft.com/office/drawing/2014/main" val="1543001118"/>
                    </a:ext>
                  </a:extLst>
                </a:gridCol>
                <a:gridCol w="6245229">
                  <a:extLst>
                    <a:ext uri="{9D8B030D-6E8A-4147-A177-3AD203B41FA5}">
                      <a16:colId xmlns:a16="http://schemas.microsoft.com/office/drawing/2014/main" val="1790409552"/>
                    </a:ext>
                  </a:extLst>
                </a:gridCol>
                <a:gridCol w="3224111">
                  <a:extLst>
                    <a:ext uri="{9D8B030D-6E8A-4147-A177-3AD203B41FA5}">
                      <a16:colId xmlns:a16="http://schemas.microsoft.com/office/drawing/2014/main" val="1696490942"/>
                    </a:ext>
                  </a:extLst>
                </a:gridCol>
              </a:tblGrid>
              <a:tr h="215535">
                <a:tc>
                  <a:txBody>
                    <a:bodyPr/>
                    <a:lstStyle/>
                    <a:p>
                      <a:pPr algn="ctr"/>
                      <a:r>
                        <a:rPr kumimoji="1" lang="ja-JP" altLang="en-US" sz="1600" dirty="0">
                          <a:latin typeface="Meiryo UI" panose="020B0604030504040204" pitchFamily="50" charset="-128"/>
                          <a:ea typeface="Meiryo UI" panose="020B0604030504040204" pitchFamily="50" charset="-128"/>
                        </a:rPr>
                        <a:t>名　称</a:t>
                      </a:r>
                    </a:p>
                  </a:txBody>
                  <a:tcPr/>
                </a:tc>
                <a:tc>
                  <a:txBody>
                    <a:bodyPr/>
                    <a:lstStyle/>
                    <a:p>
                      <a:pPr algn="ctr"/>
                      <a:r>
                        <a:rPr kumimoji="1" lang="ja-JP" altLang="en-US" sz="1600" dirty="0">
                          <a:latin typeface="Meiryo UI" panose="020B0604030504040204" pitchFamily="50" charset="-128"/>
                          <a:ea typeface="Meiryo UI" panose="020B0604030504040204" pitchFamily="50" charset="-128"/>
                        </a:rPr>
                        <a:t>概　要</a:t>
                      </a:r>
                    </a:p>
                  </a:txBody>
                  <a:tcPr/>
                </a:tc>
                <a:tc>
                  <a:txBody>
                    <a:bodyPr/>
                    <a:lstStyle/>
                    <a:p>
                      <a:pPr algn="ctr"/>
                      <a:r>
                        <a:rPr kumimoji="1" lang="ja-JP" altLang="en-US" sz="1600" dirty="0">
                          <a:latin typeface="Meiryo UI" panose="020B0604030504040204" pitchFamily="50" charset="-128"/>
                          <a:ea typeface="Meiryo UI" panose="020B0604030504040204" pitchFamily="50" charset="-128"/>
                        </a:rPr>
                        <a:t>参画機関等</a:t>
                      </a:r>
                    </a:p>
                  </a:txBody>
                  <a:tcPr/>
                </a:tc>
                <a:extLst>
                  <a:ext uri="{0D108BD9-81ED-4DB2-BD59-A6C34878D82A}">
                    <a16:rowId xmlns:a16="http://schemas.microsoft.com/office/drawing/2014/main" val="878576005"/>
                  </a:ext>
                </a:extLst>
              </a:tr>
              <a:tr h="4114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dirty="0">
                          <a:latin typeface="Meiryo UI" panose="020B0604030504040204" pitchFamily="50" charset="-128"/>
                          <a:ea typeface="Meiryo UI" panose="020B0604030504040204" pitchFamily="50" charset="-128"/>
                        </a:rPr>
                        <a:t>ZEB</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dirty="0">
                          <a:latin typeface="Meiryo UI" panose="020B0604030504040204" pitchFamily="50" charset="-128"/>
                          <a:ea typeface="Meiryo UI" panose="020B0604030504040204" pitchFamily="50" charset="-128"/>
                        </a:rPr>
                        <a:t> </a:t>
                      </a:r>
                      <a:r>
                        <a:rPr kumimoji="1" lang="en-US" altLang="ja-JP" sz="1100" b="0" dirty="0">
                          <a:latin typeface="Meiryo UI" panose="020B0604030504040204" pitchFamily="50" charset="-128"/>
                          <a:ea typeface="Meiryo UI" panose="020B0604030504040204" pitchFamily="50" charset="-128"/>
                        </a:rPr>
                        <a:t>(</a:t>
                      </a:r>
                      <a:r>
                        <a:rPr kumimoji="1" lang="en-GB" altLang="ja-JP" sz="1100" b="0" dirty="0">
                          <a:latin typeface="Meiryo UI" panose="020B0604030504040204" pitchFamily="50" charset="-128"/>
                          <a:ea typeface="Meiryo UI" panose="020B0604030504040204" pitchFamily="50" charset="-128"/>
                        </a:rPr>
                        <a:t>Zero Energy Building</a:t>
                      </a:r>
                      <a:r>
                        <a:rPr kumimoji="1" lang="en-US" altLang="ja-JP" sz="1100" b="0" dirty="0">
                          <a:latin typeface="Meiryo UI" panose="020B0604030504040204" pitchFamily="50" charset="-128"/>
                          <a:ea typeface="Meiryo UI" panose="020B0604030504040204" pitchFamily="50" charset="-128"/>
                        </a:rPr>
                        <a:t>) </a:t>
                      </a:r>
                      <a:endParaRPr kumimoji="1" lang="ja-JP" altLang="en-US" sz="1100" b="0" dirty="0">
                        <a:latin typeface="Meiryo UI" panose="020B0604030504040204" pitchFamily="50" charset="-128"/>
                        <a:ea typeface="Meiryo UI" panose="020B0604030504040204" pitchFamily="50" charset="-128"/>
                      </a:endParaRPr>
                    </a:p>
                  </a:txBody>
                  <a:tcPr/>
                </a:tc>
                <a:tc>
                  <a:txBody>
                    <a:bodyPr/>
                    <a:lstStyle/>
                    <a:p>
                      <a:pPr marL="176213" indent="-176213">
                        <a:buFont typeface="Arial" panose="020B0604020202020204" pitchFamily="34" charset="0"/>
                        <a:buChar char="•"/>
                      </a:pPr>
                      <a:r>
                        <a:rPr lang="en-US" altLang="ja-JP" sz="1200" dirty="0">
                          <a:latin typeface="Meiryo UI" panose="020B0604030504040204" pitchFamily="50" charset="-128"/>
                          <a:ea typeface="Meiryo UI" panose="020B0604030504040204" pitchFamily="50" charset="-128"/>
                        </a:rPr>
                        <a:t>ASEAN</a:t>
                      </a:r>
                      <a:r>
                        <a:rPr lang="ja-JP" altLang="en-US" sz="1200" dirty="0">
                          <a:latin typeface="Meiryo UI" panose="020B0604030504040204" pitchFamily="50" charset="-128"/>
                          <a:ea typeface="Meiryo UI" panose="020B0604030504040204" pitchFamily="50" charset="-128"/>
                        </a:rPr>
                        <a:t>での</a:t>
                      </a:r>
                      <a:r>
                        <a:rPr lang="en-US" altLang="ja-JP" sz="1200" dirty="0">
                          <a:latin typeface="Meiryo UI" panose="020B0604030504040204" pitchFamily="50" charset="-128"/>
                          <a:ea typeface="Meiryo UI" panose="020B0604030504040204" pitchFamily="50" charset="-128"/>
                        </a:rPr>
                        <a:t>ZEB</a:t>
                      </a:r>
                      <a:r>
                        <a:rPr lang="ja-JP" altLang="en-US" sz="1200" dirty="0">
                          <a:latin typeface="Meiryo UI" panose="020B0604030504040204" pitchFamily="50" charset="-128"/>
                          <a:ea typeface="Meiryo UI" panose="020B0604030504040204" pitchFamily="50" charset="-128"/>
                        </a:rPr>
                        <a:t>の普及の加速化に向け、</a:t>
                      </a:r>
                      <a:r>
                        <a:rPr kumimoji="1" lang="ja-JP" altLang="en-US" sz="1200" dirty="0">
                          <a:latin typeface="Meiryo UI" panose="020B0604030504040204" pitchFamily="50" charset="-128"/>
                          <a:ea typeface="Meiryo UI" panose="020B0604030504040204" pitchFamily="50" charset="-128"/>
                        </a:rPr>
                        <a:t>技術仕様書</a:t>
                      </a:r>
                      <a:r>
                        <a:rPr kumimoji="1" lang="en-US" altLang="ja-JP" sz="1200" dirty="0">
                          <a:latin typeface="Meiryo UI" panose="020B0604030504040204" pitchFamily="50" charset="-128"/>
                          <a:ea typeface="Meiryo UI" panose="020B0604030504040204" pitchFamily="50" charset="-128"/>
                        </a:rPr>
                        <a:t>ISO(TS23764)</a:t>
                      </a:r>
                      <a:r>
                        <a:rPr kumimoji="1" lang="ja-JP" altLang="en-US" sz="1200" dirty="0">
                          <a:latin typeface="Meiryo UI" panose="020B0604030504040204" pitchFamily="50" charset="-128"/>
                          <a:ea typeface="Meiryo UI" panose="020B0604030504040204" pitchFamily="50" charset="-128"/>
                        </a:rPr>
                        <a:t>の認知向上、製品・技術へのアクセス環境作り、マレーシアにおける実証事業の具体化等の活動を支援。</a:t>
                      </a:r>
                      <a:endParaRPr kumimoji="1" lang="en-US" altLang="ja-JP" sz="1200" dirty="0">
                        <a:latin typeface="Meiryo UI" panose="020B0604030504040204" pitchFamily="50" charset="-128"/>
                        <a:ea typeface="Meiryo UI" panose="020B0604030504040204" pitchFamily="50" charset="-128"/>
                      </a:endParaRPr>
                    </a:p>
                    <a:p>
                      <a:pPr marL="0" indent="0" algn="r">
                        <a:buFont typeface="Arial" panose="020B0604020202020204" pitchFamily="34" charset="0"/>
                        <a:buNone/>
                      </a:pPr>
                      <a:r>
                        <a:rPr kumimoji="1" lang="en-US" altLang="ja-JP" sz="1100" dirty="0">
                          <a:latin typeface="Meiryo UI" panose="020B0604030504040204" pitchFamily="50" charset="-128"/>
                          <a:ea typeface="Meiryo UI" panose="020B0604030504040204" pitchFamily="50" charset="-128"/>
                        </a:rPr>
                        <a:t>※TS23764</a:t>
                      </a:r>
                      <a:r>
                        <a:rPr kumimoji="1" lang="ja-JP" altLang="en-US" sz="1100" dirty="0">
                          <a:latin typeface="Meiryo UI" panose="020B0604030504040204" pitchFamily="50" charset="-128"/>
                          <a:ea typeface="Meiryo UI" panose="020B0604030504040204" pitchFamily="50" charset="-128"/>
                        </a:rPr>
                        <a:t>：非住宅用</a:t>
                      </a:r>
                      <a:r>
                        <a:rPr kumimoji="1" lang="en-US" altLang="ja-JP" sz="1100" dirty="0">
                          <a:latin typeface="Meiryo UI" panose="020B0604030504040204" pitchFamily="50" charset="-128"/>
                          <a:ea typeface="Meiryo UI" panose="020B0604030504040204" pitchFamily="50" charset="-128"/>
                        </a:rPr>
                        <a:t>ZEB</a:t>
                      </a:r>
                      <a:r>
                        <a:rPr kumimoji="1" lang="ja-JP" altLang="en-US" sz="1100" dirty="0">
                          <a:latin typeface="Meiryo UI" panose="020B0604030504040204" pitchFamily="50" charset="-128"/>
                          <a:ea typeface="Meiryo UI" panose="020B0604030504040204" pitchFamily="50" charset="-128"/>
                        </a:rPr>
                        <a:t>実現のための方法論</a:t>
                      </a:r>
                    </a:p>
                  </a:txBody>
                  <a:tcPr/>
                </a:tc>
                <a:tc>
                  <a:txBody>
                    <a:bodyPr/>
                    <a:lstStyle/>
                    <a:p>
                      <a:pPr marL="0" indent="0">
                        <a:buFont typeface="Arial" panose="020B0604020202020204" pitchFamily="34" charset="0"/>
                        <a:buNone/>
                      </a:pPr>
                      <a:r>
                        <a:rPr kumimoji="1" lang="ja-JP" altLang="en-US" sz="1200" dirty="0">
                          <a:latin typeface="Meiryo UI"/>
                          <a:ea typeface="Meiryo UI"/>
                        </a:rPr>
                        <a:t>世界省エネルギー等ビジネス推進協議会 </a:t>
                      </a:r>
                      <a:r>
                        <a:rPr kumimoji="1" lang="en-US" altLang="ja-JP" sz="1200" dirty="0">
                          <a:latin typeface="Meiryo UI"/>
                          <a:ea typeface="Meiryo UI"/>
                        </a:rPr>
                        <a:t>(</a:t>
                      </a:r>
                      <a:r>
                        <a:rPr kumimoji="1" lang="ja-JP" altLang="en-US" sz="1200" dirty="0">
                          <a:latin typeface="Meiryo UI"/>
                          <a:ea typeface="Meiryo UI"/>
                        </a:rPr>
                        <a:t>ビジ協</a:t>
                      </a:r>
                      <a:r>
                        <a:rPr kumimoji="1" lang="en-US" altLang="ja-JP" sz="1200" dirty="0">
                          <a:latin typeface="Meiryo UI"/>
                          <a:ea typeface="Meiryo UI"/>
                        </a:rPr>
                        <a:t>) </a:t>
                      </a:r>
                      <a:r>
                        <a:rPr kumimoji="1" lang="ja-JP" altLang="en-US" sz="1200" dirty="0">
                          <a:latin typeface="Meiryo UI"/>
                          <a:ea typeface="Meiryo UI"/>
                        </a:rPr>
                        <a:t>のワーキンググループ。マレーシア持続可能エネルギー開発庁 </a:t>
                      </a:r>
                      <a:r>
                        <a:rPr kumimoji="1" lang="en-US" altLang="ja-JP" sz="1200" dirty="0">
                          <a:latin typeface="Meiryo UI"/>
                          <a:ea typeface="Meiryo UI"/>
                        </a:rPr>
                        <a:t>(SEDA Malaysia) </a:t>
                      </a:r>
                      <a:r>
                        <a:rPr kumimoji="1" lang="ja-JP" altLang="en-US" sz="1200" dirty="0">
                          <a:latin typeface="Meiryo UI"/>
                          <a:ea typeface="Meiryo UI"/>
                        </a:rPr>
                        <a:t>と連携。</a:t>
                      </a:r>
                    </a:p>
                  </a:txBody>
                  <a:tcPr/>
                </a:tc>
                <a:extLst>
                  <a:ext uri="{0D108BD9-81ED-4DB2-BD59-A6C34878D82A}">
                    <a16:rowId xmlns:a16="http://schemas.microsoft.com/office/drawing/2014/main" val="873214201"/>
                  </a:ext>
                </a:extLst>
              </a:tr>
              <a:tr h="529041">
                <a:tc>
                  <a:txBody>
                    <a:bodyPr/>
                    <a:lstStyle/>
                    <a:p>
                      <a:r>
                        <a:rPr kumimoji="1" lang="en-US" altLang="ja-JP" sz="1400" b="0" dirty="0" err="1">
                          <a:latin typeface="Meiryo UI"/>
                          <a:ea typeface="Meiryo UI"/>
                        </a:rPr>
                        <a:t>RENKEI</a:t>
                      </a:r>
                      <a:endParaRPr kumimoji="1" lang="en-US" altLang="ja-JP" sz="1400" b="0" dirty="0">
                        <a:latin typeface="Meiryo UI"/>
                        <a:ea typeface="Meiryo UI"/>
                      </a:endParaRPr>
                    </a:p>
                    <a:p>
                      <a:r>
                        <a:rPr kumimoji="1" lang="ja-JP" altLang="en-US" sz="1100" b="0" dirty="0">
                          <a:latin typeface="Meiryo UI" panose="020B0604030504040204" pitchFamily="50" charset="-128"/>
                          <a:ea typeface="Meiryo UI" panose="020B0604030504040204" pitchFamily="50" charset="-128"/>
                        </a:rPr>
                        <a:t> </a:t>
                      </a:r>
                      <a:r>
                        <a:rPr kumimoji="1" lang="en-US" altLang="ja-JP" sz="1100" b="0" dirty="0">
                          <a:latin typeface="Meiryo UI" panose="020B0604030504040204" pitchFamily="50" charset="-128"/>
                          <a:ea typeface="Meiryo UI" panose="020B0604030504040204" pitchFamily="50" charset="-128"/>
                        </a:rPr>
                        <a:t>(</a:t>
                      </a:r>
                      <a:r>
                        <a:rPr kumimoji="1" lang="ja-JP" altLang="en-US" sz="1100" b="0" dirty="0">
                          <a:latin typeface="Meiryo UI" panose="020B0604030504040204" pitchFamily="50" charset="-128"/>
                          <a:ea typeface="Meiryo UI" panose="020B0604030504040204" pitchFamily="50" charset="-128"/>
                        </a:rPr>
                        <a:t>エネルギーマネージメント</a:t>
                      </a:r>
                      <a:r>
                        <a:rPr kumimoji="1" lang="en-US" altLang="ja-JP" sz="1100" b="0" dirty="0">
                          <a:latin typeface="Meiryo UI" panose="020B0604030504040204" pitchFamily="50" charset="-128"/>
                          <a:ea typeface="Meiryo UI" panose="020B0604030504040204" pitchFamily="50" charset="-128"/>
                        </a:rPr>
                        <a:t>) </a:t>
                      </a:r>
                      <a:endParaRPr kumimoji="1" lang="ja-JP" altLang="en-US" sz="1100" b="0" dirty="0">
                        <a:latin typeface="Meiryo UI" panose="020B0604030504040204" pitchFamily="50" charset="-128"/>
                        <a:ea typeface="Meiryo UI" panose="020B0604030504040204" pitchFamily="50" charset="-128"/>
                      </a:endParaRPr>
                    </a:p>
                  </a:txBody>
                  <a:tcPr/>
                </a:tc>
                <a:tc>
                  <a:txBody>
                    <a:bodyPr/>
                    <a:lstStyle/>
                    <a:p>
                      <a:pPr marL="175895" marR="0" lvl="0" indent="-17589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dirty="0">
                          <a:latin typeface="Meiryo UI"/>
                          <a:ea typeface="Meiryo UI"/>
                        </a:rPr>
                        <a:t>連携制御 </a:t>
                      </a:r>
                      <a:r>
                        <a:rPr kumimoji="1" lang="en-US" altLang="ja-JP" sz="1200" dirty="0">
                          <a:latin typeface="Meiryo UI"/>
                          <a:ea typeface="Meiryo UI"/>
                        </a:rPr>
                        <a:t>(</a:t>
                      </a:r>
                      <a:r>
                        <a:rPr kumimoji="1" lang="en-US" altLang="ja-JP" sz="1200" dirty="0" err="1">
                          <a:latin typeface="Meiryo UI"/>
                          <a:ea typeface="Meiryo UI"/>
                        </a:rPr>
                        <a:t>RENKEI</a:t>
                      </a:r>
                      <a:r>
                        <a:rPr kumimoji="1" lang="en-US" altLang="ja-JP" sz="1200" dirty="0">
                          <a:latin typeface="Meiryo UI"/>
                          <a:ea typeface="Meiryo UI"/>
                        </a:rPr>
                        <a:t>) </a:t>
                      </a:r>
                      <a:r>
                        <a:rPr kumimoji="1" lang="ja-JP" altLang="en-US" sz="1200" dirty="0">
                          <a:latin typeface="Meiryo UI"/>
                          <a:ea typeface="Meiryo UI"/>
                        </a:rPr>
                        <a:t>とは、</a:t>
                      </a:r>
                      <a:r>
                        <a:rPr kumimoji="1" lang="en-US" altLang="ja-JP" sz="1200" dirty="0">
                          <a:latin typeface="Meiryo UI"/>
                          <a:ea typeface="Meiryo UI"/>
                        </a:rPr>
                        <a:t>IoT</a:t>
                      </a:r>
                      <a:r>
                        <a:rPr kumimoji="1" lang="ja-JP" altLang="en-US" sz="1200" dirty="0">
                          <a:latin typeface="Meiryo UI"/>
                          <a:ea typeface="Meiryo UI"/>
                        </a:rPr>
                        <a:t>による動力プラントや事業所全体でのエネルギー削減を目的とした制御コンセプト。</a:t>
                      </a:r>
                    </a:p>
                    <a:p>
                      <a:pPr marL="176213" marR="0" lvl="0" indent="-1762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dirty="0">
                          <a:latin typeface="Meiryo UI" panose="020B0604030504040204" pitchFamily="50" charset="-128"/>
                          <a:ea typeface="Meiryo UI" panose="020B0604030504040204" pitchFamily="50" charset="-128"/>
                        </a:rPr>
                        <a:t>連携制御の普及のため、ガイドラインの普及啓蒙、知識を持った人材の育成、政策提言、実際の工場におけるプロジェクトの実施を視野に活動。</a:t>
                      </a:r>
                    </a:p>
                  </a:txBody>
                  <a:tcPr/>
                </a:tc>
                <a:tc>
                  <a:txBody>
                    <a:bodyPr/>
                    <a:lstStyle/>
                    <a:p>
                      <a:pPr marL="0" indent="0">
                        <a:buFont typeface="Arial" panose="020B0604020202020204" pitchFamily="34" charset="0"/>
                        <a:buNone/>
                      </a:pPr>
                      <a:r>
                        <a:rPr kumimoji="1" lang="ja-JP" altLang="en-US" sz="1200" dirty="0">
                          <a:latin typeface="Meiryo UI"/>
                          <a:ea typeface="Meiryo UI"/>
                        </a:rPr>
                        <a:t>電子情報技術産業協会 </a:t>
                      </a:r>
                      <a:r>
                        <a:rPr kumimoji="1" lang="en-US" altLang="ja-JP" sz="1200" dirty="0">
                          <a:latin typeface="Meiryo UI"/>
                          <a:ea typeface="Meiryo UI"/>
                        </a:rPr>
                        <a:t>(</a:t>
                      </a:r>
                      <a:r>
                        <a:rPr kumimoji="1" lang="en-US" altLang="ja-JP" sz="1200" dirty="0" err="1">
                          <a:latin typeface="Meiryo UI"/>
                          <a:ea typeface="Meiryo UI"/>
                        </a:rPr>
                        <a:t>JEITA</a:t>
                      </a:r>
                      <a:r>
                        <a:rPr kumimoji="1" lang="en-US" altLang="ja-JP" sz="1200" dirty="0">
                          <a:latin typeface="Meiryo UI"/>
                          <a:ea typeface="Meiryo UI"/>
                        </a:rPr>
                        <a:t>) </a:t>
                      </a:r>
                      <a:r>
                        <a:rPr kumimoji="1" lang="ja-JP" altLang="en-US" sz="1200" dirty="0">
                          <a:latin typeface="Meiryo UI"/>
                          <a:ea typeface="Meiryo UI"/>
                        </a:rPr>
                        <a:t>のワーキンググループ。日・タイを中心とした大学機関と連携。</a:t>
                      </a:r>
                    </a:p>
                  </a:txBody>
                  <a:tcPr/>
                </a:tc>
                <a:extLst>
                  <a:ext uri="{0D108BD9-81ED-4DB2-BD59-A6C34878D82A}">
                    <a16:rowId xmlns:a16="http://schemas.microsoft.com/office/drawing/2014/main" val="2169643065"/>
                  </a:ext>
                </a:extLst>
              </a:tr>
              <a:tr h="293912">
                <a:tc>
                  <a:txBody>
                    <a:bodyPr/>
                    <a:lstStyle/>
                    <a:p>
                      <a:r>
                        <a:rPr kumimoji="1" lang="ja-JP" altLang="en-US" sz="1400" b="0">
                          <a:latin typeface="Meiryo UI" panose="020B0604030504040204" pitchFamily="50" charset="-128"/>
                          <a:ea typeface="Meiryo UI" panose="020B0604030504040204" pitchFamily="50" charset="-128"/>
                        </a:rPr>
                        <a:t>マイクログリッド</a:t>
                      </a:r>
                    </a:p>
                  </a:txBody>
                  <a:tcPr/>
                </a:tc>
                <a:tc>
                  <a:txBody>
                    <a:bodyPr/>
                    <a:lstStyle/>
                    <a:p>
                      <a:pPr marL="176213" indent="-176213">
                        <a:buFont typeface="Arial" panose="020B0604020202020204" pitchFamily="34" charset="0"/>
                        <a:buChar char="•"/>
                      </a:pPr>
                      <a:r>
                        <a:rPr kumimoji="1" lang="ja-JP" altLang="en-US" sz="1200" dirty="0">
                          <a:latin typeface="Meiryo UI" panose="020B0604030504040204" pitchFamily="50" charset="-128"/>
                          <a:ea typeface="Meiryo UI" panose="020B0604030504040204" pitchFamily="50" charset="-128"/>
                        </a:rPr>
                        <a:t>風力発電や太陽光発電による複数の再生可能エネルギーと蓄電池を複合的に統合したマイクログリッドシステムの導入を図る取り組みを支援 </a:t>
                      </a:r>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取り組み事例の紹介等</a:t>
                      </a:r>
                      <a:r>
                        <a:rPr kumimoji="1" lang="en-US" altLang="ja-JP" sz="1200" dirty="0">
                          <a:latin typeface="Meiryo UI" panose="020B0604030504040204" pitchFamily="50" charset="-128"/>
                          <a:ea typeface="Meiryo UI" panose="020B0604030504040204" pitchFamily="50" charset="-128"/>
                        </a:rPr>
                        <a:t>) </a:t>
                      </a:r>
                      <a:r>
                        <a:rPr kumimoji="1" lang="ja-JP" altLang="en-US" sz="1200" dirty="0">
                          <a:latin typeface="Meiryo UI" panose="020B0604030504040204" pitchFamily="50" charset="-128"/>
                          <a:ea typeface="Meiryo UI" panose="020B0604030504040204" pitchFamily="50" charset="-128"/>
                        </a:rPr>
                        <a:t>。</a:t>
                      </a:r>
                    </a:p>
                  </a:txBody>
                  <a:tcPr/>
                </a:tc>
                <a:tc>
                  <a:txBody>
                    <a:bodyPr/>
                    <a:lstStyle/>
                    <a:p>
                      <a:pPr marL="0" indent="0">
                        <a:buFont typeface="Arial" panose="020B0604020202020204" pitchFamily="34" charset="0"/>
                        <a:buNone/>
                      </a:pPr>
                      <a:r>
                        <a:rPr kumimoji="1" lang="ja-JP" altLang="en-US" sz="1200" dirty="0">
                          <a:latin typeface="Meiryo UI" panose="020B0604030504040204" pitchFamily="50" charset="-128"/>
                          <a:ea typeface="Meiryo UI" panose="020B0604030504040204" pitchFamily="50" charset="-128"/>
                        </a:rPr>
                        <a:t>マイクログリッドシステムの展開を目指す企業。 </a:t>
                      </a:r>
                      <a:br>
                        <a:rPr kumimoji="1" lang="en-US" altLang="ja-JP" sz="1200" dirty="0">
                          <a:latin typeface="Meiryo UI" panose="020B0604030504040204" pitchFamily="50" charset="-128"/>
                          <a:ea typeface="Meiryo UI" panose="020B0604030504040204" pitchFamily="50" charset="-128"/>
                        </a:rPr>
                      </a:br>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九電工、古河電池</a:t>
                      </a:r>
                      <a:r>
                        <a:rPr kumimoji="1" lang="en-US" altLang="ja-JP" sz="1200" dirty="0">
                          <a:latin typeface="Meiryo UI" panose="020B0604030504040204" pitchFamily="50" charset="-128"/>
                          <a:ea typeface="Meiryo UI" panose="020B0604030504040204" pitchFamily="50" charset="-128"/>
                        </a:rPr>
                        <a:t>) </a:t>
                      </a:r>
                      <a:endParaRPr kumimoji="1" lang="ja-JP" altLang="en-US" sz="12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438919549"/>
                  </a:ext>
                </a:extLst>
              </a:tr>
              <a:tr h="303709">
                <a:tc>
                  <a:txBody>
                    <a:bodyPr/>
                    <a:lstStyle/>
                    <a:p>
                      <a:r>
                        <a:rPr kumimoji="1" lang="en-GB" altLang="ja-JP" sz="1400" b="0" dirty="0" err="1">
                          <a:latin typeface="Meiryo UI" panose="020B0604030504040204" pitchFamily="50" charset="-128"/>
                          <a:ea typeface="Meiryo UI" panose="020B0604030504040204" pitchFamily="50" charset="-128"/>
                        </a:rPr>
                        <a:t>SteelEcosol</a:t>
                      </a:r>
                      <a:endParaRPr kumimoji="1" lang="en-US" altLang="ja-JP" sz="1400" b="0" dirty="0">
                        <a:latin typeface="Meiryo UI" panose="020B0604030504040204" pitchFamily="50" charset="-128"/>
                        <a:ea typeface="Meiryo UI" panose="020B0604030504040204" pitchFamily="50" charset="-128"/>
                      </a:endParaRPr>
                    </a:p>
                    <a:p>
                      <a:r>
                        <a:rPr kumimoji="1" lang="ja-JP" altLang="en-US" sz="1100" b="0" dirty="0">
                          <a:latin typeface="Meiryo UI" panose="020B0604030504040204" pitchFamily="50" charset="-128"/>
                          <a:ea typeface="Meiryo UI" panose="020B0604030504040204" pitchFamily="50" charset="-128"/>
                        </a:rPr>
                        <a:t> </a:t>
                      </a:r>
                      <a:r>
                        <a:rPr kumimoji="1" lang="en-US" altLang="ja-JP" sz="1100" b="0" dirty="0">
                          <a:latin typeface="Meiryo UI" panose="020B0604030504040204" pitchFamily="50" charset="-128"/>
                          <a:ea typeface="Meiryo UI" panose="020B0604030504040204" pitchFamily="50" charset="-128"/>
                        </a:rPr>
                        <a:t>(</a:t>
                      </a:r>
                      <a:r>
                        <a:rPr kumimoji="1" lang="ja-JP" altLang="en-US" sz="1100" b="0" dirty="0">
                          <a:latin typeface="Meiryo UI" panose="020B0604030504040204" pitchFamily="50" charset="-128"/>
                          <a:ea typeface="Meiryo UI" panose="020B0604030504040204" pitchFamily="50" charset="-128"/>
                        </a:rPr>
                        <a:t>鉄鋼エコソリューション</a:t>
                      </a:r>
                      <a:r>
                        <a:rPr kumimoji="1" lang="en-US" altLang="ja-JP" sz="1100" b="0" dirty="0">
                          <a:latin typeface="Meiryo UI" panose="020B0604030504040204" pitchFamily="50" charset="-128"/>
                          <a:ea typeface="Meiryo UI" panose="020B0604030504040204" pitchFamily="50" charset="-128"/>
                        </a:rPr>
                        <a:t>) </a:t>
                      </a:r>
                      <a:endParaRPr kumimoji="1" lang="ja-JP" altLang="en-US" sz="1100" b="0" dirty="0">
                        <a:latin typeface="Meiryo UI" panose="020B0604030504040204" pitchFamily="50" charset="-128"/>
                        <a:ea typeface="Meiryo UI" panose="020B0604030504040204" pitchFamily="50" charset="-128"/>
                      </a:endParaRPr>
                    </a:p>
                  </a:txBody>
                  <a:tcPr/>
                </a:tc>
                <a:tc>
                  <a:txBody>
                    <a:bodyPr/>
                    <a:lstStyle/>
                    <a:p>
                      <a:pPr marL="175895" indent="-175895">
                        <a:buFont typeface="Arial" panose="020B0604020202020204" pitchFamily="34" charset="0"/>
                        <a:buChar char="•"/>
                        <a:tabLst>
                          <a:tab pos="176213" algn="l"/>
                        </a:tabLst>
                      </a:pPr>
                      <a:r>
                        <a:rPr kumimoji="1" lang="en-US" altLang="ja-JP" sz="1200">
                          <a:latin typeface="Meiryo UI"/>
                          <a:ea typeface="Meiryo UI"/>
                        </a:rPr>
                        <a:t>ASEAN</a:t>
                      </a:r>
                      <a:r>
                        <a:rPr kumimoji="1" lang="ja-JP" altLang="en-US" sz="1200">
                          <a:latin typeface="Meiryo UI"/>
                          <a:ea typeface="Meiryo UI"/>
                        </a:rPr>
                        <a:t>の鉄鋼業界における</a:t>
                      </a:r>
                      <a:r>
                        <a:rPr kumimoji="1" lang="en-US" altLang="ja-JP" sz="1200">
                          <a:latin typeface="Meiryo UI"/>
                          <a:ea typeface="Meiryo UI"/>
                        </a:rPr>
                        <a:t>Best Available Technology(BAT)</a:t>
                      </a:r>
                      <a:r>
                        <a:rPr kumimoji="1" lang="ja-JP" altLang="en-US" sz="1200">
                          <a:latin typeface="Meiryo UI"/>
                          <a:ea typeface="Meiryo UI"/>
                        </a:rPr>
                        <a:t>の導入を促進するため、官民対話や製鉄所のエネルギー診断を実施。</a:t>
                      </a:r>
                    </a:p>
                  </a:txBody>
                  <a:tcPr/>
                </a:tc>
                <a:tc>
                  <a:txBody>
                    <a:bodyPr/>
                    <a:lstStyle/>
                    <a:p>
                      <a:pPr marL="0" indent="0">
                        <a:buFont typeface="Arial" panose="020B0604020202020204" pitchFamily="34" charset="0"/>
                        <a:buNone/>
                      </a:pPr>
                      <a:r>
                        <a:rPr kumimoji="1" lang="zh-TW" altLang="en-US" sz="1200">
                          <a:latin typeface="Meiryo UI" panose="020B0604030504040204" pitchFamily="50" charset="-128"/>
                          <a:ea typeface="Meiryo UI" panose="020B0604030504040204" pitchFamily="50" charset="-128"/>
                        </a:rPr>
                        <a:t>日本鉄鋼連盟国際環境戦略委員会</a:t>
                      </a:r>
                      <a:r>
                        <a:rPr kumimoji="1" lang="ja-JP" altLang="en-US" sz="1200">
                          <a:latin typeface="Meiryo UI" panose="020B0604030504040204" pitchFamily="50" charset="-128"/>
                          <a:ea typeface="Meiryo UI" panose="020B0604030504040204" pitchFamily="50" charset="-128"/>
                        </a:rPr>
                        <a:t>。</a:t>
                      </a:r>
                      <a:r>
                        <a:rPr kumimoji="1" lang="en-GB" altLang="ja-JP" sz="1200">
                          <a:latin typeface="Meiryo UI" panose="020B0604030504040204" pitchFamily="50" charset="-128"/>
                          <a:ea typeface="Meiryo UI" panose="020B0604030504040204" pitchFamily="50" charset="-128"/>
                        </a:rPr>
                        <a:t>ASEAN</a:t>
                      </a:r>
                      <a:r>
                        <a:rPr kumimoji="1" lang="ja-JP" altLang="en-US" sz="1200">
                          <a:latin typeface="Meiryo UI" panose="020B0604030504040204" pitchFamily="50" charset="-128"/>
                          <a:ea typeface="Meiryo UI" panose="020B0604030504040204" pitchFamily="50" charset="-128"/>
                        </a:rPr>
                        <a:t>各国の鉄鋼協会と連携。</a:t>
                      </a:r>
                    </a:p>
                  </a:txBody>
                  <a:tcPr/>
                </a:tc>
                <a:extLst>
                  <a:ext uri="{0D108BD9-81ED-4DB2-BD59-A6C34878D82A}">
                    <a16:rowId xmlns:a16="http://schemas.microsoft.com/office/drawing/2014/main" val="2030530731"/>
                  </a:ext>
                </a:extLst>
              </a:tr>
              <a:tr h="293912">
                <a:tc>
                  <a:txBody>
                    <a:bodyPr/>
                    <a:lstStyle/>
                    <a:p>
                      <a:r>
                        <a:rPr kumimoji="1" lang="ja-JP" altLang="en-US" sz="1400" b="0">
                          <a:latin typeface="Meiryo UI" panose="020B0604030504040204" pitchFamily="50" charset="-128"/>
                          <a:ea typeface="Meiryo UI" panose="020B0604030504040204" pitchFamily="50" charset="-128"/>
                        </a:rPr>
                        <a:t>バイオ炭</a:t>
                      </a:r>
                    </a:p>
                  </a:txBody>
                  <a:tcPr/>
                </a:tc>
                <a:tc>
                  <a:txBody>
                    <a:bodyPr/>
                    <a:lstStyle/>
                    <a:p>
                      <a:pPr marL="175895" indent="-175895">
                        <a:buFont typeface="Arial" panose="020B0604020202020204" pitchFamily="34" charset="0"/>
                        <a:buChar char="•"/>
                        <a:tabLst>
                          <a:tab pos="176213" algn="l"/>
                        </a:tabLst>
                      </a:pPr>
                      <a:r>
                        <a:rPr kumimoji="1" lang="ja-JP" altLang="en-US" sz="1200" dirty="0">
                          <a:latin typeface="Meiryo UI"/>
                          <a:ea typeface="Meiryo UI"/>
                        </a:rPr>
                        <a:t>バイオマスをガス化する際に</a:t>
                      </a:r>
                      <a:r>
                        <a:rPr kumimoji="1" lang="en-US" altLang="ja-JP" sz="1200" dirty="0">
                          <a:latin typeface="Meiryo UI"/>
                          <a:ea typeface="Meiryo UI"/>
                        </a:rPr>
                        <a:t>CO2</a:t>
                      </a:r>
                      <a:r>
                        <a:rPr kumimoji="1" lang="ja-JP" altLang="en-US" sz="1200" dirty="0">
                          <a:latin typeface="Meiryo UI"/>
                          <a:ea typeface="Meiryo UI"/>
                        </a:rPr>
                        <a:t>をバイオ炭として貯留する技術について、</a:t>
                      </a:r>
                      <a:r>
                        <a:rPr kumimoji="1" lang="en-US" altLang="ja-JP" sz="1200" dirty="0">
                          <a:latin typeface="Meiryo UI"/>
                          <a:ea typeface="Meiryo UI"/>
                        </a:rPr>
                        <a:t>ASEAN</a:t>
                      </a:r>
                      <a:r>
                        <a:rPr kumimoji="1" lang="ja-JP" altLang="en-US" sz="1200" dirty="0">
                          <a:latin typeface="Meiryo UI"/>
                          <a:ea typeface="Meiryo UI"/>
                        </a:rPr>
                        <a:t>地域へのプロダクトの展開を見据えた認知向上のためのウェビナーを実施。</a:t>
                      </a:r>
                    </a:p>
                  </a:txBody>
                  <a:tcPr/>
                </a:tc>
                <a:tc>
                  <a:txBody>
                    <a:bodyPr/>
                    <a:lstStyle/>
                    <a:p>
                      <a:pPr marL="0" indent="0">
                        <a:buFont typeface="Arial" panose="020B0604020202020204" pitchFamily="34" charset="0"/>
                        <a:buNone/>
                      </a:pPr>
                      <a:r>
                        <a:rPr kumimoji="1" lang="ja-JP" altLang="en-US" sz="1200" dirty="0">
                          <a:latin typeface="Meiryo UI" panose="020B0604030504040204" pitchFamily="50" charset="-128"/>
                          <a:ea typeface="Meiryo UI" panose="020B0604030504040204" pitchFamily="50" charset="-128"/>
                        </a:rPr>
                        <a:t>バイオ炭の展開を目指す企業</a:t>
                      </a:r>
                      <a:endParaRPr kumimoji="1" lang="en-US" altLang="ja-JP" sz="1200" dirty="0">
                        <a:latin typeface="Meiryo UI" panose="020B0604030504040204" pitchFamily="50" charset="-128"/>
                        <a:ea typeface="Meiryo UI" panose="020B0604030504040204" pitchFamily="50" charset="-128"/>
                      </a:endParaRPr>
                    </a:p>
                    <a:p>
                      <a:pPr marL="0" indent="0">
                        <a:buFont typeface="Arial" panose="020B0604020202020204" pitchFamily="34" charset="0"/>
                        <a:buNone/>
                      </a:pPr>
                      <a:r>
                        <a:rPr kumimoji="1" lang="ja-JP" altLang="en-US" sz="1200" dirty="0">
                          <a:latin typeface="Meiryo UI" panose="020B0604030504040204" pitchFamily="50" charset="-128"/>
                          <a:ea typeface="Meiryo UI" panose="020B0604030504040204" pitchFamily="50" charset="-128"/>
                        </a:rPr>
                        <a:t> </a:t>
                      </a:r>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フォレストエナジー</a:t>
                      </a:r>
                      <a:r>
                        <a:rPr kumimoji="1" lang="en-US" altLang="ja-JP" sz="1200" dirty="0">
                          <a:latin typeface="Meiryo UI" panose="020B0604030504040204" pitchFamily="50" charset="-128"/>
                          <a:ea typeface="Meiryo UI" panose="020B0604030504040204" pitchFamily="50" charset="-128"/>
                        </a:rPr>
                        <a:t>) </a:t>
                      </a:r>
                      <a:endParaRPr kumimoji="1" lang="ja-JP" altLang="en-US" sz="12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689505405"/>
                  </a:ext>
                </a:extLst>
              </a:tr>
              <a:tr h="293912">
                <a:tc>
                  <a:txBody>
                    <a:bodyPr/>
                    <a:lstStyle/>
                    <a:p>
                      <a:r>
                        <a:rPr lang="ja-JP" altLang="en-US" sz="1400" b="0">
                          <a:latin typeface="Meiryo UI"/>
                          <a:ea typeface="Meiryo UI"/>
                        </a:rPr>
                        <a:t>高効率</a:t>
                      </a:r>
                      <a:r>
                        <a:rPr kumimoji="1" lang="ja-JP" altLang="en-US" sz="1400" b="0">
                          <a:latin typeface="Meiryo UI"/>
                          <a:ea typeface="Meiryo UI"/>
                        </a:rPr>
                        <a:t>空調</a:t>
                      </a:r>
                      <a:endParaRPr kumimoji="1" lang="ja-JP" altLang="en-US" sz="1100" b="0">
                        <a:latin typeface="Meiryo UI"/>
                        <a:ea typeface="Meiryo UI"/>
                      </a:endParaRPr>
                    </a:p>
                  </a:txBody>
                  <a:tcPr/>
                </a:tc>
                <a:tc>
                  <a:txBody>
                    <a:bodyPr/>
                    <a:lstStyle/>
                    <a:p>
                      <a:pPr marL="175895" indent="-175895">
                        <a:buFont typeface="Arial" panose="020B0604020202020204" pitchFamily="34" charset="0"/>
                        <a:buChar char="•"/>
                        <a:tabLst>
                          <a:tab pos="176213" algn="l"/>
                        </a:tabLst>
                      </a:pPr>
                      <a:r>
                        <a:rPr kumimoji="1" lang="ja-JP" altLang="en-US" sz="1200" dirty="0">
                          <a:latin typeface="Meiryo UI"/>
                          <a:ea typeface="Meiryo UI"/>
                        </a:rPr>
                        <a:t>高めの温度設定でも従来同様の快適性を提供する高効率空調</a:t>
                      </a:r>
                      <a:r>
                        <a:rPr kumimoji="1" lang="en-US" altLang="ja-JP" sz="1200" dirty="0">
                          <a:latin typeface="Meiryo UI"/>
                          <a:ea typeface="Meiryo UI"/>
                        </a:rPr>
                        <a:t>(</a:t>
                      </a:r>
                      <a:r>
                        <a:rPr kumimoji="1" lang="ja-JP" altLang="en-US" sz="1200" dirty="0">
                          <a:latin typeface="Meiryo UI"/>
                          <a:ea typeface="Meiryo UI"/>
                        </a:rPr>
                        <a:t>タイやベトナムで試験導入中</a:t>
                      </a:r>
                      <a:r>
                        <a:rPr kumimoji="1" lang="en-US" altLang="ja-JP" sz="1200" dirty="0">
                          <a:latin typeface="Meiryo UI"/>
                          <a:ea typeface="Meiryo UI"/>
                        </a:rPr>
                        <a:t>)</a:t>
                      </a:r>
                      <a:r>
                        <a:rPr kumimoji="1" lang="ja-JP" altLang="en-US" sz="1200" dirty="0">
                          <a:latin typeface="Meiryo UI"/>
                          <a:ea typeface="Meiryo UI"/>
                        </a:rPr>
                        <a:t>について、他国への展開を見据えた認知普及活動</a:t>
                      </a:r>
                      <a:r>
                        <a:rPr kumimoji="1" lang="en-US" altLang="ja-JP" sz="1200" dirty="0">
                          <a:latin typeface="Meiryo UI"/>
                          <a:ea typeface="Meiryo UI"/>
                        </a:rPr>
                        <a:t>(</a:t>
                      </a:r>
                      <a:r>
                        <a:rPr kumimoji="1" lang="ja-JP" altLang="en-US" sz="1200" dirty="0">
                          <a:latin typeface="Meiryo UI"/>
                          <a:ea typeface="Meiryo UI"/>
                        </a:rPr>
                        <a:t>セミナーなど</a:t>
                      </a:r>
                      <a:r>
                        <a:rPr kumimoji="1" lang="en-US" altLang="ja-JP" sz="1200" dirty="0">
                          <a:latin typeface="Meiryo UI"/>
                          <a:ea typeface="Meiryo UI"/>
                        </a:rPr>
                        <a:t>)</a:t>
                      </a:r>
                      <a:r>
                        <a:rPr kumimoji="1" lang="ja-JP" altLang="en-US" sz="1200" dirty="0">
                          <a:latin typeface="Meiryo UI"/>
                          <a:ea typeface="Meiryo UI"/>
                        </a:rPr>
                        <a:t>を実施。</a:t>
                      </a:r>
                    </a:p>
                  </a:txBody>
                  <a:tcPr/>
                </a:tc>
                <a:tc>
                  <a:txBody>
                    <a:bodyPr/>
                    <a:lstStyle/>
                    <a:p>
                      <a:pPr marL="0" indent="0">
                        <a:buFont typeface="Arial" panose="020B0604020202020204" pitchFamily="34" charset="0"/>
                        <a:buNone/>
                      </a:pPr>
                      <a:r>
                        <a:rPr kumimoji="1" lang="ja-JP" altLang="en-US" sz="1200" dirty="0">
                          <a:latin typeface="Meiryo UI" panose="020B0604030504040204" pitchFamily="50" charset="-128"/>
                          <a:ea typeface="Meiryo UI" panose="020B0604030504040204" pitchFamily="50" charset="-128"/>
                        </a:rPr>
                        <a:t>高効率空調の展開を目指す企業</a:t>
                      </a:r>
                      <a:endParaRPr kumimoji="1" lang="en-US" altLang="ja-JP" sz="1200" dirty="0">
                        <a:latin typeface="Meiryo UI" panose="020B0604030504040204" pitchFamily="50" charset="-128"/>
                        <a:ea typeface="Meiryo UI" panose="020B0604030504040204" pitchFamily="50" charset="-128"/>
                      </a:endParaRPr>
                    </a:p>
                    <a:p>
                      <a:pPr marL="0" indent="0">
                        <a:buFont typeface="Arial" panose="020B0604020202020204" pitchFamily="34" charset="0"/>
                        <a:buNone/>
                      </a:pPr>
                      <a:r>
                        <a:rPr kumimoji="1" lang="ja-JP" altLang="en-US" sz="1200" dirty="0">
                          <a:latin typeface="Meiryo UI" panose="020B0604030504040204" pitchFamily="50" charset="-128"/>
                          <a:ea typeface="Meiryo UI" panose="020B0604030504040204" pitchFamily="50" charset="-128"/>
                        </a:rPr>
                        <a:t> </a:t>
                      </a:r>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ダイキン</a:t>
                      </a:r>
                      <a:r>
                        <a:rPr kumimoji="1" lang="en-US" altLang="ja-JP" sz="1200" dirty="0">
                          <a:latin typeface="Meiryo UI" panose="020B0604030504040204" pitchFamily="50" charset="-128"/>
                          <a:ea typeface="Meiryo UI" panose="020B0604030504040204" pitchFamily="50" charset="-128"/>
                        </a:rPr>
                        <a:t>) </a:t>
                      </a:r>
                      <a:endParaRPr kumimoji="1" lang="ja-JP" altLang="en-US" sz="12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3331512171"/>
                  </a:ext>
                </a:extLst>
              </a:tr>
              <a:tr h="293912">
                <a:tc>
                  <a:txBody>
                    <a:bodyPr/>
                    <a:lstStyle/>
                    <a:p>
                      <a:r>
                        <a:rPr kumimoji="1" lang="ja-JP" altLang="en-US" sz="1400" b="0" dirty="0">
                          <a:latin typeface="Meiryo UI" panose="020B0604030504040204" pitchFamily="50" charset="-128"/>
                          <a:ea typeface="Meiryo UI" panose="020B0604030504040204" pitchFamily="50" charset="-128"/>
                        </a:rPr>
                        <a:t>ファイナンス</a:t>
                      </a:r>
                    </a:p>
                  </a:txBody>
                  <a:tcPr/>
                </a:tc>
                <a:tc>
                  <a:txBody>
                    <a:bodyPr/>
                    <a:lstStyle/>
                    <a:p>
                      <a:pPr marL="176213" indent="-176213">
                        <a:buFont typeface="Arial" panose="020B0604020202020204" pitchFamily="34" charset="0"/>
                        <a:buChar char="•"/>
                      </a:pPr>
                      <a:r>
                        <a:rPr kumimoji="1" lang="en-US" altLang="ja-JP" sz="1200" dirty="0">
                          <a:latin typeface="Meiryo UI" panose="020B0604030504040204" pitchFamily="50" charset="-128"/>
                          <a:ea typeface="Meiryo UI" panose="020B0604030504040204" pitchFamily="50" charset="-128"/>
                        </a:rPr>
                        <a:t>ASEAN</a:t>
                      </a:r>
                      <a:r>
                        <a:rPr kumimoji="1" lang="ja-JP" altLang="en-US" sz="1200" dirty="0">
                          <a:latin typeface="Meiryo UI" panose="020B0604030504040204" pitchFamily="50" charset="-128"/>
                          <a:ea typeface="Meiryo UI" panose="020B0604030504040204" pitchFamily="50" charset="-128"/>
                        </a:rPr>
                        <a:t>域内で脱炭素技術の導入を行う上での課題の分析、地場金融機関のニーズの把握、ファイナンス動員に向けたセミナーの開催、脱炭素技術導入のための金融商品の策定支援等を実施。</a:t>
                      </a:r>
                    </a:p>
                  </a:txBody>
                  <a:tcPr/>
                </a:tc>
                <a:tc>
                  <a:txBody>
                    <a:bodyPr/>
                    <a:lstStyle/>
                    <a:p>
                      <a:pPr marL="0" indent="0">
                        <a:buFont typeface="Arial" panose="020B0604020202020204" pitchFamily="34" charset="0"/>
                        <a:buNone/>
                      </a:pPr>
                      <a:r>
                        <a:rPr kumimoji="1" lang="ja-JP" altLang="en-US" sz="1200" dirty="0">
                          <a:latin typeface="Meiryo UI"/>
                          <a:ea typeface="Meiryo UI"/>
                        </a:rPr>
                        <a:t>アジア太平洋開発金融機関協会 </a:t>
                      </a:r>
                      <a:r>
                        <a:rPr kumimoji="1" lang="en-US" altLang="ja-JP" sz="1200" dirty="0">
                          <a:latin typeface="Meiryo UI"/>
                          <a:ea typeface="Meiryo UI"/>
                        </a:rPr>
                        <a:t>(</a:t>
                      </a:r>
                      <a:r>
                        <a:rPr kumimoji="1" lang="en-US" altLang="ja-JP" sz="1200" dirty="0" err="1">
                          <a:latin typeface="Meiryo UI"/>
                          <a:ea typeface="Meiryo UI"/>
                        </a:rPr>
                        <a:t>ADFIAP</a:t>
                      </a:r>
                      <a:r>
                        <a:rPr kumimoji="1" lang="ja-JP" altLang="en-US" sz="1200" dirty="0">
                          <a:latin typeface="Meiryo UI"/>
                          <a:ea typeface="Meiryo UI"/>
                        </a:rPr>
                        <a:t>：</a:t>
                      </a:r>
                      <a:r>
                        <a:rPr kumimoji="1" lang="en-US" altLang="ja-JP" sz="1200" dirty="0">
                          <a:latin typeface="Meiryo UI"/>
                          <a:ea typeface="Meiryo UI"/>
                        </a:rPr>
                        <a:t>40</a:t>
                      </a:r>
                      <a:r>
                        <a:rPr kumimoji="1" lang="ja-JP" altLang="en-US" sz="1200" dirty="0">
                          <a:latin typeface="Meiryo UI"/>
                          <a:ea typeface="Meiryo UI"/>
                        </a:rPr>
                        <a:t>ヵ国</a:t>
                      </a:r>
                      <a:r>
                        <a:rPr kumimoji="1" lang="en-US" altLang="ja-JP" sz="1200" dirty="0">
                          <a:latin typeface="Meiryo UI"/>
                          <a:ea typeface="Meiryo UI"/>
                        </a:rPr>
                        <a:t>90</a:t>
                      </a:r>
                      <a:r>
                        <a:rPr kumimoji="1" lang="ja-JP" altLang="en-US" sz="1200" dirty="0">
                          <a:latin typeface="Meiryo UI"/>
                          <a:ea typeface="Meiryo UI"/>
                        </a:rPr>
                        <a:t>機関</a:t>
                      </a:r>
                      <a:r>
                        <a:rPr kumimoji="1" lang="en-US" altLang="ja-JP" sz="1200" dirty="0">
                          <a:latin typeface="Meiryo UI"/>
                          <a:ea typeface="Meiryo UI"/>
                        </a:rPr>
                        <a:t>) </a:t>
                      </a:r>
                      <a:endParaRPr kumimoji="1" lang="ja-JP" altLang="en-US" sz="1200" dirty="0">
                        <a:latin typeface="Meiryo UI"/>
                        <a:ea typeface="Meiryo UI"/>
                      </a:endParaRPr>
                    </a:p>
                  </a:txBody>
                  <a:tcPr/>
                </a:tc>
                <a:extLst>
                  <a:ext uri="{0D108BD9-81ED-4DB2-BD59-A6C34878D82A}">
                    <a16:rowId xmlns:a16="http://schemas.microsoft.com/office/drawing/2014/main" val="1910878652"/>
                  </a:ext>
                </a:extLst>
              </a:tr>
            </a:tbl>
          </a:graphicData>
        </a:graphic>
      </p:graphicFrame>
    </p:spTree>
    <p:extLst>
      <p:ext uri="{BB962C8B-B14F-4D97-AF65-F5344CB8AC3E}">
        <p14:creationId xmlns:p14="http://schemas.microsoft.com/office/powerpoint/2010/main" val="5041984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think-cell data - do not delete" hidden="1">
            <a:extLst>
              <a:ext uri="{FF2B5EF4-FFF2-40B4-BE49-F238E27FC236}">
                <a16:creationId xmlns:a16="http://schemas.microsoft.com/office/drawing/2014/main" id="{A159B7D6-8A1B-66EC-37E9-422F1C26987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4" imgH="486" progId="TCLayout.ActiveDocument.1">
                  <p:embed/>
                </p:oleObj>
              </mc:Choice>
              <mc:Fallback>
                <p:oleObj name="think-cell Slide" r:id="rId4" imgW="484" imgH="486" progId="TCLayout.ActiveDocument.1">
                  <p:embed/>
                  <p:pic>
                    <p:nvPicPr>
                      <p:cNvPr id="19" name="think-cell data - do not delete" hidden="1">
                        <a:extLst>
                          <a:ext uri="{FF2B5EF4-FFF2-40B4-BE49-F238E27FC236}">
                            <a16:creationId xmlns:a16="http://schemas.microsoft.com/office/drawing/2014/main" id="{A159B7D6-8A1B-66EC-37E9-422F1C26987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4" name="スライド番号プレースホルダー 13">
            <a:extLst>
              <a:ext uri="{FF2B5EF4-FFF2-40B4-BE49-F238E27FC236}">
                <a16:creationId xmlns:a16="http://schemas.microsoft.com/office/drawing/2014/main" id="{D37C0F52-8020-45EF-9897-770E6833D180}"/>
              </a:ext>
            </a:extLst>
          </p:cNvPr>
          <p:cNvSpPr>
            <a:spLocks noGrp="1"/>
          </p:cNvSpPr>
          <p:nvPr>
            <p:ph type="sldNum" sz="quarter" idx="12"/>
          </p:nvPr>
        </p:nvSpPr>
        <p:spPr/>
        <p:txBody>
          <a:bodyPr/>
          <a:lstStyle/>
          <a:p>
            <a:fld id="{D9550142-B990-490A-A107-ED7302A7FD52}" type="slidenum">
              <a:rPr kumimoji="1" lang="ja-JP" altLang="en-US" smtClean="0">
                <a:sym typeface="メイリオ" panose="020B0604030504040204" pitchFamily="50" charset="-128"/>
              </a:rPr>
              <a:t>7</a:t>
            </a:fld>
            <a:endParaRPr kumimoji="1" lang="ja-JP" altLang="en-US">
              <a:sym typeface="メイリオ" panose="020B0604030504040204" pitchFamily="50" charset="-128"/>
            </a:endParaRPr>
          </a:p>
        </p:txBody>
      </p:sp>
      <p:sp>
        <p:nvSpPr>
          <p:cNvPr id="2" name="タイトル 1">
            <a:extLst>
              <a:ext uri="{FF2B5EF4-FFF2-40B4-BE49-F238E27FC236}">
                <a16:creationId xmlns:a16="http://schemas.microsoft.com/office/drawing/2014/main" id="{873373A9-135F-90E4-5AA5-0E85D546FA3C}"/>
              </a:ext>
            </a:extLst>
          </p:cNvPr>
          <p:cNvSpPr>
            <a:spLocks noGrp="1"/>
          </p:cNvSpPr>
          <p:nvPr>
            <p:ph type="title"/>
          </p:nvPr>
        </p:nvSpPr>
        <p:spPr/>
        <p:txBody>
          <a:bodyPr vert="horz" wrap="square" lIns="91440" tIns="45720" rIns="91440" bIns="45720" rtlCol="0" anchor="ctr">
            <a:spAutoFit/>
          </a:bodyPr>
          <a:lstStyle/>
          <a:p>
            <a:r>
              <a:rPr lang="en-US" altLang="ja-JP">
                <a:sym typeface="メイリオ" panose="020B0604030504040204" pitchFamily="50" charset="-128"/>
              </a:rPr>
              <a:t>CEFIA</a:t>
            </a:r>
            <a:r>
              <a:rPr lang="ja-JP" altLang="en-US">
                <a:sym typeface="メイリオ" panose="020B0604030504040204" pitchFamily="50" charset="-128"/>
              </a:rPr>
              <a:t>フラッグシップ・プロジェクト </a:t>
            </a:r>
            <a:r>
              <a:rPr lang="en-US" altLang="ja-JP">
                <a:solidFill>
                  <a:schemeClr val="accent3"/>
                </a:solidFill>
                <a:sym typeface="メイリオ" panose="020B0604030504040204" pitchFamily="50" charset="-128"/>
              </a:rPr>
              <a:t>ZEB</a:t>
            </a:r>
            <a:r>
              <a:rPr lang="en-US" altLang="ja-JP">
                <a:sym typeface="メイリオ" panose="020B0604030504040204" pitchFamily="50" charset="-128"/>
              </a:rPr>
              <a:t> </a:t>
            </a:r>
            <a:r>
              <a:rPr lang="ja-JP" altLang="en-US">
                <a:sym typeface="メイリオ" panose="020B0604030504040204" pitchFamily="50" charset="-128"/>
              </a:rPr>
              <a:t>取り組み概要</a:t>
            </a:r>
          </a:p>
        </p:txBody>
      </p:sp>
      <p:sp>
        <p:nvSpPr>
          <p:cNvPr id="28" name="テキスト プレースホルダー 7">
            <a:extLst>
              <a:ext uri="{FF2B5EF4-FFF2-40B4-BE49-F238E27FC236}">
                <a16:creationId xmlns:a16="http://schemas.microsoft.com/office/drawing/2014/main" id="{5309A1AC-B14D-19D3-A598-DBB9B8AEF3F3}"/>
              </a:ext>
            </a:extLst>
          </p:cNvPr>
          <p:cNvSpPr txBox="1">
            <a:spLocks/>
          </p:cNvSpPr>
          <p:nvPr/>
        </p:nvSpPr>
        <p:spPr>
          <a:xfrm>
            <a:off x="443074" y="1160415"/>
            <a:ext cx="11305842" cy="492443"/>
          </a:xfrm>
          <a:prstGeom prst="rect">
            <a:avLst/>
          </a:prstGeom>
          <a:noFill/>
          <a:ln>
            <a:noFill/>
          </a:ln>
          <a:extLst>
            <a:ext uri="{909E8E84-426E-40DD-AFC4-6F175D3DCCD1}">
              <a14:hiddenFill xmlns:a14="http://schemas.microsoft.com/office/drawing/2010/main">
                <a:solidFill>
                  <a:srgbClr val="99D6EC"/>
                </a:solidFill>
              </a14:hiddenFill>
            </a:ext>
          </a:extLst>
        </p:spPr>
        <p:txBody>
          <a:bodyPr vert="horz" wrap="square" lIns="0" tIns="0" rIns="0" bIns="0" rtlCol="0" anchor="t" anchorCtr="0">
            <a:spAutoFit/>
          </a:bodyPr>
          <a:lstStyle>
            <a:defPPr>
              <a:defRPr lang="ja-JP"/>
            </a:defPPr>
            <a:lvl1pPr marL="263776" indent="-263776" defTabSz="914423">
              <a:spcBef>
                <a:spcPts val="0"/>
              </a:spcBef>
              <a:spcAft>
                <a:spcPts val="0"/>
              </a:spcAft>
              <a:buClr>
                <a:srgbClr val="002060"/>
              </a:buClr>
              <a:buFont typeface="Arial" panose="020B0604020202020204" pitchFamily="34" charset="0"/>
              <a:buChar char="•"/>
              <a:defRPr sz="1600" b="1" i="0">
                <a:latin typeface="メイリオ" panose="020B0604030504040204" pitchFamily="50" charset="-128"/>
                <a:ea typeface="メイリオ" panose="020B0604030504040204" pitchFamily="50" charset="-128"/>
              </a:defRPr>
            </a:lvl1pPr>
            <a:lvl2pPr marL="324000" lvl="1" indent="-216000">
              <a:spcBef>
                <a:spcPts val="0"/>
              </a:spcBef>
              <a:spcAft>
                <a:spcPts val="0"/>
              </a:spcAft>
              <a:buClr>
                <a:schemeClr val="tx2"/>
              </a:buClr>
              <a:buFont typeface="Trebuchet MS" panose="020B0603020202020204" pitchFamily="34" charset="0"/>
              <a:buChar char="•"/>
              <a:defRPr sz="1600" b="0" i="0">
                <a:latin typeface="Trebuchet MS" panose="020B0603020202020204" pitchFamily="34" charset="0"/>
                <a:ea typeface="メイリオ" panose="020B0604030504040204" pitchFamily="50" charset="-128"/>
              </a:defRPr>
            </a:lvl2pPr>
            <a:lvl3pPr marL="896960" indent="-228606" defTabSz="914423">
              <a:spcBef>
                <a:spcPts val="600"/>
              </a:spcBef>
              <a:spcAft>
                <a:spcPts val="600"/>
              </a:spcAft>
              <a:buFont typeface="メイリオ" panose="020B0604030504040204" pitchFamily="50" charset="-128"/>
              <a:buChar char="‒"/>
              <a:defRPr sz="1600" b="0" i="0">
                <a:latin typeface="+mj-ea"/>
                <a:ea typeface="+mj-ea"/>
                <a:cs typeface="メイリオ" panose="020B0604030504040204" pitchFamily="50" charset="-128"/>
              </a:defRPr>
            </a:lvl3pPr>
            <a:lvl4pPr marL="1165254" indent="-228606" defTabSz="914423">
              <a:spcBef>
                <a:spcPct val="20000"/>
              </a:spcBef>
              <a:buFont typeface="Meiryo UI" panose="020B0604030504040204" pitchFamily="50" charset="-128"/>
              <a:buChar char="∗"/>
              <a:defRPr sz="1600">
                <a:latin typeface="+mj-ea"/>
                <a:ea typeface="+mj-ea"/>
                <a:cs typeface="Meiryo UI" panose="020B0604030504040204" pitchFamily="50" charset="-128"/>
              </a:defRPr>
            </a:lvl4pPr>
            <a:lvl5pPr marL="1527213" indent="-228606" defTabSz="914423">
              <a:spcBef>
                <a:spcPct val="20000"/>
              </a:spcBef>
              <a:buFont typeface="Arial" pitchFamily="34" charset="0"/>
              <a:buChar char="»"/>
              <a:defRPr sz="1600">
                <a:latin typeface="+mj-ea"/>
                <a:ea typeface="+mj-ea"/>
                <a:cs typeface="Meiryo UI" panose="020B0604030504040204" pitchFamily="50" charset="-128"/>
              </a:defRPr>
            </a:lvl5pPr>
            <a:lvl6pPr marL="2514663" indent="-228606" defTabSz="914423">
              <a:spcBef>
                <a:spcPct val="20000"/>
              </a:spcBef>
              <a:buFont typeface="Arial" pitchFamily="34" charset="0"/>
              <a:buChar char="•"/>
              <a:defRPr sz="2000"/>
            </a:lvl6pPr>
            <a:lvl7pPr marL="2971874" indent="-228606" defTabSz="914423">
              <a:spcBef>
                <a:spcPct val="20000"/>
              </a:spcBef>
              <a:buFont typeface="Arial" pitchFamily="34" charset="0"/>
              <a:buChar char="•"/>
              <a:defRPr sz="2000"/>
            </a:lvl7pPr>
            <a:lvl8pPr marL="3429086" indent="-228606" defTabSz="914423">
              <a:spcBef>
                <a:spcPct val="20000"/>
              </a:spcBef>
              <a:buFont typeface="Arial" pitchFamily="34" charset="0"/>
              <a:buChar char="•"/>
              <a:defRPr sz="2000"/>
            </a:lvl8pPr>
            <a:lvl9pPr marL="3886297" indent="-228606" defTabSz="914423">
              <a:spcBef>
                <a:spcPct val="20000"/>
              </a:spcBef>
              <a:buFont typeface="Arial" pitchFamily="34" charset="0"/>
              <a:buChar char="•"/>
              <a:defRPr sz="2000"/>
            </a:lvl9pPr>
          </a:lstStyle>
          <a:p>
            <a:pPr>
              <a:tabLst>
                <a:tab pos="92075" algn="l"/>
              </a:tabLst>
            </a:pPr>
            <a:r>
              <a:rPr lang="ja-JP" altLang="en-US" b="0">
                <a:sym typeface="メイリオ" panose="020B0604030504040204" pitchFamily="50" charset="-128"/>
              </a:rPr>
              <a:t>日本が主導している、</a:t>
            </a:r>
            <a:r>
              <a:rPr lang="en-US" altLang="ja-JP" b="0">
                <a:sym typeface="メイリオ" panose="020B0604030504040204" pitchFamily="50" charset="-128"/>
              </a:rPr>
              <a:t>ZEB</a:t>
            </a:r>
            <a:r>
              <a:rPr lang="ja-JP" altLang="en-US" b="0">
                <a:sym typeface="メイリオ" panose="020B0604030504040204" pitchFamily="50" charset="-128"/>
              </a:rPr>
              <a:t>（</a:t>
            </a:r>
            <a:r>
              <a:rPr lang="en-US" altLang="ja-JP" b="0">
                <a:sym typeface="メイリオ" panose="020B0604030504040204" pitchFamily="50" charset="-128"/>
              </a:rPr>
              <a:t>Zero Energy Building</a:t>
            </a:r>
            <a:r>
              <a:rPr lang="ja-JP" altLang="en-US" b="0">
                <a:sym typeface="メイリオ" panose="020B0604030504040204" pitchFamily="50" charset="-128"/>
              </a:rPr>
              <a:t>）ファミリー概念の普及展開を図り、</a:t>
            </a:r>
            <a:r>
              <a:rPr lang="en-US" altLang="ja-JP" b="0">
                <a:sym typeface="メイリオ" panose="020B0604030504040204" pitchFamily="50" charset="-128"/>
              </a:rPr>
              <a:t>ASEAN</a:t>
            </a:r>
            <a:r>
              <a:rPr lang="ja-JP" altLang="en-US" b="0">
                <a:sym typeface="メイリオ" panose="020B0604030504040204" pitchFamily="50" charset="-128"/>
              </a:rPr>
              <a:t>での建物分野での</a:t>
            </a:r>
            <a:br>
              <a:rPr lang="en-US" altLang="ja-JP" b="0">
                <a:sym typeface="メイリオ" panose="020B0604030504040204" pitchFamily="50" charset="-128"/>
              </a:rPr>
            </a:br>
            <a:r>
              <a:rPr lang="ja-JP" altLang="en-US" b="0">
                <a:sym typeface="メイリオ" panose="020B0604030504040204" pitchFamily="50" charset="-128"/>
              </a:rPr>
              <a:t>脱炭素化の加速化に貢献。</a:t>
            </a:r>
            <a:endParaRPr lang="ja-JP" altLang="ja-JP" b="0">
              <a:sym typeface="メイリオ" panose="020B0604030504040204" pitchFamily="50" charset="-128"/>
            </a:endParaRPr>
          </a:p>
        </p:txBody>
      </p:sp>
      <p:sp>
        <p:nvSpPr>
          <p:cNvPr id="4" name="正方形/長方形 3"/>
          <p:cNvSpPr/>
          <p:nvPr/>
        </p:nvSpPr>
        <p:spPr>
          <a:xfrm>
            <a:off x="443074" y="1938796"/>
            <a:ext cx="7342214" cy="1635091"/>
          </a:xfrm>
          <a:prstGeom prst="rect">
            <a:avLst/>
          </a:prstGeom>
          <a:ln w="12700">
            <a:noFill/>
          </a:ln>
        </p:spPr>
        <p:style>
          <a:lnRef idx="2">
            <a:schemeClr val="accent2"/>
          </a:lnRef>
          <a:fillRef idx="1">
            <a:schemeClr val="lt1"/>
          </a:fillRef>
          <a:effectRef idx="0">
            <a:schemeClr val="accent2"/>
          </a:effectRef>
          <a:fontRef idx="minor">
            <a:schemeClr val="dk1"/>
          </a:fontRef>
        </p:style>
        <p:txBody>
          <a:bodyPr wrap="square">
            <a:noAutofit/>
          </a:bodyPr>
          <a:lstStyle/>
          <a:p>
            <a:pPr>
              <a:buFont typeface="Wingdings" panose="05000000000000000000" pitchFamily="2" charset="2"/>
              <a:buChar char="u"/>
            </a:pPr>
            <a:r>
              <a:rPr lang="ja-JP" altLang="en-US" sz="1600">
                <a:solidFill>
                  <a:srgbClr val="FF0000"/>
                </a:solidFill>
                <a:latin typeface="メイリオ" panose="020B0604030504040204" pitchFamily="50" charset="-128"/>
                <a:ea typeface="メイリオ" panose="020B0604030504040204" pitchFamily="50" charset="-128"/>
                <a:sym typeface="メイリオ" panose="020B0604030504040204" pitchFamily="50" charset="-128"/>
              </a:rPr>
              <a:t> 活動体制</a:t>
            </a:r>
            <a:endParaRPr lang="en-US" altLang="ja-JP" sz="1600">
              <a:solidFill>
                <a:srgbClr val="FF0000"/>
              </a:solidFill>
              <a:latin typeface="メイリオ" panose="020B0604030504040204" pitchFamily="50" charset="-128"/>
              <a:ea typeface="メイリオ" panose="020B0604030504040204" pitchFamily="50" charset="-128"/>
              <a:sym typeface="メイリオ" panose="020B0604030504040204" pitchFamily="50" charset="-128"/>
            </a:endParaRPr>
          </a:p>
          <a:p>
            <a:pPr marL="266700"/>
            <a:r>
              <a:rPr lang="ja-JP" altLang="en-US" sz="1600" b="1">
                <a:latin typeface="メイリオ" panose="020B0604030504040204" pitchFamily="50" charset="-128"/>
                <a:ea typeface="メイリオ" panose="020B0604030504040204" pitchFamily="50" charset="-128"/>
                <a:sym typeface="メイリオ" panose="020B0604030504040204" pitchFamily="50" charset="-128"/>
              </a:rPr>
              <a:t>世界省エネルギー等ビジネス推進協議会（</a:t>
            </a:r>
            <a:r>
              <a:rPr lang="en-US" altLang="ja-JP" sz="1600" b="1">
                <a:latin typeface="メイリオ" panose="020B0604030504040204" pitchFamily="50" charset="-128"/>
                <a:ea typeface="メイリオ" panose="020B0604030504040204" pitchFamily="50" charset="-128"/>
                <a:sym typeface="メイリオ" panose="020B0604030504040204" pitchFamily="50" charset="-128"/>
              </a:rPr>
              <a:t>JASE-World</a:t>
            </a:r>
            <a:r>
              <a:rPr lang="ja-JP" altLang="en-US" sz="1600" b="1">
                <a:latin typeface="メイリオ" panose="020B0604030504040204" pitchFamily="50" charset="-128"/>
                <a:ea typeface="メイリオ" panose="020B0604030504040204" pitchFamily="50" charset="-128"/>
                <a:sym typeface="メイリオ" panose="020B0604030504040204" pitchFamily="50" charset="-128"/>
              </a:rPr>
              <a:t>：ビジ協）</a:t>
            </a:r>
            <a:r>
              <a:rPr lang="ja-JP" altLang="en-US" sz="1600">
                <a:latin typeface="メイリオ" panose="020B0604030504040204" pitchFamily="50" charset="-128"/>
                <a:ea typeface="メイリオ" panose="020B0604030504040204" pitchFamily="50" charset="-128"/>
                <a:sym typeface="メイリオ" panose="020B0604030504040204" pitchFamily="50" charset="-128"/>
              </a:rPr>
              <a:t>に</a:t>
            </a:r>
            <a:br>
              <a:rPr lang="en-US" altLang="ja-JP" sz="1600">
                <a:latin typeface="メイリオ" panose="020B0604030504040204" pitchFamily="50" charset="-128"/>
                <a:ea typeface="メイリオ" panose="020B0604030504040204" pitchFamily="50" charset="-128"/>
                <a:sym typeface="メイリオ" panose="020B0604030504040204" pitchFamily="50" charset="-128"/>
              </a:rPr>
            </a:br>
            <a:r>
              <a:rPr lang="ja-JP" altLang="en-US" sz="1600">
                <a:latin typeface="メイリオ" panose="020B0604030504040204" pitchFamily="50" charset="-128"/>
                <a:ea typeface="メイリオ" panose="020B0604030504040204" pitchFamily="50" charset="-128"/>
                <a:sym typeface="メイリオ" panose="020B0604030504040204" pitchFamily="50" charset="-128"/>
              </a:rPr>
              <a:t>おける「</a:t>
            </a:r>
            <a:r>
              <a:rPr lang="en-US" altLang="ja-JP" sz="1600">
                <a:latin typeface="メイリオ" panose="020B0604030504040204" pitchFamily="50" charset="-128"/>
                <a:ea typeface="メイリオ" panose="020B0604030504040204" pitchFamily="50" charset="-128"/>
                <a:sym typeface="メイリオ" panose="020B0604030504040204" pitchFamily="50" charset="-128"/>
              </a:rPr>
              <a:t>ZEB</a:t>
            </a:r>
            <a:r>
              <a:rPr lang="ja-JP" altLang="en-US" sz="1600">
                <a:latin typeface="メイリオ" panose="020B0604030504040204" pitchFamily="50" charset="-128"/>
                <a:ea typeface="メイリオ" panose="020B0604030504040204" pitchFamily="50" charset="-128"/>
                <a:sym typeface="メイリオ" panose="020B0604030504040204" pitchFamily="50" charset="-128"/>
              </a:rPr>
              <a:t>ソリューション</a:t>
            </a:r>
            <a:r>
              <a:rPr lang="en-US" altLang="ja-JP" sz="1600">
                <a:latin typeface="メイリオ" panose="020B0604030504040204" pitchFamily="50" charset="-128"/>
                <a:ea typeface="メイリオ" panose="020B0604030504040204" pitchFamily="50" charset="-128"/>
                <a:sym typeface="メイリオ" panose="020B0604030504040204" pitchFamily="50" charset="-128"/>
              </a:rPr>
              <a:t>WG</a:t>
            </a:r>
            <a:r>
              <a:rPr lang="ja-JP" altLang="en-US" sz="1600">
                <a:latin typeface="メイリオ" panose="020B0604030504040204" pitchFamily="50" charset="-128"/>
                <a:ea typeface="メイリオ" panose="020B0604030504040204" pitchFamily="50" charset="-128"/>
                <a:sym typeface="メイリオ" panose="020B0604030504040204" pitchFamily="50" charset="-128"/>
              </a:rPr>
              <a:t>」の活動を</a:t>
            </a:r>
            <a:r>
              <a:rPr lang="en-US" altLang="ja-JP" sz="1600">
                <a:latin typeface="メイリオ" panose="020B0604030504040204" pitchFamily="50" charset="-128"/>
                <a:ea typeface="メイリオ" panose="020B0604030504040204" pitchFamily="50" charset="-128"/>
                <a:sym typeface="メイリオ" panose="020B0604030504040204" pitchFamily="50" charset="-128"/>
              </a:rPr>
              <a:t>CEFIA</a:t>
            </a:r>
            <a:r>
              <a:rPr lang="ja-JP" altLang="en-US" sz="1600">
                <a:latin typeface="メイリオ" panose="020B0604030504040204" pitchFamily="50" charset="-128"/>
                <a:ea typeface="メイリオ" panose="020B0604030504040204" pitchFamily="50" charset="-128"/>
                <a:sym typeface="メイリオ" panose="020B0604030504040204" pitchFamily="50" charset="-128"/>
              </a:rPr>
              <a:t>でサポート。</a:t>
            </a:r>
            <a:endParaRPr lang="en-US" altLang="ja-JP" sz="1600">
              <a:latin typeface="メイリオ" panose="020B0604030504040204" pitchFamily="50" charset="-128"/>
              <a:ea typeface="メイリオ" panose="020B0604030504040204" pitchFamily="50" charset="-128"/>
              <a:sym typeface="メイリオ" panose="020B0604030504040204" pitchFamily="50" charset="-128"/>
            </a:endParaRPr>
          </a:p>
          <a:p>
            <a:pPr marL="176213"/>
            <a:endParaRPr lang="en-US" altLang="ja-JP" sz="1600">
              <a:latin typeface="メイリオ" panose="020B0604030504040204" pitchFamily="50" charset="-128"/>
              <a:ea typeface="メイリオ" panose="020B0604030504040204" pitchFamily="50" charset="-128"/>
              <a:sym typeface="メイリオ" panose="020B0604030504040204" pitchFamily="50" charset="-128"/>
            </a:endParaRPr>
          </a:p>
          <a:p>
            <a:pPr marL="285750" indent="-285750">
              <a:buFont typeface="Wingdings" panose="05000000000000000000" pitchFamily="2" charset="2"/>
              <a:buChar char="u"/>
            </a:pPr>
            <a:r>
              <a:rPr lang="ja-JP" altLang="en-US" sz="1600">
                <a:solidFill>
                  <a:srgbClr val="FF0000"/>
                </a:solidFill>
                <a:latin typeface="メイリオ" panose="020B0604030504040204" pitchFamily="50" charset="-128"/>
                <a:ea typeface="メイリオ" panose="020B0604030504040204" pitchFamily="50" charset="-128"/>
                <a:sym typeface="メイリオ" panose="020B0604030504040204" pitchFamily="50" charset="-128"/>
              </a:rPr>
              <a:t>期待される効果</a:t>
            </a:r>
            <a:endParaRPr lang="en-US" altLang="ja-JP" sz="1600">
              <a:solidFill>
                <a:srgbClr val="FF0000"/>
              </a:solidFill>
              <a:latin typeface="メイリオ" panose="020B0604030504040204" pitchFamily="50" charset="-128"/>
              <a:ea typeface="メイリオ" panose="020B0604030504040204" pitchFamily="50" charset="-128"/>
              <a:sym typeface="メイリオ" panose="020B0604030504040204" pitchFamily="50" charset="-128"/>
            </a:endParaRPr>
          </a:p>
          <a:p>
            <a:pPr marL="266700">
              <a:spcAft>
                <a:spcPts val="600"/>
              </a:spcAft>
            </a:pPr>
            <a:r>
              <a:rPr lang="ja-JP" altLang="en-US" sz="1600">
                <a:latin typeface="メイリオ" panose="020B0604030504040204" pitchFamily="50" charset="-128"/>
                <a:ea typeface="メイリオ" panose="020B0604030504040204" pitchFamily="50" charset="-128"/>
                <a:sym typeface="メイリオ" panose="020B0604030504040204" pitchFamily="50" charset="-128"/>
              </a:rPr>
              <a:t>建物分野での脱炭素化の加速化に貢献</a:t>
            </a:r>
            <a:endParaRPr lang="en-US" altLang="ja-JP" sz="1600">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3" name="四角形: 角を丸くする 2">
            <a:extLst>
              <a:ext uri="{FF2B5EF4-FFF2-40B4-BE49-F238E27FC236}">
                <a16:creationId xmlns:a16="http://schemas.microsoft.com/office/drawing/2014/main" id="{B06A62CD-9494-4AEF-AE73-CB34D70DA991}"/>
              </a:ext>
            </a:extLst>
          </p:cNvPr>
          <p:cNvSpPr/>
          <p:nvPr/>
        </p:nvSpPr>
        <p:spPr>
          <a:xfrm>
            <a:off x="7556944" y="2590022"/>
            <a:ext cx="1138306" cy="516660"/>
          </a:xfrm>
          <a:prstGeom prst="round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t>ZEB</a:t>
            </a:r>
          </a:p>
          <a:p>
            <a:pPr algn="ctr"/>
            <a:r>
              <a:rPr lang="en-US" altLang="ja-JP" sz="140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t>Ready</a:t>
            </a:r>
            <a:endParaRPr lang="ja-JP" altLang="en-US" sz="140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7" name="正方形/長方形 6">
            <a:extLst>
              <a:ext uri="{FF2B5EF4-FFF2-40B4-BE49-F238E27FC236}">
                <a16:creationId xmlns:a16="http://schemas.microsoft.com/office/drawing/2014/main" id="{5B7598EF-FDB2-4C56-8414-9E503A76F2CA}"/>
              </a:ext>
            </a:extLst>
          </p:cNvPr>
          <p:cNvSpPr/>
          <p:nvPr/>
        </p:nvSpPr>
        <p:spPr>
          <a:xfrm>
            <a:off x="7729749" y="2005952"/>
            <a:ext cx="3425938" cy="307777"/>
          </a:xfrm>
          <a:prstGeom prst="rect">
            <a:avLst/>
          </a:prstGeom>
        </p:spPr>
        <p:txBody>
          <a:bodyPr wrap="none">
            <a:spAutoFit/>
          </a:bodyPr>
          <a:lstStyle/>
          <a:p>
            <a:r>
              <a:rPr lang="ja-JP" altLang="en-US" sz="1400" b="1">
                <a:latin typeface="メイリオ" panose="020B0604030504040204" pitchFamily="50" charset="-128"/>
                <a:ea typeface="メイリオ" panose="020B0604030504040204" pitchFamily="50" charset="-128"/>
                <a:sym typeface="メイリオ" panose="020B0604030504040204" pitchFamily="50" charset="-128"/>
              </a:rPr>
              <a:t>日本が主導している</a:t>
            </a:r>
            <a:r>
              <a:rPr lang="en-US" altLang="ja-JP" sz="1400" b="1">
                <a:latin typeface="メイリオ" panose="020B0604030504040204" pitchFamily="50" charset="-128"/>
                <a:ea typeface="メイリオ" panose="020B0604030504040204" pitchFamily="50" charset="-128"/>
                <a:sym typeface="メイリオ" panose="020B0604030504040204" pitchFamily="50" charset="-128"/>
              </a:rPr>
              <a:t>ZEB</a:t>
            </a:r>
            <a:r>
              <a:rPr lang="ja-JP" altLang="en-US" sz="1400" b="1">
                <a:latin typeface="メイリオ" panose="020B0604030504040204" pitchFamily="50" charset="-128"/>
                <a:ea typeface="メイリオ" panose="020B0604030504040204" pitchFamily="50" charset="-128"/>
                <a:sym typeface="メイリオ" panose="020B0604030504040204" pitchFamily="50" charset="-128"/>
              </a:rPr>
              <a:t>ファミリー概念</a:t>
            </a:r>
          </a:p>
        </p:txBody>
      </p:sp>
      <p:sp>
        <p:nvSpPr>
          <p:cNvPr id="10" name="四角形: 角を丸くする 9">
            <a:extLst>
              <a:ext uri="{FF2B5EF4-FFF2-40B4-BE49-F238E27FC236}">
                <a16:creationId xmlns:a16="http://schemas.microsoft.com/office/drawing/2014/main" id="{732ECA51-B093-4B66-A72B-54322587634B}"/>
              </a:ext>
            </a:extLst>
          </p:cNvPr>
          <p:cNvSpPr/>
          <p:nvPr/>
        </p:nvSpPr>
        <p:spPr>
          <a:xfrm>
            <a:off x="9028332" y="2603562"/>
            <a:ext cx="1138306" cy="485436"/>
          </a:xfrm>
          <a:prstGeom prst="round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t>Nearly</a:t>
            </a:r>
          </a:p>
          <a:p>
            <a:pPr algn="ctr"/>
            <a:r>
              <a:rPr lang="en-US" altLang="ja-JP" sz="140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t>ZEB</a:t>
            </a:r>
            <a:endParaRPr lang="ja-JP" altLang="en-US" sz="140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12" name="四角形: 角を丸くする 11">
            <a:extLst>
              <a:ext uri="{FF2B5EF4-FFF2-40B4-BE49-F238E27FC236}">
                <a16:creationId xmlns:a16="http://schemas.microsoft.com/office/drawing/2014/main" id="{39DC41E0-DB77-4432-8ECE-AF1AC0289C4C}"/>
              </a:ext>
            </a:extLst>
          </p:cNvPr>
          <p:cNvSpPr/>
          <p:nvPr/>
        </p:nvSpPr>
        <p:spPr>
          <a:xfrm>
            <a:off x="10498889" y="2589742"/>
            <a:ext cx="1138306" cy="477775"/>
          </a:xfrm>
          <a:prstGeom prst="round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t>(net)</a:t>
            </a:r>
          </a:p>
          <a:p>
            <a:pPr algn="ctr"/>
            <a:r>
              <a:rPr lang="en-US" altLang="ja-JP" sz="140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t>ZEB</a:t>
            </a:r>
            <a:endParaRPr lang="ja-JP" altLang="en-US" sz="140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8" name="二等辺三角形 7">
            <a:extLst>
              <a:ext uri="{FF2B5EF4-FFF2-40B4-BE49-F238E27FC236}">
                <a16:creationId xmlns:a16="http://schemas.microsoft.com/office/drawing/2014/main" id="{FA7929A0-DC69-4E75-A893-53E6E17EDA8A}"/>
              </a:ext>
            </a:extLst>
          </p:cNvPr>
          <p:cNvSpPr/>
          <p:nvPr/>
        </p:nvSpPr>
        <p:spPr>
          <a:xfrm rot="5400000">
            <a:off x="8600043" y="2749120"/>
            <a:ext cx="534464" cy="173077"/>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13" name="二等辺三角形 12">
            <a:extLst>
              <a:ext uri="{FF2B5EF4-FFF2-40B4-BE49-F238E27FC236}">
                <a16:creationId xmlns:a16="http://schemas.microsoft.com/office/drawing/2014/main" id="{5D85D0D7-9AF8-428C-B194-4093C9E47568}"/>
              </a:ext>
            </a:extLst>
          </p:cNvPr>
          <p:cNvSpPr/>
          <p:nvPr/>
        </p:nvSpPr>
        <p:spPr>
          <a:xfrm rot="5400000">
            <a:off x="10082401" y="2731450"/>
            <a:ext cx="534464" cy="173077"/>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25" name="テキスト ボックス 24">
            <a:extLst>
              <a:ext uri="{FF2B5EF4-FFF2-40B4-BE49-F238E27FC236}">
                <a16:creationId xmlns:a16="http://schemas.microsoft.com/office/drawing/2014/main" id="{F716AE08-9606-4F79-B794-4D74C42559DD}"/>
              </a:ext>
            </a:extLst>
          </p:cNvPr>
          <p:cNvSpPr txBox="1"/>
          <p:nvPr/>
        </p:nvSpPr>
        <p:spPr>
          <a:xfrm>
            <a:off x="7755206" y="3122243"/>
            <a:ext cx="769442" cy="369332"/>
          </a:xfrm>
          <a:prstGeom prst="rect">
            <a:avLst/>
          </a:prstGeom>
          <a:noFill/>
        </p:spPr>
        <p:txBody>
          <a:bodyPr wrap="none" lIns="0" tIns="0" rIns="0" bIns="0" rtlCol="0">
            <a:spAutoFit/>
          </a:bodyPr>
          <a:lstStyle/>
          <a:p>
            <a:pPr algn="ctr"/>
            <a:r>
              <a:rPr lang="en-US" altLang="ja-JP" sz="1200">
                <a:solidFill>
                  <a:schemeClr val="accent1"/>
                </a:solidFill>
                <a:latin typeface="メイリオ" panose="020B0604030504040204" pitchFamily="50" charset="-128"/>
                <a:ea typeface="メイリオ" panose="020B0604030504040204" pitchFamily="50" charset="-128"/>
                <a:sym typeface="メイリオ" panose="020B0604030504040204" pitchFamily="50" charset="-128"/>
              </a:rPr>
              <a:t>50%</a:t>
            </a:r>
          </a:p>
          <a:p>
            <a:pPr algn="ctr"/>
            <a:r>
              <a:rPr lang="ja-JP" altLang="en-US" sz="1200">
                <a:solidFill>
                  <a:schemeClr val="accent1"/>
                </a:solidFill>
                <a:latin typeface="メイリオ" panose="020B0604030504040204" pitchFamily="50" charset="-128"/>
                <a:ea typeface="メイリオ" panose="020B0604030504040204" pitchFamily="50" charset="-128"/>
                <a:sym typeface="メイリオ" panose="020B0604030504040204" pitchFamily="50" charset="-128"/>
              </a:rPr>
              <a:t>以上省エネ</a:t>
            </a:r>
          </a:p>
        </p:txBody>
      </p:sp>
      <p:sp>
        <p:nvSpPr>
          <p:cNvPr id="26" name="テキスト ボックス 25">
            <a:extLst>
              <a:ext uri="{FF2B5EF4-FFF2-40B4-BE49-F238E27FC236}">
                <a16:creationId xmlns:a16="http://schemas.microsoft.com/office/drawing/2014/main" id="{E2463698-6595-4BE2-A3C5-C6615E3731E5}"/>
              </a:ext>
            </a:extLst>
          </p:cNvPr>
          <p:cNvSpPr txBox="1"/>
          <p:nvPr/>
        </p:nvSpPr>
        <p:spPr>
          <a:xfrm>
            <a:off x="9174535" y="3123123"/>
            <a:ext cx="812723" cy="369332"/>
          </a:xfrm>
          <a:prstGeom prst="rect">
            <a:avLst/>
          </a:prstGeom>
          <a:noFill/>
        </p:spPr>
        <p:txBody>
          <a:bodyPr wrap="none" lIns="0" tIns="0" rIns="0" bIns="0" rtlCol="0">
            <a:spAutoFit/>
          </a:bodyPr>
          <a:lstStyle/>
          <a:p>
            <a:pPr algn="ctr"/>
            <a:r>
              <a:rPr lang="ja-JP" altLang="en-US" sz="1200">
                <a:solidFill>
                  <a:schemeClr val="accent1"/>
                </a:solidFill>
                <a:latin typeface="メイリオ" panose="020B0604030504040204" pitchFamily="50" charset="-128"/>
                <a:ea typeface="メイリオ" panose="020B0604030504040204" pitchFamily="50" charset="-128"/>
                <a:sym typeface="メイリオ" panose="020B0604030504040204" pitchFamily="50" charset="-128"/>
              </a:rPr>
              <a:t>正味で</a:t>
            </a:r>
            <a:r>
              <a:rPr lang="en-US" altLang="ja-JP" sz="1200">
                <a:solidFill>
                  <a:schemeClr val="accent1"/>
                </a:solidFill>
                <a:latin typeface="メイリオ" panose="020B0604030504040204" pitchFamily="50" charset="-128"/>
                <a:ea typeface="メイリオ" panose="020B0604030504040204" pitchFamily="50" charset="-128"/>
                <a:sym typeface="メイリオ" panose="020B0604030504040204" pitchFamily="50" charset="-128"/>
              </a:rPr>
              <a:t>75%</a:t>
            </a:r>
          </a:p>
          <a:p>
            <a:pPr algn="ctr"/>
            <a:r>
              <a:rPr lang="ja-JP" altLang="en-US" sz="1200">
                <a:solidFill>
                  <a:schemeClr val="accent1"/>
                </a:solidFill>
                <a:latin typeface="メイリオ" panose="020B0604030504040204" pitchFamily="50" charset="-128"/>
                <a:ea typeface="メイリオ" panose="020B0604030504040204" pitchFamily="50" charset="-128"/>
                <a:sym typeface="メイリオ" panose="020B0604030504040204" pitchFamily="50" charset="-128"/>
              </a:rPr>
              <a:t>以上省エネ</a:t>
            </a:r>
          </a:p>
        </p:txBody>
      </p:sp>
      <p:sp>
        <p:nvSpPr>
          <p:cNvPr id="27" name="テキスト ボックス 26">
            <a:extLst>
              <a:ext uri="{FF2B5EF4-FFF2-40B4-BE49-F238E27FC236}">
                <a16:creationId xmlns:a16="http://schemas.microsoft.com/office/drawing/2014/main" id="{A29C0D61-C2C6-4F3B-A05D-1482E3BC1EE9}"/>
              </a:ext>
            </a:extLst>
          </p:cNvPr>
          <p:cNvSpPr txBox="1"/>
          <p:nvPr/>
        </p:nvSpPr>
        <p:spPr>
          <a:xfrm>
            <a:off x="10641738" y="3123123"/>
            <a:ext cx="908903" cy="369332"/>
          </a:xfrm>
          <a:prstGeom prst="rect">
            <a:avLst/>
          </a:prstGeom>
          <a:noFill/>
        </p:spPr>
        <p:txBody>
          <a:bodyPr wrap="none" lIns="0" tIns="0" rIns="0" bIns="0" rtlCol="0">
            <a:spAutoFit/>
          </a:bodyPr>
          <a:lstStyle/>
          <a:p>
            <a:pPr algn="ctr"/>
            <a:r>
              <a:rPr lang="ja-JP" altLang="en-US" sz="1200">
                <a:solidFill>
                  <a:schemeClr val="accent1"/>
                </a:solidFill>
                <a:latin typeface="メイリオ" panose="020B0604030504040204" pitchFamily="50" charset="-128"/>
                <a:ea typeface="メイリオ" panose="020B0604030504040204" pitchFamily="50" charset="-128"/>
                <a:sym typeface="メイリオ" panose="020B0604030504040204" pitchFamily="50" charset="-128"/>
              </a:rPr>
              <a:t>正味で</a:t>
            </a:r>
            <a:r>
              <a:rPr lang="en-US" altLang="ja-JP" sz="1200">
                <a:solidFill>
                  <a:schemeClr val="accent1"/>
                </a:solidFill>
                <a:latin typeface="メイリオ" panose="020B0604030504040204" pitchFamily="50" charset="-128"/>
                <a:ea typeface="メイリオ" panose="020B0604030504040204" pitchFamily="50" charset="-128"/>
                <a:sym typeface="メイリオ" panose="020B0604030504040204" pitchFamily="50" charset="-128"/>
              </a:rPr>
              <a:t>100%</a:t>
            </a:r>
          </a:p>
          <a:p>
            <a:pPr algn="ctr"/>
            <a:r>
              <a:rPr lang="ja-JP" altLang="en-US" sz="1200">
                <a:solidFill>
                  <a:schemeClr val="accent1"/>
                </a:solidFill>
                <a:latin typeface="メイリオ" panose="020B0604030504040204" pitchFamily="50" charset="-128"/>
                <a:ea typeface="メイリオ" panose="020B0604030504040204" pitchFamily="50" charset="-128"/>
                <a:sym typeface="メイリオ" panose="020B0604030504040204" pitchFamily="50" charset="-128"/>
              </a:rPr>
              <a:t>以上省エネ</a:t>
            </a:r>
          </a:p>
        </p:txBody>
      </p:sp>
      <p:sp>
        <p:nvSpPr>
          <p:cNvPr id="29" name="正方形/長方形 28">
            <a:extLst>
              <a:ext uri="{FF2B5EF4-FFF2-40B4-BE49-F238E27FC236}">
                <a16:creationId xmlns:a16="http://schemas.microsoft.com/office/drawing/2014/main" id="{1F169701-1F0B-47BC-BEA3-95303CAD5C02}"/>
              </a:ext>
            </a:extLst>
          </p:cNvPr>
          <p:cNvSpPr/>
          <p:nvPr/>
        </p:nvSpPr>
        <p:spPr bwMode="auto">
          <a:xfrm>
            <a:off x="443074" y="3638991"/>
            <a:ext cx="11305842" cy="3023284"/>
          </a:xfrm>
          <a:prstGeom prst="rect">
            <a:avLst/>
          </a:prstGeom>
          <a:noFill/>
          <a:ln w="19050">
            <a:solidFill>
              <a:schemeClr val="accent1"/>
            </a:solidFill>
            <a:miter lim="800000"/>
            <a:headEnd/>
            <a:tailEnd/>
          </a:ln>
          <a:effectLst/>
        </p:spPr>
        <p:txBody>
          <a:bodyPr wrap="none" rtlCol="0" anchor="ctr"/>
          <a:lstStyle/>
          <a:p>
            <a:pPr algn="l"/>
            <a:endParaRPr kumimoji="0"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30" name="テキスト ボックス 29">
            <a:extLst>
              <a:ext uri="{FF2B5EF4-FFF2-40B4-BE49-F238E27FC236}">
                <a16:creationId xmlns:a16="http://schemas.microsoft.com/office/drawing/2014/main" id="{6B8F035F-FA55-4E52-9BD7-2D2C5F175EBD}"/>
              </a:ext>
            </a:extLst>
          </p:cNvPr>
          <p:cNvSpPr txBox="1"/>
          <p:nvPr/>
        </p:nvSpPr>
        <p:spPr>
          <a:xfrm>
            <a:off x="443074" y="3638989"/>
            <a:ext cx="5559209" cy="1079399"/>
          </a:xfrm>
          <a:prstGeom prst="rect">
            <a:avLst/>
          </a:prstGeom>
          <a:noFill/>
        </p:spPr>
        <p:txBody>
          <a:bodyPr wrap="square" tIns="46800" bIns="46800">
            <a:spAutoFit/>
          </a:bodyPr>
          <a:lstStyle/>
          <a:p>
            <a:pPr marL="285750" indent="-285750">
              <a:buFont typeface="Wingdings" panose="05000000000000000000" pitchFamily="2" charset="2"/>
              <a:buChar char="u"/>
            </a:pPr>
            <a:r>
              <a:rPr lang="ja-JP" altLang="en-US" sz="1600">
                <a:solidFill>
                  <a:srgbClr val="FF0000"/>
                </a:solidFill>
                <a:latin typeface="メイリオ" panose="020B0604030504040204" pitchFamily="50" charset="-128"/>
                <a:ea typeface="メイリオ" panose="020B0604030504040204" pitchFamily="50" charset="-128"/>
                <a:sym typeface="メイリオ" panose="020B0604030504040204" pitchFamily="50" charset="-128"/>
              </a:rPr>
              <a:t>主な活動状況</a:t>
            </a:r>
            <a:endParaRPr lang="en-US" altLang="ja-JP" sz="1600">
              <a:solidFill>
                <a:srgbClr val="FF0000"/>
              </a:solidFill>
              <a:latin typeface="メイリオ" panose="020B0604030504040204" pitchFamily="50" charset="-128"/>
              <a:ea typeface="メイリオ" panose="020B0604030504040204" pitchFamily="50" charset="-128"/>
              <a:sym typeface="メイリオ" panose="020B0604030504040204" pitchFamily="50" charset="-128"/>
            </a:endParaRPr>
          </a:p>
          <a:p>
            <a:pPr marL="266700"/>
            <a:r>
              <a:rPr lang="ja-JP" altLang="en-US" sz="1600">
                <a:solidFill>
                  <a:schemeClr val="dk1"/>
                </a:solidFill>
                <a:latin typeface="メイリオ" panose="020B0604030504040204" pitchFamily="50" charset="-128"/>
                <a:ea typeface="メイリオ" panose="020B0604030504040204" pitchFamily="50" charset="-128"/>
                <a:sym typeface="メイリオ" panose="020B0604030504040204" pitchFamily="50" charset="-128"/>
              </a:rPr>
              <a:t>技術仕様書</a:t>
            </a:r>
            <a:r>
              <a:rPr lang="en-US" altLang="ja-JP" sz="1600">
                <a:solidFill>
                  <a:schemeClr val="dk1"/>
                </a:solidFill>
                <a:latin typeface="メイリオ" panose="020B0604030504040204" pitchFamily="50" charset="-128"/>
                <a:ea typeface="メイリオ" panose="020B0604030504040204" pitchFamily="50" charset="-128"/>
                <a:sym typeface="メイリオ" panose="020B0604030504040204" pitchFamily="50" charset="-128"/>
              </a:rPr>
              <a:t>ISO(TS23764)</a:t>
            </a:r>
            <a:r>
              <a:rPr lang="ja-JP" altLang="en-US" sz="1600">
                <a:solidFill>
                  <a:schemeClr val="dk1"/>
                </a:solidFill>
                <a:latin typeface="メイリオ" panose="020B0604030504040204" pitchFamily="50" charset="-128"/>
                <a:ea typeface="メイリオ" panose="020B0604030504040204" pitchFamily="50" charset="-128"/>
                <a:sym typeface="メイリオ" panose="020B0604030504040204" pitchFamily="50" charset="-128"/>
              </a:rPr>
              <a:t>の認知向上、製品・技術への</a:t>
            </a:r>
            <a:br>
              <a:rPr lang="en-US" altLang="ja-JP" sz="1600">
                <a:solidFill>
                  <a:schemeClr val="dk1"/>
                </a:solidFill>
                <a:latin typeface="メイリオ" panose="020B0604030504040204" pitchFamily="50" charset="-128"/>
                <a:ea typeface="メイリオ" panose="020B0604030504040204" pitchFamily="50" charset="-128"/>
                <a:sym typeface="メイリオ" panose="020B0604030504040204" pitchFamily="50" charset="-128"/>
              </a:rPr>
            </a:br>
            <a:r>
              <a:rPr lang="ja-JP" altLang="en-US" sz="1600">
                <a:solidFill>
                  <a:schemeClr val="dk1"/>
                </a:solidFill>
                <a:latin typeface="メイリオ" panose="020B0604030504040204" pitchFamily="50" charset="-128"/>
                <a:ea typeface="メイリオ" panose="020B0604030504040204" pitchFamily="50" charset="-128"/>
                <a:sym typeface="メイリオ" panose="020B0604030504040204" pitchFamily="50" charset="-128"/>
              </a:rPr>
              <a:t>アクセス環境作り、マレーシアにおける実証事業の</a:t>
            </a:r>
            <a:br>
              <a:rPr lang="en-US" altLang="ja-JP" sz="1600">
                <a:solidFill>
                  <a:schemeClr val="dk1"/>
                </a:solidFill>
                <a:latin typeface="メイリオ" panose="020B0604030504040204" pitchFamily="50" charset="-128"/>
                <a:ea typeface="メイリオ" panose="020B0604030504040204" pitchFamily="50" charset="-128"/>
                <a:sym typeface="メイリオ" panose="020B0604030504040204" pitchFamily="50" charset="-128"/>
              </a:rPr>
            </a:br>
            <a:r>
              <a:rPr lang="ja-JP" altLang="en-US" sz="1600">
                <a:solidFill>
                  <a:schemeClr val="dk1"/>
                </a:solidFill>
                <a:latin typeface="メイリオ" panose="020B0604030504040204" pitchFamily="50" charset="-128"/>
                <a:ea typeface="メイリオ" panose="020B0604030504040204" pitchFamily="50" charset="-128"/>
                <a:sym typeface="メイリオ" panose="020B0604030504040204" pitchFamily="50" charset="-128"/>
              </a:rPr>
              <a:t>具体化等の活動を支援。</a:t>
            </a:r>
            <a:endParaRPr lang="en-US" altLang="ja-JP" sz="1600">
              <a:solidFill>
                <a:schemeClr val="dk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31" name="正方形/長方形 30">
            <a:extLst>
              <a:ext uri="{FF2B5EF4-FFF2-40B4-BE49-F238E27FC236}">
                <a16:creationId xmlns:a16="http://schemas.microsoft.com/office/drawing/2014/main" id="{1C7F5C85-56E7-4A83-A688-856912B39676}"/>
              </a:ext>
            </a:extLst>
          </p:cNvPr>
          <p:cNvSpPr/>
          <p:nvPr/>
        </p:nvSpPr>
        <p:spPr bwMode="auto">
          <a:xfrm>
            <a:off x="443074" y="1938796"/>
            <a:ext cx="11305842" cy="1635091"/>
          </a:xfrm>
          <a:prstGeom prst="rect">
            <a:avLst/>
          </a:prstGeom>
          <a:noFill/>
          <a:ln w="19050">
            <a:solidFill>
              <a:schemeClr val="accent1"/>
            </a:solidFill>
            <a:miter lim="800000"/>
            <a:headEnd/>
            <a:tailEnd/>
          </a:ln>
          <a:effectLst/>
        </p:spPr>
        <p:txBody>
          <a:bodyPr wrap="none" rtlCol="0" anchor="ctr"/>
          <a:lstStyle/>
          <a:p>
            <a:pPr algn="l"/>
            <a:endParaRPr kumimoji="0"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36" name="テキスト ボックス 35">
            <a:extLst>
              <a:ext uri="{FF2B5EF4-FFF2-40B4-BE49-F238E27FC236}">
                <a16:creationId xmlns:a16="http://schemas.microsoft.com/office/drawing/2014/main" id="{7D9B2125-399F-4CFA-8CCF-EBF1E75CB26D}"/>
              </a:ext>
            </a:extLst>
          </p:cNvPr>
          <p:cNvSpPr txBox="1"/>
          <p:nvPr/>
        </p:nvSpPr>
        <p:spPr>
          <a:xfrm>
            <a:off x="7868829" y="6354498"/>
            <a:ext cx="2062972" cy="307777"/>
          </a:xfrm>
          <a:prstGeom prst="rect">
            <a:avLst/>
          </a:prstGeom>
          <a:noFill/>
        </p:spPr>
        <p:txBody>
          <a:bodyPr wrap="square">
            <a:spAutoFit/>
          </a:bodyPr>
          <a:lstStyle/>
          <a:p>
            <a:pPr algn="ctr"/>
            <a:r>
              <a:rPr lang="ja-JP" altLang="en-US" sz="1400">
                <a:latin typeface="メイリオ" panose="020B0604030504040204" pitchFamily="50" charset="-128"/>
                <a:ea typeface="メイリオ" panose="020B0604030504040204" pitchFamily="50" charset="-128"/>
                <a:sym typeface="メイリオ" panose="020B0604030504040204" pitchFamily="50" charset="-128"/>
              </a:rPr>
              <a:t>活動紹介ビデオ映像</a:t>
            </a:r>
          </a:p>
        </p:txBody>
      </p:sp>
      <p:sp>
        <p:nvSpPr>
          <p:cNvPr id="33" name="テキスト ボックス 32">
            <a:extLst>
              <a:ext uri="{FF2B5EF4-FFF2-40B4-BE49-F238E27FC236}">
                <a16:creationId xmlns:a16="http://schemas.microsoft.com/office/drawing/2014/main" id="{CE21F804-FE78-45F2-AEA6-BEAC8514FA4A}"/>
              </a:ext>
            </a:extLst>
          </p:cNvPr>
          <p:cNvSpPr txBox="1"/>
          <p:nvPr/>
        </p:nvSpPr>
        <p:spPr>
          <a:xfrm>
            <a:off x="8228975" y="2294631"/>
            <a:ext cx="3047081" cy="276999"/>
          </a:xfrm>
          <a:prstGeom prst="rect">
            <a:avLst/>
          </a:prstGeom>
          <a:noFill/>
        </p:spPr>
        <p:txBody>
          <a:bodyPr wrap="square">
            <a:spAutoFit/>
          </a:bodyPr>
          <a:lstStyle/>
          <a:p>
            <a:r>
              <a:rPr lang="ja-JP" altLang="en-US" sz="1200" b="1">
                <a:solidFill>
                  <a:srgbClr val="FF0000"/>
                </a:solidFill>
                <a:latin typeface="メイリオ" panose="020B0604030504040204" pitchFamily="50" charset="-128"/>
                <a:ea typeface="メイリオ" panose="020B0604030504040204" pitchFamily="50" charset="-128"/>
                <a:sym typeface="メイリオ" panose="020B0604030504040204" pitchFamily="50" charset="-128"/>
              </a:rPr>
              <a:t>～ステップバイステップのアプローチ～</a:t>
            </a:r>
            <a:endParaRPr lang="ja-JP" altLang="en-US" sz="1600" b="1">
              <a:solidFill>
                <a:srgbClr val="FF0000"/>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34" name="テキスト ボックス 33">
            <a:extLst>
              <a:ext uri="{FF2B5EF4-FFF2-40B4-BE49-F238E27FC236}">
                <a16:creationId xmlns:a16="http://schemas.microsoft.com/office/drawing/2014/main" id="{C277C0D8-B0A1-4688-A753-5731DE893CE7}"/>
              </a:ext>
            </a:extLst>
          </p:cNvPr>
          <p:cNvSpPr txBox="1"/>
          <p:nvPr/>
        </p:nvSpPr>
        <p:spPr>
          <a:xfrm>
            <a:off x="624431" y="4882972"/>
            <a:ext cx="5580243" cy="1692771"/>
          </a:xfrm>
          <a:prstGeom prst="rect">
            <a:avLst/>
          </a:prstGeom>
          <a:noFill/>
        </p:spPr>
        <p:txBody>
          <a:bodyPr wrap="square">
            <a:spAutoFit/>
          </a:bodyPr>
          <a:lstStyle/>
          <a:p>
            <a:pPr marL="447675" indent="-447675">
              <a:spcBef>
                <a:spcPts val="600"/>
              </a:spcBef>
            </a:pPr>
            <a:r>
              <a:rPr lang="ja-JP" altLang="en-US" sz="1500" b="1">
                <a:solidFill>
                  <a:srgbClr val="0070C0"/>
                </a:solidFill>
                <a:latin typeface="メイリオ" panose="020B0604030504040204" pitchFamily="50" charset="-128"/>
                <a:ea typeface="メイリオ" panose="020B0604030504040204" pitchFamily="50" charset="-128"/>
                <a:sym typeface="メイリオ" panose="020B0604030504040204" pitchFamily="50" charset="-128"/>
              </a:rPr>
              <a:t>活動例</a:t>
            </a:r>
            <a:endParaRPr lang="en-US" altLang="ja-JP" sz="1500" b="1">
              <a:solidFill>
                <a:srgbClr val="0070C0"/>
              </a:solidFill>
              <a:latin typeface="メイリオ" panose="020B0604030504040204" pitchFamily="50" charset="-128"/>
              <a:ea typeface="メイリオ" panose="020B0604030504040204" pitchFamily="50" charset="-128"/>
              <a:sym typeface="メイリオ" panose="020B0604030504040204" pitchFamily="50" charset="-128"/>
            </a:endParaRPr>
          </a:p>
          <a:p>
            <a:pPr marL="88900" indent="-88900">
              <a:spcBef>
                <a:spcPts val="600"/>
              </a:spcBef>
            </a:pPr>
            <a:r>
              <a:rPr lang="ja-JP" altLang="en-US" sz="1500">
                <a:solidFill>
                  <a:srgbClr val="002060"/>
                </a:solidFill>
                <a:latin typeface="メイリオ" panose="020B0604030504040204" pitchFamily="50" charset="-128"/>
                <a:ea typeface="メイリオ" panose="020B0604030504040204" pitchFamily="50" charset="-128"/>
                <a:sym typeface="メイリオ" panose="020B0604030504040204" pitchFamily="50" charset="-128"/>
              </a:rPr>
              <a:t>・</a:t>
            </a:r>
            <a:r>
              <a:rPr lang="en-US" altLang="ja-JP" sz="1500">
                <a:solidFill>
                  <a:srgbClr val="002060"/>
                </a:solidFill>
                <a:latin typeface="メイリオ" panose="020B0604030504040204" pitchFamily="50" charset="-128"/>
                <a:ea typeface="メイリオ" panose="020B0604030504040204" pitchFamily="50" charset="-128"/>
                <a:sym typeface="メイリオ" panose="020B0604030504040204" pitchFamily="50" charset="-128"/>
              </a:rPr>
              <a:t>ZEB</a:t>
            </a:r>
            <a:r>
              <a:rPr lang="ja-JP" altLang="en-US" sz="1500">
                <a:solidFill>
                  <a:srgbClr val="002060"/>
                </a:solidFill>
                <a:latin typeface="メイリオ" panose="020B0604030504040204" pitchFamily="50" charset="-128"/>
                <a:ea typeface="メイリオ" panose="020B0604030504040204" pitchFamily="50" charset="-128"/>
                <a:sym typeface="メイリオ" panose="020B0604030504040204" pitchFamily="50" charset="-128"/>
              </a:rPr>
              <a:t>概念の認知度向上を図るための普及活動の紹介。</a:t>
            </a:r>
            <a:endParaRPr lang="en-US" altLang="ja-JP" sz="1500">
              <a:solidFill>
                <a:srgbClr val="002060"/>
              </a:solidFill>
              <a:latin typeface="メイリオ" panose="020B0604030504040204" pitchFamily="50" charset="-128"/>
              <a:ea typeface="メイリオ" panose="020B0604030504040204" pitchFamily="50" charset="-128"/>
              <a:sym typeface="メイリオ" panose="020B0604030504040204" pitchFamily="50" charset="-128"/>
            </a:endParaRPr>
          </a:p>
          <a:p>
            <a:pPr marL="182563" lvl="1" indent="-1588">
              <a:spcBef>
                <a:spcPts val="600"/>
              </a:spcBef>
            </a:pPr>
            <a:r>
              <a:rPr lang="ja-JP" altLang="en-US" sz="1400">
                <a:solidFill>
                  <a:srgbClr val="002060"/>
                </a:solidFill>
                <a:latin typeface="メイリオ" panose="020B0604030504040204" pitchFamily="50" charset="-128"/>
                <a:ea typeface="メイリオ" panose="020B0604030504040204" pitchFamily="50" charset="-128"/>
                <a:sym typeface="メイリオ" panose="020B0604030504040204" pitchFamily="50" charset="-128"/>
              </a:rPr>
              <a:t>非住宅用ゼロエネルギービルを実現するための方法論である</a:t>
            </a:r>
            <a:r>
              <a:rPr lang="en-GB" altLang="ja-JP" sz="1400">
                <a:solidFill>
                  <a:srgbClr val="002060"/>
                </a:solidFill>
                <a:latin typeface="メイリオ" panose="020B0604030504040204" pitchFamily="50" charset="-128"/>
                <a:ea typeface="メイリオ" panose="020B0604030504040204" pitchFamily="50" charset="-128"/>
                <a:sym typeface="メイリオ" panose="020B0604030504040204" pitchFamily="50" charset="-128"/>
              </a:rPr>
              <a:t>ISO(TS23764)</a:t>
            </a:r>
            <a:r>
              <a:rPr lang="ja-JP" altLang="en-US" sz="1400">
                <a:solidFill>
                  <a:srgbClr val="002060"/>
                </a:solidFill>
                <a:latin typeface="メイリオ" panose="020B0604030504040204" pitchFamily="50" charset="-128"/>
                <a:ea typeface="メイリオ" panose="020B0604030504040204" pitchFamily="50" charset="-128"/>
                <a:sym typeface="メイリオ" panose="020B0604030504040204" pitchFamily="50" charset="-128"/>
              </a:rPr>
              <a:t>について、</a:t>
            </a:r>
            <a:r>
              <a:rPr lang="en-US" altLang="ja-JP" sz="1400" err="1">
                <a:solidFill>
                  <a:srgbClr val="002060"/>
                </a:solidFill>
                <a:latin typeface="メイリオ" panose="020B0604030504040204" pitchFamily="50" charset="-128"/>
                <a:ea typeface="メイリオ" panose="020B0604030504040204" pitchFamily="50" charset="-128"/>
                <a:sym typeface="メイリオ" panose="020B0604030504040204" pitchFamily="50" charset="-128"/>
              </a:rPr>
              <a:t>CEFIA</a:t>
            </a:r>
            <a:r>
              <a:rPr lang="ja-JP" altLang="en-US" sz="1400">
                <a:solidFill>
                  <a:srgbClr val="002060"/>
                </a:solidFill>
                <a:latin typeface="メイリオ" panose="020B0604030504040204" pitchFamily="50" charset="-128"/>
                <a:ea typeface="メイリオ" panose="020B0604030504040204" pitchFamily="50" charset="-128"/>
                <a:sym typeface="メイリオ" panose="020B0604030504040204" pitchFamily="50" charset="-128"/>
              </a:rPr>
              <a:t>関連イベントで紹介。</a:t>
            </a:r>
            <a:endParaRPr lang="en-US" altLang="ja-JP" sz="1400">
              <a:solidFill>
                <a:srgbClr val="002060"/>
              </a:solidFill>
              <a:latin typeface="メイリオ" panose="020B0604030504040204" pitchFamily="50" charset="-128"/>
              <a:ea typeface="メイリオ" panose="020B0604030504040204" pitchFamily="50" charset="-128"/>
              <a:sym typeface="メイリオ" panose="020B0604030504040204" pitchFamily="50" charset="-128"/>
            </a:endParaRPr>
          </a:p>
          <a:p>
            <a:pPr marL="88900" indent="-88900">
              <a:spcBef>
                <a:spcPts val="600"/>
              </a:spcBef>
            </a:pPr>
            <a:r>
              <a:rPr lang="ja-JP" altLang="en-US" sz="1500">
                <a:solidFill>
                  <a:srgbClr val="002060"/>
                </a:solidFill>
                <a:latin typeface="メイリオ" panose="020B0604030504040204" pitchFamily="50" charset="-128"/>
                <a:ea typeface="メイリオ" panose="020B0604030504040204" pitchFamily="50" charset="-128"/>
                <a:sym typeface="メイリオ" panose="020B0604030504040204" pitchFamily="50" charset="-128"/>
              </a:rPr>
              <a:t>・</a:t>
            </a:r>
            <a:r>
              <a:rPr lang="en-US" altLang="ja-JP" sz="1500">
                <a:solidFill>
                  <a:srgbClr val="002060"/>
                </a:solidFill>
                <a:latin typeface="メイリオ" panose="020B0604030504040204" pitchFamily="50" charset="-128"/>
                <a:ea typeface="メイリオ" panose="020B0604030504040204" pitchFamily="50" charset="-128"/>
                <a:sym typeface="メイリオ" panose="020B0604030504040204" pitchFamily="50" charset="-128"/>
              </a:rPr>
              <a:t>ASEAN</a:t>
            </a:r>
            <a:r>
              <a:rPr lang="ja-JP" altLang="en-US" sz="1500">
                <a:solidFill>
                  <a:srgbClr val="002060"/>
                </a:solidFill>
                <a:latin typeface="メイリオ" panose="020B0604030504040204" pitchFamily="50" charset="-128"/>
                <a:ea typeface="メイリオ" panose="020B0604030504040204" pitchFamily="50" charset="-128"/>
                <a:sym typeface="メイリオ" panose="020B0604030504040204" pitchFamily="50" charset="-128"/>
              </a:rPr>
              <a:t>での</a:t>
            </a:r>
            <a:r>
              <a:rPr lang="en-US" altLang="ja-JP" sz="1500">
                <a:solidFill>
                  <a:srgbClr val="002060"/>
                </a:solidFill>
                <a:latin typeface="メイリオ" panose="020B0604030504040204" pitchFamily="50" charset="-128"/>
                <a:ea typeface="メイリオ" panose="020B0604030504040204" pitchFamily="50" charset="-128"/>
                <a:sym typeface="メイリオ" panose="020B0604030504040204" pitchFamily="50" charset="-128"/>
              </a:rPr>
              <a:t>ZEB</a:t>
            </a:r>
            <a:r>
              <a:rPr lang="ja-JP" altLang="en-US" sz="1500">
                <a:solidFill>
                  <a:srgbClr val="002060"/>
                </a:solidFill>
                <a:latin typeface="メイリオ" panose="020B0604030504040204" pitchFamily="50" charset="-128"/>
                <a:ea typeface="メイリオ" panose="020B0604030504040204" pitchFamily="50" charset="-128"/>
                <a:sym typeface="メイリオ" panose="020B0604030504040204" pitchFamily="50" charset="-128"/>
              </a:rPr>
              <a:t>の普及の加速化に向けた官民連携の取り組みの紹介ビデオの作成。</a:t>
            </a:r>
            <a:endParaRPr lang="en-US" altLang="ja-JP" sz="1500">
              <a:solidFill>
                <a:srgbClr val="002060"/>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35" name="テキスト ボックス 34">
            <a:extLst>
              <a:ext uri="{FF2B5EF4-FFF2-40B4-BE49-F238E27FC236}">
                <a16:creationId xmlns:a16="http://schemas.microsoft.com/office/drawing/2014/main" id="{0FA36F5C-784F-420A-B895-A7683D53966A}"/>
              </a:ext>
            </a:extLst>
          </p:cNvPr>
          <p:cNvSpPr txBox="1"/>
          <p:nvPr/>
        </p:nvSpPr>
        <p:spPr>
          <a:xfrm>
            <a:off x="6113572" y="3694159"/>
            <a:ext cx="5559209" cy="1354217"/>
          </a:xfrm>
          <a:prstGeom prst="rect">
            <a:avLst/>
          </a:prstGeom>
          <a:noFill/>
        </p:spPr>
        <p:txBody>
          <a:bodyPr wrap="square">
            <a:spAutoFit/>
          </a:bodyPr>
          <a:lstStyle/>
          <a:p>
            <a:pPr marL="180975" indent="-180975">
              <a:spcBef>
                <a:spcPts val="600"/>
              </a:spcBef>
            </a:pPr>
            <a:r>
              <a:rPr lang="en-US" altLang="ja-JP" sz="1200" b="1">
                <a:solidFill>
                  <a:srgbClr val="002060"/>
                </a:solidFill>
                <a:latin typeface="メイリオ" panose="020B0604030504040204" pitchFamily="50" charset="-128"/>
                <a:ea typeface="メイリオ" panose="020B0604030504040204" pitchFamily="50" charset="-128"/>
                <a:sym typeface="メイリオ" panose="020B0604030504040204" pitchFamily="50" charset="-128"/>
              </a:rPr>
              <a:t>※TS23764 </a:t>
            </a:r>
          </a:p>
          <a:p>
            <a:pPr marL="180975" indent="-92075">
              <a:spcBef>
                <a:spcPts val="600"/>
              </a:spcBef>
              <a:buFont typeface="Arial" panose="020B0604020202020204" pitchFamily="34" charset="0"/>
              <a:buChar char="•"/>
            </a:pPr>
            <a:r>
              <a:rPr lang="en-US" altLang="ja-JP" sz="1200">
                <a:latin typeface="メイリオ" panose="020B0604030504040204" pitchFamily="50" charset="-128"/>
                <a:ea typeface="メイリオ" panose="020B0604030504040204" pitchFamily="50" charset="-128"/>
                <a:sym typeface="メイリオ" panose="020B0604030504040204" pitchFamily="50" charset="-128"/>
              </a:rPr>
              <a:t>“Methodology for achieving non-residential zero-energy buildings (ZEBs)”</a:t>
            </a:r>
            <a:r>
              <a:rPr lang="ja-JP" altLang="en-US" sz="1200">
                <a:latin typeface="メイリオ" panose="020B0604030504040204" pitchFamily="50" charset="-128"/>
                <a:ea typeface="メイリオ" panose="020B0604030504040204" pitchFamily="50" charset="-128"/>
                <a:sym typeface="メイリオ" panose="020B0604030504040204" pitchFamily="50" charset="-128"/>
              </a:rPr>
              <a:t>。非住宅用ゼロエネルギービルを実現するための方法論。ビジ協が</a:t>
            </a:r>
            <a:r>
              <a:rPr lang="en-US" altLang="ja-JP" sz="1200">
                <a:latin typeface="メイリオ" panose="020B0604030504040204" pitchFamily="50" charset="-128"/>
                <a:ea typeface="メイリオ" panose="020B0604030504040204" pitchFamily="50" charset="-128"/>
                <a:sym typeface="メイリオ" panose="020B0604030504040204" pitchFamily="50" charset="-128"/>
              </a:rPr>
              <a:t>ISO</a:t>
            </a:r>
            <a:r>
              <a:rPr lang="ja-JP" altLang="en-US" sz="1200">
                <a:latin typeface="メイリオ" panose="020B0604030504040204" pitchFamily="50" charset="-128"/>
                <a:ea typeface="メイリオ" panose="020B0604030504040204" pitchFamily="50" charset="-128"/>
                <a:sym typeface="メイリオ" panose="020B0604030504040204" pitchFamily="50" charset="-128"/>
              </a:rPr>
              <a:t>に提案し、承認・発行された技術仕様書。</a:t>
            </a:r>
            <a:endParaRPr lang="en-US" altLang="ja-JP" sz="1200">
              <a:latin typeface="メイリオ" panose="020B0604030504040204" pitchFamily="50" charset="-128"/>
              <a:ea typeface="メイリオ" panose="020B0604030504040204" pitchFamily="50" charset="-128"/>
              <a:sym typeface="メイリオ" panose="020B0604030504040204" pitchFamily="50" charset="-128"/>
            </a:endParaRPr>
          </a:p>
          <a:p>
            <a:pPr marL="180975" indent="-92075">
              <a:spcBef>
                <a:spcPts val="600"/>
              </a:spcBef>
              <a:buFont typeface="Arial" panose="020B0604020202020204" pitchFamily="34" charset="0"/>
              <a:buChar char="•"/>
            </a:pPr>
            <a:r>
              <a:rPr lang="en-US" altLang="ja-JP" sz="1200">
                <a:latin typeface="メイリオ" panose="020B0604030504040204" pitchFamily="50" charset="-128"/>
                <a:ea typeface="メイリオ" panose="020B0604030504040204" pitchFamily="50" charset="-128"/>
                <a:sym typeface="メイリオ" panose="020B0604030504040204" pitchFamily="50" charset="-128"/>
              </a:rPr>
              <a:t>TS23764</a:t>
            </a:r>
            <a:r>
              <a:rPr lang="ja-JP" altLang="en-US" sz="1200">
                <a:latin typeface="メイリオ" panose="020B0604030504040204" pitchFamily="50" charset="-128"/>
                <a:ea typeface="メイリオ" panose="020B0604030504040204" pitchFamily="50" charset="-128"/>
                <a:sym typeface="メイリオ" panose="020B0604030504040204" pitchFamily="50" charset="-128"/>
              </a:rPr>
              <a:t>は、</a:t>
            </a:r>
            <a:r>
              <a:rPr lang="en-US" altLang="ja-JP" sz="1200">
                <a:latin typeface="メイリオ" panose="020B0604030504040204" pitchFamily="50" charset="-128"/>
                <a:ea typeface="メイリオ" panose="020B0604030504040204" pitchFamily="50" charset="-128"/>
                <a:sym typeface="メイリオ" panose="020B0604030504040204" pitchFamily="50" charset="-128"/>
              </a:rPr>
              <a:t>ZEB</a:t>
            </a:r>
            <a:r>
              <a:rPr lang="ja-JP" altLang="en-US" sz="1200">
                <a:latin typeface="メイリオ" panose="020B0604030504040204" pitchFamily="50" charset="-128"/>
                <a:ea typeface="メイリオ" panose="020B0604030504040204" pitchFamily="50" charset="-128"/>
                <a:sym typeface="メイリオ" panose="020B0604030504040204" pitchFamily="50" charset="-128"/>
              </a:rPr>
              <a:t>の実現に向けたステップバイステップのアプローチを</a:t>
            </a:r>
            <a:br>
              <a:rPr lang="en-US" altLang="ja-JP" sz="1200">
                <a:latin typeface="メイリオ" panose="020B0604030504040204" pitchFamily="50" charset="-128"/>
                <a:ea typeface="メイリオ" panose="020B0604030504040204" pitchFamily="50" charset="-128"/>
                <a:sym typeface="メイリオ" panose="020B0604030504040204" pitchFamily="50" charset="-128"/>
              </a:rPr>
            </a:br>
            <a:r>
              <a:rPr lang="ja-JP" altLang="en-US" sz="1200">
                <a:latin typeface="メイリオ" panose="020B0604030504040204" pitchFamily="50" charset="-128"/>
                <a:ea typeface="メイリオ" panose="020B0604030504040204" pitchFamily="50" charset="-128"/>
                <a:sym typeface="メイリオ" panose="020B0604030504040204" pitchFamily="50" charset="-128"/>
              </a:rPr>
              <a:t>提唱している。</a:t>
            </a:r>
            <a:endParaRPr lang="en-US" altLang="ja-JP" sz="1200">
              <a:latin typeface="メイリオ" panose="020B0604030504040204" pitchFamily="50" charset="-128"/>
              <a:ea typeface="メイリオ" panose="020B0604030504040204" pitchFamily="50" charset="-128"/>
              <a:sym typeface="メイリオ" panose="020B0604030504040204" pitchFamily="50" charset="-128"/>
            </a:endParaRPr>
          </a:p>
        </p:txBody>
      </p:sp>
      <p:pic>
        <p:nvPicPr>
          <p:cNvPr id="32" name="図 31">
            <a:extLst>
              <a:ext uri="{FF2B5EF4-FFF2-40B4-BE49-F238E27FC236}">
                <a16:creationId xmlns:a16="http://schemas.microsoft.com/office/drawing/2014/main" id="{93BB30FD-9F25-38D7-C31E-59E07F2B9628}"/>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l="-20"/>
          <a:stretch/>
        </p:blipFill>
        <p:spPr>
          <a:xfrm>
            <a:off x="7577372" y="4881721"/>
            <a:ext cx="2645885" cy="1470210"/>
          </a:xfrm>
          <a:prstGeom prst="rect">
            <a:avLst/>
          </a:prstGeom>
        </p:spPr>
      </p:pic>
    </p:spTree>
    <p:extLst>
      <p:ext uri="{BB962C8B-B14F-4D97-AF65-F5344CB8AC3E}">
        <p14:creationId xmlns:p14="http://schemas.microsoft.com/office/powerpoint/2010/main" val="42780564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think-cell data - do not delete" hidden="1">
            <a:extLst>
              <a:ext uri="{FF2B5EF4-FFF2-40B4-BE49-F238E27FC236}">
                <a16:creationId xmlns:a16="http://schemas.microsoft.com/office/drawing/2014/main" id="{192A4E24-6E22-2809-A77E-81525CB6C5A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4" imgH="486" progId="TCLayout.ActiveDocument.1">
                  <p:embed/>
                </p:oleObj>
              </mc:Choice>
              <mc:Fallback>
                <p:oleObj name="think-cell Slide" r:id="rId4" imgW="484" imgH="486" progId="TCLayout.ActiveDocument.1">
                  <p:embed/>
                  <p:pic>
                    <p:nvPicPr>
                      <p:cNvPr id="16" name="think-cell data - do not delete" hidden="1">
                        <a:extLst>
                          <a:ext uri="{FF2B5EF4-FFF2-40B4-BE49-F238E27FC236}">
                            <a16:creationId xmlns:a16="http://schemas.microsoft.com/office/drawing/2014/main" id="{192A4E24-6E22-2809-A77E-81525CB6C5A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スライド番号プレースホルダー 2">
            <a:extLst>
              <a:ext uri="{FF2B5EF4-FFF2-40B4-BE49-F238E27FC236}">
                <a16:creationId xmlns:a16="http://schemas.microsoft.com/office/drawing/2014/main" id="{02F5E282-D3B6-4BBD-A642-47FB0FAB45F0}"/>
              </a:ext>
            </a:extLst>
          </p:cNvPr>
          <p:cNvSpPr>
            <a:spLocks noGrp="1"/>
          </p:cNvSpPr>
          <p:nvPr>
            <p:ph type="sldNum" sz="quarter" idx="12"/>
          </p:nvPr>
        </p:nvSpPr>
        <p:spPr/>
        <p:txBody>
          <a:bodyPr/>
          <a:lstStyle/>
          <a:p>
            <a:fld id="{D9550142-B990-490A-A107-ED7302A7FD52}" type="slidenum">
              <a:rPr kumimoji="1" lang="ja-JP" altLang="en-US" smtClean="0">
                <a:sym typeface="メイリオ" panose="020B0604030504040204" pitchFamily="50" charset="-128"/>
              </a:rPr>
              <a:t>8</a:t>
            </a:fld>
            <a:endParaRPr kumimoji="1" lang="ja-JP" altLang="en-US">
              <a:sym typeface="メイリオ" panose="020B0604030504040204" pitchFamily="50" charset="-128"/>
            </a:endParaRPr>
          </a:p>
        </p:txBody>
      </p:sp>
      <p:sp>
        <p:nvSpPr>
          <p:cNvPr id="2" name="タイトル 1">
            <a:extLst>
              <a:ext uri="{FF2B5EF4-FFF2-40B4-BE49-F238E27FC236}">
                <a16:creationId xmlns:a16="http://schemas.microsoft.com/office/drawing/2014/main" id="{DD356CE1-D0EE-97FE-FBBF-80E049FBB1FD}"/>
              </a:ext>
            </a:extLst>
          </p:cNvPr>
          <p:cNvSpPr>
            <a:spLocks noGrp="1"/>
          </p:cNvSpPr>
          <p:nvPr>
            <p:ph type="title"/>
          </p:nvPr>
        </p:nvSpPr>
        <p:spPr>
          <a:xfrm>
            <a:off x="443074" y="366716"/>
            <a:ext cx="11668579" cy="584775"/>
          </a:xfrm>
        </p:spPr>
        <p:txBody>
          <a:bodyPr vert="horz" wrap="none">
            <a:spAutoFit/>
          </a:bodyPr>
          <a:lstStyle/>
          <a:p>
            <a:pPr eaLnBrk="0" hangingPunct="0"/>
            <a:r>
              <a:rPr lang="en-US" altLang="ja-JP">
                <a:sym typeface="メイリオ" panose="020B0604030504040204" pitchFamily="50" charset="-128"/>
              </a:rPr>
              <a:t>CEFIA</a:t>
            </a:r>
            <a:r>
              <a:rPr lang="ja-JP" altLang="en-US">
                <a:sym typeface="メイリオ" panose="020B0604030504040204" pitchFamily="50" charset="-128"/>
              </a:rPr>
              <a:t>フラッグシップ・プロジェクト </a:t>
            </a:r>
            <a:r>
              <a:rPr lang="en-US" altLang="ja-JP">
                <a:solidFill>
                  <a:schemeClr val="accent3"/>
                </a:solidFill>
                <a:sym typeface="メイリオ" panose="020B0604030504040204" pitchFamily="50" charset="-128"/>
              </a:rPr>
              <a:t>RENKEI</a:t>
            </a:r>
            <a:r>
              <a:rPr kumimoji="0" lang="en-US" altLang="ja-JP" sz="3200" b="1" kern="0" dirty="0">
                <a:solidFill>
                  <a:srgbClr val="FFC000"/>
                </a:solidFill>
                <a:cs typeface="Meiryo UI" panose="020B0604030504040204" pitchFamily="50" charset="-128"/>
                <a:sym typeface="メイリオ" panose="020B0604030504040204" pitchFamily="50" charset="-128"/>
              </a:rPr>
              <a:t> </a:t>
            </a:r>
            <a:r>
              <a:rPr lang="ja-JP" altLang="en-US" dirty="0">
                <a:sym typeface="メイリオ" panose="020B0604030504040204" pitchFamily="50" charset="-128"/>
              </a:rPr>
              <a:t>取り組み概要</a:t>
            </a:r>
          </a:p>
        </p:txBody>
      </p:sp>
      <p:sp>
        <p:nvSpPr>
          <p:cNvPr id="32" name="正方形/長方形 31">
            <a:extLst>
              <a:ext uri="{FF2B5EF4-FFF2-40B4-BE49-F238E27FC236}">
                <a16:creationId xmlns:a16="http://schemas.microsoft.com/office/drawing/2014/main" id="{8FDF42C2-F9C7-4CBD-9F0B-67F77F5A1484}"/>
              </a:ext>
            </a:extLst>
          </p:cNvPr>
          <p:cNvSpPr/>
          <p:nvPr/>
        </p:nvSpPr>
        <p:spPr>
          <a:xfrm>
            <a:off x="443074" y="1938796"/>
            <a:ext cx="11305842" cy="1635091"/>
          </a:xfrm>
          <a:prstGeom prst="rect">
            <a:avLst/>
          </a:prstGeom>
          <a:ln w="19050">
            <a:solidFill>
              <a:schemeClr val="accent1"/>
            </a:solidFill>
          </a:ln>
        </p:spPr>
        <p:style>
          <a:lnRef idx="2">
            <a:schemeClr val="accent2"/>
          </a:lnRef>
          <a:fillRef idx="1">
            <a:schemeClr val="lt1"/>
          </a:fillRef>
          <a:effectRef idx="0">
            <a:schemeClr val="accent2"/>
          </a:effectRef>
          <a:fontRef idx="minor">
            <a:schemeClr val="dk1"/>
          </a:fontRef>
        </p:style>
        <p:txBody>
          <a:bodyPr wrap="square">
            <a:noAutofit/>
          </a:bodyPr>
          <a:lstStyle/>
          <a:p>
            <a:pPr>
              <a:buFont typeface="Wingdings" panose="05000000000000000000" pitchFamily="2" charset="2"/>
              <a:buChar char="u"/>
            </a:pPr>
            <a:r>
              <a:rPr lang="ja-JP" altLang="en-US" sz="1600">
                <a:solidFill>
                  <a:srgbClr val="FF0000"/>
                </a:solidFill>
                <a:latin typeface="メイリオ" panose="020B0604030504040204" pitchFamily="50" charset="-128"/>
                <a:ea typeface="メイリオ" panose="020B0604030504040204" pitchFamily="50" charset="-128"/>
                <a:sym typeface="メイリオ" panose="020B0604030504040204" pitchFamily="50" charset="-128"/>
              </a:rPr>
              <a:t> 活動体制</a:t>
            </a:r>
            <a:endParaRPr lang="en-US" altLang="ja-JP" sz="1600">
              <a:latin typeface="メイリオ" panose="020B0604030504040204" pitchFamily="50" charset="-128"/>
              <a:ea typeface="メイリオ" panose="020B0604030504040204" pitchFamily="50" charset="-128"/>
              <a:sym typeface="メイリオ" panose="020B0604030504040204" pitchFamily="50" charset="-128"/>
            </a:endParaRPr>
          </a:p>
          <a:p>
            <a:pPr marL="266700"/>
            <a:r>
              <a:rPr lang="ja-JP" altLang="en-US" sz="1600">
                <a:latin typeface="メイリオ" panose="020B0604030504040204" pitchFamily="50" charset="-128"/>
                <a:ea typeface="メイリオ" panose="020B0604030504040204" pitchFamily="50" charset="-128"/>
                <a:sym typeface="メイリオ" panose="020B0604030504040204" pitchFamily="50" charset="-128"/>
              </a:rPr>
              <a:t>電子情報技術産業協会（</a:t>
            </a:r>
            <a:r>
              <a:rPr lang="en-US" altLang="ja-JP" sz="1600">
                <a:latin typeface="メイリオ" panose="020B0604030504040204" pitchFamily="50" charset="-128"/>
                <a:ea typeface="メイリオ" panose="020B0604030504040204" pitchFamily="50" charset="-128"/>
                <a:sym typeface="メイリオ" panose="020B0604030504040204" pitchFamily="50" charset="-128"/>
              </a:rPr>
              <a:t>JEITA</a:t>
            </a:r>
            <a:r>
              <a:rPr lang="ja-JP" altLang="en-US" sz="1600">
                <a:latin typeface="メイリオ" panose="020B0604030504040204" pitchFamily="50" charset="-128"/>
                <a:ea typeface="メイリオ" panose="020B0604030504040204" pitchFamily="50" charset="-128"/>
                <a:sym typeface="メイリオ" panose="020B0604030504040204" pitchFamily="50" charset="-128"/>
              </a:rPr>
              <a:t>）のワーキンググループを活動基盤とし、日・タイを中心とした大学機関と連携。</a:t>
            </a:r>
            <a:endParaRPr lang="en-US" altLang="ja-JP" sz="1600">
              <a:latin typeface="メイリオ" panose="020B0604030504040204" pitchFamily="50" charset="-128"/>
              <a:ea typeface="メイリオ" panose="020B0604030504040204" pitchFamily="50" charset="-128"/>
              <a:sym typeface="メイリオ" panose="020B0604030504040204" pitchFamily="50" charset="-128"/>
            </a:endParaRPr>
          </a:p>
          <a:p>
            <a:pPr marL="266700"/>
            <a:endParaRPr lang="en-US" altLang="ja-JP" sz="1600">
              <a:latin typeface="メイリオ" panose="020B0604030504040204" pitchFamily="50" charset="-128"/>
              <a:ea typeface="メイリオ" panose="020B0604030504040204" pitchFamily="50" charset="-128"/>
              <a:sym typeface="メイリオ" panose="020B0604030504040204" pitchFamily="50" charset="-128"/>
            </a:endParaRPr>
          </a:p>
          <a:p>
            <a:pPr marL="285750" indent="-285750">
              <a:buFont typeface="Wingdings" panose="05000000000000000000" pitchFamily="2" charset="2"/>
              <a:buChar char="u"/>
            </a:pPr>
            <a:r>
              <a:rPr lang="ja-JP" altLang="en-US" sz="1600">
                <a:solidFill>
                  <a:srgbClr val="FF0000"/>
                </a:solidFill>
                <a:latin typeface="メイリオ" panose="020B0604030504040204" pitchFamily="50" charset="-128"/>
                <a:ea typeface="メイリオ" panose="020B0604030504040204" pitchFamily="50" charset="-128"/>
                <a:sym typeface="メイリオ" panose="020B0604030504040204" pitchFamily="50" charset="-128"/>
              </a:rPr>
              <a:t>期待される効果</a:t>
            </a:r>
            <a:endParaRPr lang="en-US" altLang="ja-JP" sz="1600">
              <a:solidFill>
                <a:srgbClr val="FF0000"/>
              </a:solidFill>
              <a:latin typeface="メイリオ" panose="020B0604030504040204" pitchFamily="50" charset="-128"/>
              <a:ea typeface="メイリオ" panose="020B0604030504040204" pitchFamily="50" charset="-128"/>
              <a:sym typeface="メイリオ" panose="020B0604030504040204" pitchFamily="50" charset="-128"/>
            </a:endParaRPr>
          </a:p>
          <a:p>
            <a:pPr marL="266700"/>
            <a:r>
              <a:rPr lang="ja-JP" altLang="en-US" sz="1600">
                <a:latin typeface="メイリオ" panose="020B0604030504040204" pitchFamily="50" charset="-128"/>
                <a:ea typeface="メイリオ" panose="020B0604030504040204" pitchFamily="50" charset="-128"/>
                <a:sym typeface="メイリオ" panose="020B0604030504040204" pitchFamily="50" charset="-128"/>
              </a:rPr>
              <a:t>ハード機器導入を伴う省エネ事業に比べ、既設設備にアドオンできるため、</a:t>
            </a:r>
            <a:r>
              <a:rPr lang="ja-JP" altLang="ja-JP" sz="1600">
                <a:latin typeface="メイリオ" panose="020B0604030504040204" pitchFamily="50" charset="-128"/>
                <a:ea typeface="メイリオ" panose="020B0604030504040204" pitchFamily="50" charset="-128"/>
                <a:sym typeface="メイリオ" panose="020B0604030504040204" pitchFamily="50" charset="-128"/>
              </a:rPr>
              <a:t>プロジェクト</a:t>
            </a:r>
            <a:r>
              <a:rPr lang="ja-JP" altLang="en-US" sz="1600">
                <a:latin typeface="メイリオ" panose="020B0604030504040204" pitchFamily="50" charset="-128"/>
                <a:ea typeface="メイリオ" panose="020B0604030504040204" pitchFamily="50" charset="-128"/>
                <a:sym typeface="メイリオ" panose="020B0604030504040204" pitchFamily="50" charset="-128"/>
              </a:rPr>
              <a:t>実施</a:t>
            </a:r>
            <a:r>
              <a:rPr lang="ja-JP" altLang="ja-JP" sz="1600">
                <a:latin typeface="メイリオ" panose="020B0604030504040204" pitchFamily="50" charset="-128"/>
                <a:ea typeface="メイリオ" panose="020B0604030504040204" pitchFamily="50" charset="-128"/>
                <a:sym typeface="メイリオ" panose="020B0604030504040204" pitchFamily="50" charset="-128"/>
              </a:rPr>
              <a:t>期間が短</a:t>
            </a:r>
            <a:r>
              <a:rPr lang="ja-JP" altLang="en-US" sz="1600">
                <a:latin typeface="メイリオ" panose="020B0604030504040204" pitchFamily="50" charset="-128"/>
                <a:ea typeface="メイリオ" panose="020B0604030504040204" pitchFamily="50" charset="-128"/>
                <a:sym typeface="メイリオ" panose="020B0604030504040204" pitchFamily="50" charset="-128"/>
              </a:rPr>
              <a:t>く、温暖化ガス削減対策として</a:t>
            </a:r>
            <a:r>
              <a:rPr lang="ja-JP" altLang="ja-JP" sz="1600">
                <a:latin typeface="メイリオ" panose="020B0604030504040204" pitchFamily="50" charset="-128"/>
                <a:ea typeface="メイリオ" panose="020B0604030504040204" pitchFamily="50" charset="-128"/>
                <a:sym typeface="メイリオ" panose="020B0604030504040204" pitchFamily="50" charset="-128"/>
              </a:rPr>
              <a:t>費用対効果</a:t>
            </a:r>
            <a:r>
              <a:rPr lang="ja-JP" altLang="en-US" sz="1600">
                <a:latin typeface="メイリオ" panose="020B0604030504040204" pitchFamily="50" charset="-128"/>
                <a:ea typeface="メイリオ" panose="020B0604030504040204" pitchFamily="50" charset="-128"/>
                <a:sym typeface="メイリオ" panose="020B0604030504040204" pitchFamily="50" charset="-128"/>
              </a:rPr>
              <a:t>が</a:t>
            </a:r>
            <a:r>
              <a:rPr lang="ja-JP" altLang="ja-JP" sz="1600">
                <a:latin typeface="メイリオ" panose="020B0604030504040204" pitchFamily="50" charset="-128"/>
                <a:ea typeface="メイリオ" panose="020B0604030504040204" pitchFamily="50" charset="-128"/>
                <a:sym typeface="メイリオ" panose="020B0604030504040204" pitchFamily="50" charset="-128"/>
              </a:rPr>
              <a:t>大きい</a:t>
            </a:r>
            <a:r>
              <a:rPr lang="ja-JP" altLang="en-US" sz="1600">
                <a:latin typeface="メイリオ" panose="020B0604030504040204" pitchFamily="50" charset="-128"/>
                <a:ea typeface="メイリオ" panose="020B0604030504040204" pitchFamily="50" charset="-128"/>
                <a:sym typeface="メイリオ" panose="020B0604030504040204" pitchFamily="50" charset="-128"/>
              </a:rPr>
              <a:t>。</a:t>
            </a:r>
            <a:endParaRPr lang="en-US" altLang="ja-JP" sz="1600">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25" name="テキスト プレースホルダー 7">
            <a:extLst>
              <a:ext uri="{FF2B5EF4-FFF2-40B4-BE49-F238E27FC236}">
                <a16:creationId xmlns:a16="http://schemas.microsoft.com/office/drawing/2014/main" id="{416CBA6D-6D19-300F-6CE8-23EC83C56654}"/>
              </a:ext>
            </a:extLst>
          </p:cNvPr>
          <p:cNvSpPr txBox="1">
            <a:spLocks/>
          </p:cNvSpPr>
          <p:nvPr/>
        </p:nvSpPr>
        <p:spPr>
          <a:xfrm>
            <a:off x="443074" y="1160415"/>
            <a:ext cx="11305842" cy="246221"/>
          </a:xfrm>
          <a:prstGeom prst="rect">
            <a:avLst/>
          </a:prstGeom>
          <a:noFill/>
          <a:ln>
            <a:noFill/>
          </a:ln>
          <a:extLst>
            <a:ext uri="{909E8E84-426E-40DD-AFC4-6F175D3DCCD1}">
              <a14:hiddenFill xmlns:a14="http://schemas.microsoft.com/office/drawing/2010/main">
                <a:solidFill>
                  <a:srgbClr val="99D6EC"/>
                </a:solidFill>
              </a14:hiddenFill>
            </a:ext>
          </a:extLst>
        </p:spPr>
        <p:txBody>
          <a:bodyPr vert="horz" wrap="square" lIns="0" tIns="0" rIns="0" bIns="0" rtlCol="0" anchor="t" anchorCtr="0">
            <a:spAutoFit/>
          </a:bodyPr>
          <a:lstStyle>
            <a:defPPr>
              <a:defRPr lang="ja-JP"/>
            </a:defPPr>
            <a:lvl1pPr marL="263776" indent="-263776" defTabSz="914423">
              <a:spcBef>
                <a:spcPts val="0"/>
              </a:spcBef>
              <a:spcAft>
                <a:spcPts val="0"/>
              </a:spcAft>
              <a:buClr>
                <a:srgbClr val="002060"/>
              </a:buClr>
              <a:buFont typeface="Arial" panose="020B0604020202020204" pitchFamily="34" charset="0"/>
              <a:buChar char="•"/>
              <a:defRPr sz="1600" b="1" i="0">
                <a:latin typeface="メイリオ" panose="020B0604030504040204" pitchFamily="50" charset="-128"/>
                <a:ea typeface="メイリオ" panose="020B0604030504040204" pitchFamily="50" charset="-128"/>
              </a:defRPr>
            </a:lvl1pPr>
            <a:lvl2pPr marL="324000" lvl="1" indent="-216000">
              <a:spcBef>
                <a:spcPts val="0"/>
              </a:spcBef>
              <a:spcAft>
                <a:spcPts val="0"/>
              </a:spcAft>
              <a:buClr>
                <a:schemeClr val="tx2"/>
              </a:buClr>
              <a:buFont typeface="Trebuchet MS" panose="020B0603020202020204" pitchFamily="34" charset="0"/>
              <a:buChar char="•"/>
              <a:defRPr sz="1600" b="0" i="0">
                <a:latin typeface="Trebuchet MS" panose="020B0603020202020204" pitchFamily="34" charset="0"/>
                <a:ea typeface="メイリオ" panose="020B0604030504040204" pitchFamily="50" charset="-128"/>
              </a:defRPr>
            </a:lvl2pPr>
            <a:lvl3pPr marL="896960" indent="-228606" defTabSz="914423">
              <a:spcBef>
                <a:spcPts val="600"/>
              </a:spcBef>
              <a:spcAft>
                <a:spcPts val="600"/>
              </a:spcAft>
              <a:buFont typeface="メイリオ" panose="020B0604030504040204" pitchFamily="50" charset="-128"/>
              <a:buChar char="‒"/>
              <a:defRPr sz="1600" b="0" i="0">
                <a:latin typeface="+mj-ea"/>
                <a:ea typeface="+mj-ea"/>
                <a:cs typeface="メイリオ" panose="020B0604030504040204" pitchFamily="50" charset="-128"/>
              </a:defRPr>
            </a:lvl3pPr>
            <a:lvl4pPr marL="1165254" indent="-228606" defTabSz="914423">
              <a:spcBef>
                <a:spcPct val="20000"/>
              </a:spcBef>
              <a:buFont typeface="Meiryo UI" panose="020B0604030504040204" pitchFamily="50" charset="-128"/>
              <a:buChar char="∗"/>
              <a:defRPr sz="1600">
                <a:latin typeface="+mj-ea"/>
                <a:ea typeface="+mj-ea"/>
                <a:cs typeface="Meiryo UI" panose="020B0604030504040204" pitchFamily="50" charset="-128"/>
              </a:defRPr>
            </a:lvl4pPr>
            <a:lvl5pPr marL="1527213" indent="-228606" defTabSz="914423">
              <a:spcBef>
                <a:spcPct val="20000"/>
              </a:spcBef>
              <a:buFont typeface="Arial" pitchFamily="34" charset="0"/>
              <a:buChar char="»"/>
              <a:defRPr sz="1600">
                <a:latin typeface="+mj-ea"/>
                <a:ea typeface="+mj-ea"/>
                <a:cs typeface="Meiryo UI" panose="020B0604030504040204" pitchFamily="50" charset="-128"/>
              </a:defRPr>
            </a:lvl5pPr>
            <a:lvl6pPr marL="2514663" indent="-228606" defTabSz="914423">
              <a:spcBef>
                <a:spcPct val="20000"/>
              </a:spcBef>
              <a:buFont typeface="Arial" pitchFamily="34" charset="0"/>
              <a:buChar char="•"/>
              <a:defRPr sz="2000"/>
            </a:lvl6pPr>
            <a:lvl7pPr marL="2971874" indent="-228606" defTabSz="914423">
              <a:spcBef>
                <a:spcPct val="20000"/>
              </a:spcBef>
              <a:buFont typeface="Arial" pitchFamily="34" charset="0"/>
              <a:buChar char="•"/>
              <a:defRPr sz="2000"/>
            </a:lvl7pPr>
            <a:lvl8pPr marL="3429086" indent="-228606" defTabSz="914423">
              <a:spcBef>
                <a:spcPct val="20000"/>
              </a:spcBef>
              <a:buFont typeface="Arial" pitchFamily="34" charset="0"/>
              <a:buChar char="•"/>
              <a:defRPr sz="2000"/>
            </a:lvl8pPr>
            <a:lvl9pPr marL="3886297" indent="-228606" defTabSz="914423">
              <a:spcBef>
                <a:spcPct val="20000"/>
              </a:spcBef>
              <a:buFont typeface="Arial" pitchFamily="34" charset="0"/>
              <a:buChar char="•"/>
              <a:defRPr sz="2000"/>
            </a:lvl9pPr>
          </a:lstStyle>
          <a:p>
            <a:pPr>
              <a:tabLst>
                <a:tab pos="92075" algn="l"/>
              </a:tabLst>
            </a:pPr>
            <a:r>
              <a:rPr lang="ja-JP" altLang="en-US" b="0">
                <a:sym typeface="メイリオ" panose="020B0604030504040204" pitchFamily="50" charset="-128"/>
              </a:rPr>
              <a:t>連携制御（</a:t>
            </a:r>
            <a:r>
              <a:rPr lang="en-US" altLang="ja-JP" b="0">
                <a:sym typeface="メイリオ" panose="020B0604030504040204" pitchFamily="50" charset="-128"/>
              </a:rPr>
              <a:t>RENKEI</a:t>
            </a:r>
            <a:r>
              <a:rPr lang="ja-JP" altLang="en-US" b="0">
                <a:sym typeface="メイリオ" panose="020B0604030504040204" pitchFamily="50" charset="-128"/>
              </a:rPr>
              <a:t>）とは、</a:t>
            </a:r>
            <a:r>
              <a:rPr lang="en-US" altLang="ja-JP" b="0">
                <a:sym typeface="メイリオ" panose="020B0604030504040204" pitchFamily="50" charset="-128"/>
              </a:rPr>
              <a:t>IoT</a:t>
            </a:r>
            <a:r>
              <a:rPr lang="ja-JP" altLang="en-US" b="0">
                <a:sym typeface="メイリオ" panose="020B0604030504040204" pitchFamily="50" charset="-128"/>
              </a:rPr>
              <a:t>による動力プラント</a:t>
            </a:r>
            <a:r>
              <a:rPr lang="ja-JP" altLang="ja-JP" b="0">
                <a:sym typeface="メイリオ" panose="020B0604030504040204" pitchFamily="50" charset="-128"/>
              </a:rPr>
              <a:t>や事業所全体でのエネルギー削減を目的とした制御コンセプト</a:t>
            </a:r>
            <a:r>
              <a:rPr lang="ja-JP" altLang="en-US" b="0">
                <a:sym typeface="メイリオ" panose="020B0604030504040204" pitchFamily="50" charset="-128"/>
              </a:rPr>
              <a:t>。</a:t>
            </a:r>
            <a:endParaRPr lang="en-US" altLang="ja-JP" b="0">
              <a:sym typeface="メイリオ" panose="020B0604030504040204" pitchFamily="50" charset="-128"/>
            </a:endParaRPr>
          </a:p>
        </p:txBody>
      </p:sp>
      <p:sp>
        <p:nvSpPr>
          <p:cNvPr id="4" name="正方形/長方形 3"/>
          <p:cNvSpPr/>
          <p:nvPr/>
        </p:nvSpPr>
        <p:spPr>
          <a:xfrm>
            <a:off x="443074" y="3638991"/>
            <a:ext cx="7356214" cy="806827"/>
          </a:xfrm>
          <a:prstGeom prst="rect">
            <a:avLst/>
          </a:prstGeom>
          <a:noFill/>
          <a:ln w="12700">
            <a:noFill/>
          </a:ln>
        </p:spPr>
        <p:style>
          <a:lnRef idx="2">
            <a:schemeClr val="accent2"/>
          </a:lnRef>
          <a:fillRef idx="1">
            <a:schemeClr val="lt1"/>
          </a:fillRef>
          <a:effectRef idx="0">
            <a:schemeClr val="accent2"/>
          </a:effectRef>
          <a:fontRef idx="minor">
            <a:schemeClr val="dk1"/>
          </a:fontRef>
        </p:style>
        <p:txBody>
          <a:bodyPr wrap="square" tIns="46800" bIns="46800">
            <a:noAutofit/>
          </a:bodyPr>
          <a:lstStyle/>
          <a:p>
            <a:pPr>
              <a:buFont typeface="Wingdings" panose="05000000000000000000" pitchFamily="2" charset="2"/>
              <a:buChar char="u"/>
            </a:pPr>
            <a:r>
              <a:rPr lang="ja-JP" altLang="en-US" sz="1600">
                <a:solidFill>
                  <a:srgbClr val="FF0000"/>
                </a:solidFill>
                <a:latin typeface="メイリオ" panose="020B0604030504040204" pitchFamily="50" charset="-128"/>
                <a:ea typeface="メイリオ" panose="020B0604030504040204" pitchFamily="50" charset="-128"/>
                <a:sym typeface="メイリオ" panose="020B0604030504040204" pitchFamily="50" charset="-128"/>
              </a:rPr>
              <a:t> 主な活動状況</a:t>
            </a:r>
            <a:r>
              <a:rPr lang="ja-JP" altLang="en-US" sz="1600">
                <a:latin typeface="メイリオ" panose="020B0604030504040204" pitchFamily="50" charset="-128"/>
                <a:ea typeface="メイリオ" panose="020B0604030504040204" pitchFamily="50" charset="-128"/>
                <a:sym typeface="メイリオ" panose="020B0604030504040204" pitchFamily="50" charset="-128"/>
              </a:rPr>
              <a:t>　　　　</a:t>
            </a:r>
            <a:endParaRPr lang="en-US" altLang="ja-JP" sz="1600">
              <a:latin typeface="メイリオ" panose="020B0604030504040204" pitchFamily="50" charset="-128"/>
              <a:ea typeface="メイリオ" panose="020B0604030504040204" pitchFamily="50" charset="-128"/>
              <a:sym typeface="メイリオ" panose="020B0604030504040204" pitchFamily="50" charset="-128"/>
            </a:endParaRPr>
          </a:p>
          <a:p>
            <a:pPr marL="266700"/>
            <a:r>
              <a:rPr lang="ja-JP" altLang="en-US" sz="1600">
                <a:latin typeface="メイリオ" panose="020B0604030504040204" pitchFamily="50" charset="-128"/>
                <a:ea typeface="メイリオ" panose="020B0604030504040204" pitchFamily="50" charset="-128"/>
                <a:sym typeface="メイリオ" panose="020B0604030504040204" pitchFamily="50" charset="-128"/>
              </a:rPr>
              <a:t>連携制御の普及のため、知識を持った人材の育成、政策提言、実際の工場におけるプロジェクトの実施を視野に活動。</a:t>
            </a:r>
            <a:endParaRPr lang="en-US" altLang="ja-JP" sz="1600">
              <a:latin typeface="メイリオ" panose="020B0604030504040204" pitchFamily="50" charset="-128"/>
              <a:ea typeface="メイリオ" panose="020B0604030504040204" pitchFamily="50" charset="-128"/>
              <a:sym typeface="メイリオ" panose="020B0604030504040204" pitchFamily="50" charset="-128"/>
            </a:endParaRPr>
          </a:p>
          <a:p>
            <a:pPr marL="90488"/>
            <a:endParaRPr lang="en-US" altLang="ja-JP" sz="1600">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7" name="正方形/長方形 6">
            <a:extLst>
              <a:ext uri="{FF2B5EF4-FFF2-40B4-BE49-F238E27FC236}">
                <a16:creationId xmlns:a16="http://schemas.microsoft.com/office/drawing/2014/main" id="{1C8598B3-9074-4C50-9BDA-11749033D11A}"/>
              </a:ext>
            </a:extLst>
          </p:cNvPr>
          <p:cNvSpPr/>
          <p:nvPr/>
        </p:nvSpPr>
        <p:spPr bwMode="auto">
          <a:xfrm>
            <a:off x="443074" y="3638993"/>
            <a:ext cx="11305842" cy="3023284"/>
          </a:xfrm>
          <a:prstGeom prst="rect">
            <a:avLst/>
          </a:prstGeom>
          <a:noFill/>
          <a:ln w="19050">
            <a:solidFill>
              <a:schemeClr val="accent1"/>
            </a:solidFill>
            <a:miter lim="800000"/>
            <a:headEnd/>
            <a:tailEnd/>
          </a:ln>
          <a:effectLst/>
        </p:spPr>
        <p:txBody>
          <a:bodyPr wrap="none" rtlCol="0" anchor="ctr"/>
          <a:lstStyle/>
          <a:p>
            <a:pPr algn="l"/>
            <a:endParaRPr kumimoji="0"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12" name="テキスト ボックス 11">
            <a:extLst>
              <a:ext uri="{FF2B5EF4-FFF2-40B4-BE49-F238E27FC236}">
                <a16:creationId xmlns:a16="http://schemas.microsoft.com/office/drawing/2014/main" id="{5A9A1B0B-ED7B-42C7-869D-3DB63F630AE2}"/>
              </a:ext>
            </a:extLst>
          </p:cNvPr>
          <p:cNvSpPr txBox="1"/>
          <p:nvPr/>
        </p:nvSpPr>
        <p:spPr>
          <a:xfrm>
            <a:off x="624431" y="4569638"/>
            <a:ext cx="7181592" cy="1938992"/>
          </a:xfrm>
          <a:prstGeom prst="rect">
            <a:avLst/>
          </a:prstGeom>
          <a:noFill/>
        </p:spPr>
        <p:txBody>
          <a:bodyPr wrap="square" rtlCol="0">
            <a:spAutoFit/>
          </a:bodyPr>
          <a:lstStyle/>
          <a:p>
            <a:r>
              <a:rPr lang="ja-JP" altLang="en-US" sz="1500" b="1">
                <a:solidFill>
                  <a:srgbClr val="0070C0"/>
                </a:solidFill>
                <a:latin typeface="メイリオ" panose="020B0604030504040204" pitchFamily="50" charset="-128"/>
                <a:ea typeface="メイリオ" panose="020B0604030504040204" pitchFamily="50" charset="-128"/>
                <a:cs typeface="Meiryo UI" panose="020B0604030504040204" pitchFamily="50" charset="-128"/>
                <a:sym typeface="メイリオ" panose="020B0604030504040204" pitchFamily="50" charset="-128"/>
              </a:rPr>
              <a:t>活動例</a:t>
            </a:r>
            <a:endParaRPr lang="en-US" altLang="ja-JP" sz="1500" b="1">
              <a:solidFill>
                <a:srgbClr val="0070C0"/>
              </a:solidFill>
              <a:latin typeface="メイリオ" panose="020B0604030504040204" pitchFamily="50" charset="-128"/>
              <a:ea typeface="メイリオ" panose="020B0604030504040204" pitchFamily="50" charset="-128"/>
              <a:cs typeface="Meiryo UI" panose="020B0604030504040204" pitchFamily="50" charset="-128"/>
              <a:sym typeface="メイリオ" panose="020B0604030504040204" pitchFamily="50" charset="-128"/>
            </a:endParaRPr>
          </a:p>
          <a:p>
            <a:pPr marL="88900" indent="-88900"/>
            <a:r>
              <a:rPr lang="ja-JP" altLang="en-US" sz="1500">
                <a:solidFill>
                  <a:srgbClr val="002060"/>
                </a:solidFill>
                <a:latin typeface="メイリオ" panose="020B0604030504040204" pitchFamily="50" charset="-128"/>
                <a:ea typeface="メイリオ" panose="020B0604030504040204" pitchFamily="50" charset="-128"/>
                <a:cs typeface="Meiryo UI" panose="020B0604030504040204" pitchFamily="50" charset="-128"/>
                <a:sym typeface="メイリオ" panose="020B0604030504040204" pitchFamily="50" charset="-128"/>
              </a:rPr>
              <a:t>・</a:t>
            </a:r>
            <a:r>
              <a:rPr lang="en-US" altLang="ja-JP" sz="1500">
                <a:solidFill>
                  <a:srgbClr val="002060"/>
                </a:solidFill>
                <a:latin typeface="メイリオ" panose="020B0604030504040204" pitchFamily="50" charset="-128"/>
                <a:ea typeface="メイリオ" panose="020B0604030504040204" pitchFamily="50" charset="-128"/>
                <a:cs typeface="Meiryo UI" panose="020B0604030504040204" pitchFamily="50" charset="-128"/>
                <a:sym typeface="メイリオ" panose="020B0604030504040204" pitchFamily="50" charset="-128"/>
              </a:rPr>
              <a:t>RENKEI </a:t>
            </a:r>
            <a:r>
              <a:rPr lang="ja-JP" altLang="en-US" sz="1500">
                <a:solidFill>
                  <a:srgbClr val="002060"/>
                </a:solidFill>
                <a:latin typeface="メイリオ" panose="020B0604030504040204" pitchFamily="50" charset="-128"/>
                <a:ea typeface="メイリオ" panose="020B0604030504040204" pitchFamily="50" charset="-128"/>
                <a:cs typeface="Meiryo UI" panose="020B0604030504040204" pitchFamily="50" charset="-128"/>
                <a:sym typeface="メイリオ" panose="020B0604030504040204" pitchFamily="50" charset="-128"/>
              </a:rPr>
              <a:t>制御による産業界での</a:t>
            </a:r>
            <a:r>
              <a:rPr lang="en-US" altLang="ja-JP" sz="1500">
                <a:solidFill>
                  <a:srgbClr val="002060"/>
                </a:solidFill>
                <a:latin typeface="メイリオ" panose="020B0604030504040204" pitchFamily="50" charset="-128"/>
                <a:ea typeface="メイリオ" panose="020B0604030504040204" pitchFamily="50" charset="-128"/>
                <a:cs typeface="Meiryo UI" panose="020B0604030504040204" pitchFamily="50" charset="-128"/>
                <a:sym typeface="メイリオ" panose="020B0604030504040204" pitchFamily="50" charset="-128"/>
              </a:rPr>
              <a:t>GHG</a:t>
            </a:r>
            <a:r>
              <a:rPr lang="ja-JP" altLang="en-US" sz="1500">
                <a:solidFill>
                  <a:srgbClr val="002060"/>
                </a:solidFill>
                <a:latin typeface="メイリオ" panose="020B0604030504040204" pitchFamily="50" charset="-128"/>
                <a:ea typeface="メイリオ" panose="020B0604030504040204" pitchFamily="50" charset="-128"/>
                <a:cs typeface="Meiryo UI" panose="020B0604030504040204" pitchFamily="50" charset="-128"/>
                <a:sym typeface="メイリオ" panose="020B0604030504040204" pitchFamily="50" charset="-128"/>
              </a:rPr>
              <a:t>削減のポテンシャル調査の実施</a:t>
            </a:r>
            <a:br>
              <a:rPr lang="en-US" altLang="ja-JP" sz="1500">
                <a:solidFill>
                  <a:srgbClr val="002060"/>
                </a:solidFill>
                <a:latin typeface="メイリオ" panose="020B0604030504040204" pitchFamily="50" charset="-128"/>
                <a:ea typeface="メイリオ" panose="020B0604030504040204" pitchFamily="50" charset="-128"/>
                <a:cs typeface="Meiryo UI" panose="020B0604030504040204" pitchFamily="50" charset="-128"/>
                <a:sym typeface="メイリオ" panose="020B0604030504040204" pitchFamily="50" charset="-128"/>
              </a:rPr>
            </a:br>
            <a:r>
              <a:rPr lang="ja-JP" altLang="en-US" sz="1500">
                <a:solidFill>
                  <a:srgbClr val="002060"/>
                </a:solidFill>
                <a:latin typeface="メイリオ" panose="020B0604030504040204" pitchFamily="50" charset="-128"/>
                <a:ea typeface="メイリオ" panose="020B0604030504040204" pitchFamily="50" charset="-128"/>
                <a:cs typeface="Meiryo UI" panose="020B0604030504040204" pitchFamily="50" charset="-128"/>
                <a:sym typeface="メイリオ" panose="020B0604030504040204" pitchFamily="50" charset="-128"/>
              </a:rPr>
              <a:t>（フィリピン、タイ、マレーシア、シンガポール、インドネシア、ベトナムでの連携制御導入による</a:t>
            </a:r>
            <a:r>
              <a:rPr lang="en-US" altLang="ja-JP" sz="1500">
                <a:solidFill>
                  <a:srgbClr val="002060"/>
                </a:solidFill>
                <a:latin typeface="メイリオ" panose="020B0604030504040204" pitchFamily="50" charset="-128"/>
                <a:ea typeface="メイリオ" panose="020B0604030504040204" pitchFamily="50" charset="-128"/>
                <a:cs typeface="Meiryo UI" panose="020B0604030504040204" pitchFamily="50" charset="-128"/>
                <a:sym typeface="メイリオ" panose="020B0604030504040204" pitchFamily="50" charset="-128"/>
              </a:rPr>
              <a:t>CO2</a:t>
            </a:r>
            <a:r>
              <a:rPr lang="ja-JP" altLang="en-US" sz="1500">
                <a:solidFill>
                  <a:srgbClr val="002060"/>
                </a:solidFill>
                <a:latin typeface="メイリオ" panose="020B0604030504040204" pitchFamily="50" charset="-128"/>
                <a:ea typeface="メイリオ" panose="020B0604030504040204" pitchFamily="50" charset="-128"/>
                <a:cs typeface="Meiryo UI" panose="020B0604030504040204" pitchFamily="50" charset="-128"/>
                <a:sym typeface="メイリオ" panose="020B0604030504040204" pitchFamily="50" charset="-128"/>
              </a:rPr>
              <a:t>削減ポテンシャルの試算）</a:t>
            </a:r>
            <a:endParaRPr lang="en-US" altLang="ja-JP" sz="1500">
              <a:solidFill>
                <a:srgbClr val="002060"/>
              </a:solidFill>
              <a:latin typeface="メイリオ" panose="020B0604030504040204" pitchFamily="50" charset="-128"/>
              <a:ea typeface="メイリオ" panose="020B0604030504040204" pitchFamily="50" charset="-128"/>
              <a:cs typeface="Meiryo UI" panose="020B0604030504040204" pitchFamily="50" charset="-128"/>
              <a:sym typeface="メイリオ" panose="020B0604030504040204" pitchFamily="50" charset="-128"/>
            </a:endParaRPr>
          </a:p>
          <a:p>
            <a:r>
              <a:rPr lang="ja-JP" altLang="en-US" sz="1500">
                <a:solidFill>
                  <a:srgbClr val="002060"/>
                </a:solidFill>
                <a:latin typeface="メイリオ" panose="020B0604030504040204" pitchFamily="50" charset="-128"/>
                <a:ea typeface="メイリオ" panose="020B0604030504040204" pitchFamily="50" charset="-128"/>
                <a:cs typeface="Meiryo UI" panose="020B0604030504040204" pitchFamily="50" charset="-128"/>
                <a:sym typeface="メイリオ" panose="020B0604030504040204" pitchFamily="50" charset="-128"/>
              </a:rPr>
              <a:t>・実現可能性調査の実施（連携制御による省エネ効果の試算等）</a:t>
            </a:r>
            <a:endParaRPr lang="en-US" altLang="ja-JP" sz="1500">
              <a:solidFill>
                <a:srgbClr val="002060"/>
              </a:solidFill>
              <a:latin typeface="メイリオ" panose="020B0604030504040204" pitchFamily="50" charset="-128"/>
              <a:ea typeface="メイリオ" panose="020B0604030504040204" pitchFamily="50" charset="-128"/>
              <a:cs typeface="Meiryo UI" panose="020B0604030504040204" pitchFamily="50" charset="-128"/>
              <a:sym typeface="メイリオ" panose="020B0604030504040204" pitchFamily="50" charset="-128"/>
            </a:endParaRPr>
          </a:p>
          <a:p>
            <a:r>
              <a:rPr lang="ja-JP" altLang="en-US" sz="1500">
                <a:solidFill>
                  <a:srgbClr val="002060"/>
                </a:solidFill>
                <a:latin typeface="メイリオ" panose="020B0604030504040204" pitchFamily="50" charset="-128"/>
                <a:ea typeface="メイリオ" panose="020B0604030504040204" pitchFamily="50" charset="-128"/>
                <a:cs typeface="Meiryo UI" panose="020B0604030504040204" pitchFamily="50" charset="-128"/>
                <a:sym typeface="メイリオ" panose="020B0604030504040204" pitchFamily="50" charset="-128"/>
              </a:rPr>
              <a:t>・タイでの企業向け連携制御普及セミナーの開催</a:t>
            </a:r>
            <a:endParaRPr lang="en-US" altLang="ja-JP" sz="1500">
              <a:solidFill>
                <a:srgbClr val="002060"/>
              </a:solidFill>
              <a:latin typeface="メイリオ" panose="020B0604030504040204" pitchFamily="50" charset="-128"/>
              <a:ea typeface="メイリオ" panose="020B0604030504040204" pitchFamily="50" charset="-128"/>
              <a:cs typeface="Meiryo UI" panose="020B0604030504040204" pitchFamily="50" charset="-128"/>
              <a:sym typeface="メイリオ" panose="020B0604030504040204" pitchFamily="50" charset="-128"/>
            </a:endParaRPr>
          </a:p>
          <a:p>
            <a:pPr marL="88900" indent="-88900"/>
            <a:r>
              <a:rPr lang="ja-JP" altLang="en-US" sz="1500">
                <a:solidFill>
                  <a:srgbClr val="002060"/>
                </a:solidFill>
                <a:latin typeface="メイリオ" panose="020B0604030504040204" pitchFamily="50" charset="-128"/>
                <a:ea typeface="メイリオ" panose="020B0604030504040204" pitchFamily="50" charset="-128"/>
                <a:cs typeface="Meiryo UI" panose="020B0604030504040204" pitchFamily="50" charset="-128"/>
                <a:sym typeface="メイリオ" panose="020B0604030504040204" pitchFamily="50" charset="-128"/>
              </a:rPr>
              <a:t>・情報発信の実施（</a:t>
            </a:r>
            <a:r>
              <a:rPr lang="en-GB" altLang="ja-JP" sz="1500">
                <a:solidFill>
                  <a:srgbClr val="002060"/>
                </a:solidFill>
                <a:latin typeface="メイリオ" panose="020B0604030504040204" pitchFamily="50" charset="-128"/>
                <a:ea typeface="メイリオ" panose="020B0604030504040204" pitchFamily="50" charset="-128"/>
                <a:cs typeface="Meiryo UI" panose="020B0604030504040204" pitchFamily="50" charset="-128"/>
                <a:sym typeface="メイリオ" panose="020B0604030504040204" pitchFamily="50" charset="-128"/>
              </a:rPr>
              <a:t>ASEAN Centre for Energy</a:t>
            </a:r>
            <a:r>
              <a:rPr lang="ja-JP" altLang="en-US" sz="1500">
                <a:solidFill>
                  <a:srgbClr val="002060"/>
                </a:solidFill>
                <a:latin typeface="メイリオ" panose="020B0604030504040204" pitchFamily="50" charset="-128"/>
                <a:ea typeface="メイリオ" panose="020B0604030504040204" pitchFamily="50" charset="-128"/>
                <a:cs typeface="Meiryo UI" panose="020B0604030504040204" pitchFamily="50" charset="-128"/>
                <a:sym typeface="メイリオ" panose="020B0604030504040204" pitchFamily="50" charset="-128"/>
              </a:rPr>
              <a:t>主催の</a:t>
            </a:r>
            <a:r>
              <a:rPr lang="en-GB" altLang="ja-JP" sz="1500">
                <a:solidFill>
                  <a:srgbClr val="002060"/>
                </a:solidFill>
                <a:latin typeface="メイリオ" panose="020B0604030504040204" pitchFamily="50" charset="-128"/>
                <a:ea typeface="メイリオ" panose="020B0604030504040204" pitchFamily="50" charset="-128"/>
                <a:cs typeface="Meiryo UI" panose="020B0604030504040204" pitchFamily="50" charset="-128"/>
                <a:sym typeface="メイリオ" panose="020B0604030504040204" pitchFamily="50" charset="-128"/>
              </a:rPr>
              <a:t>Energy Week International Conference</a:t>
            </a:r>
            <a:r>
              <a:rPr lang="ja-JP" altLang="en-US" sz="1500">
                <a:solidFill>
                  <a:srgbClr val="002060"/>
                </a:solidFill>
                <a:latin typeface="メイリオ" panose="020B0604030504040204" pitchFamily="50" charset="-128"/>
                <a:ea typeface="メイリオ" panose="020B0604030504040204" pitchFamily="50" charset="-128"/>
                <a:cs typeface="Meiryo UI" panose="020B0604030504040204" pitchFamily="50" charset="-128"/>
                <a:sym typeface="メイリオ" panose="020B0604030504040204" pitchFamily="50" charset="-128"/>
              </a:rPr>
              <a:t>での活動紹介等）</a:t>
            </a:r>
            <a:endParaRPr lang="en-US" altLang="ja-JP" sz="1500">
              <a:solidFill>
                <a:srgbClr val="002060"/>
              </a:solidFill>
              <a:latin typeface="メイリオ" panose="020B0604030504040204" pitchFamily="50" charset="-128"/>
              <a:ea typeface="メイリオ" panose="020B0604030504040204" pitchFamily="50" charset="-128"/>
              <a:cs typeface="Meiryo UI" panose="020B0604030504040204" pitchFamily="50" charset="-128"/>
              <a:sym typeface="メイリオ" panose="020B0604030504040204" pitchFamily="50" charset="-128"/>
            </a:endParaRPr>
          </a:p>
        </p:txBody>
      </p:sp>
      <p:sp>
        <p:nvSpPr>
          <p:cNvPr id="13" name="テキスト ボックス 12">
            <a:extLst>
              <a:ext uri="{FF2B5EF4-FFF2-40B4-BE49-F238E27FC236}">
                <a16:creationId xmlns:a16="http://schemas.microsoft.com/office/drawing/2014/main" id="{E5DA7D78-3644-4C2F-A079-6AA53FC74C76}"/>
              </a:ext>
            </a:extLst>
          </p:cNvPr>
          <p:cNvSpPr txBox="1"/>
          <p:nvPr/>
        </p:nvSpPr>
        <p:spPr>
          <a:xfrm>
            <a:off x="7973903" y="5876090"/>
            <a:ext cx="3600400" cy="830997"/>
          </a:xfrm>
          <a:prstGeom prst="rect">
            <a:avLst/>
          </a:prstGeom>
          <a:noFill/>
        </p:spPr>
        <p:txBody>
          <a:bodyPr wrap="square">
            <a:spAutoFit/>
          </a:bodyPr>
          <a:lstStyle/>
          <a:p>
            <a:r>
              <a:rPr lang="ja-JP" altLang="en-US" sz="1200">
                <a:latin typeface="メイリオ" panose="020B0604030504040204" pitchFamily="50" charset="-128"/>
                <a:ea typeface="メイリオ" panose="020B0604030504040204" pitchFamily="50" charset="-128"/>
                <a:sym typeface="メイリオ" panose="020B0604030504040204" pitchFamily="50" charset="-128"/>
              </a:rPr>
              <a:t>「</a:t>
            </a:r>
            <a:r>
              <a:rPr lang="en-GB" altLang="ja-JP" sz="1200" err="1">
                <a:latin typeface="メイリオ" panose="020B0604030504040204" pitchFamily="50" charset="-128"/>
                <a:ea typeface="メイリオ" panose="020B0604030504040204" pitchFamily="50" charset="-128"/>
                <a:sym typeface="メイリオ" panose="020B0604030504040204" pitchFamily="50" charset="-128"/>
              </a:rPr>
              <a:t>CEFIA</a:t>
            </a:r>
            <a:r>
              <a:rPr lang="en-GB" altLang="ja-JP" sz="1200">
                <a:latin typeface="メイリオ" panose="020B0604030504040204" pitchFamily="50" charset="-128"/>
                <a:ea typeface="メイリオ" panose="020B0604030504040204" pitchFamily="50" charset="-128"/>
                <a:sym typeface="メイリオ" panose="020B0604030504040204" pitchFamily="50" charset="-128"/>
              </a:rPr>
              <a:t> Japan Seminar 2021</a:t>
            </a:r>
            <a:r>
              <a:rPr lang="ja-JP" altLang="en-US" sz="1200">
                <a:latin typeface="メイリオ" panose="020B0604030504040204" pitchFamily="50" charset="-128"/>
                <a:ea typeface="メイリオ" panose="020B0604030504040204" pitchFamily="50" charset="-128"/>
                <a:sym typeface="メイリオ" panose="020B0604030504040204" pitchFamily="50" charset="-128"/>
              </a:rPr>
              <a:t>」において、</a:t>
            </a:r>
            <a:br>
              <a:rPr lang="en-US" altLang="ja-JP" sz="1200">
                <a:latin typeface="メイリオ" panose="020B0604030504040204" pitchFamily="50" charset="-128"/>
                <a:ea typeface="メイリオ" panose="020B0604030504040204" pitchFamily="50" charset="-128"/>
                <a:sym typeface="メイリオ" panose="020B0604030504040204" pitchFamily="50" charset="-128"/>
              </a:rPr>
            </a:br>
            <a:r>
              <a:rPr lang="ja-JP" altLang="en-US" sz="1200">
                <a:latin typeface="メイリオ" panose="020B0604030504040204" pitchFamily="50" charset="-128"/>
                <a:ea typeface="メイリオ" panose="020B0604030504040204" pitchFamily="50" charset="-128"/>
                <a:sym typeface="メイリオ" panose="020B0604030504040204" pitchFamily="50" charset="-128"/>
              </a:rPr>
              <a:t>チュラロンコン大学 教授</a:t>
            </a:r>
            <a:r>
              <a:rPr lang="en-US" altLang="ja-JP" sz="1200">
                <a:latin typeface="メイリオ" panose="020B0604030504040204" pitchFamily="50" charset="-128"/>
                <a:ea typeface="メイリオ" panose="020B0604030504040204" pitchFamily="50" charset="-128"/>
                <a:sym typeface="メイリオ" panose="020B0604030504040204" pitchFamily="50" charset="-128"/>
              </a:rPr>
              <a:t>Dr. David </a:t>
            </a:r>
            <a:r>
              <a:rPr lang="en-US" altLang="ja-JP" sz="1200" err="1">
                <a:latin typeface="メイリオ" panose="020B0604030504040204" pitchFamily="50" charset="-128"/>
                <a:ea typeface="メイリオ" panose="020B0604030504040204" pitchFamily="50" charset="-128"/>
                <a:sym typeface="メイリオ" panose="020B0604030504040204" pitchFamily="50" charset="-128"/>
              </a:rPr>
              <a:t>Banjerdpongchai</a:t>
            </a:r>
            <a:r>
              <a:rPr lang="ja-JP" altLang="en-US" sz="1200">
                <a:latin typeface="メイリオ" panose="020B0604030504040204" pitchFamily="50" charset="-128"/>
                <a:ea typeface="メイリオ" panose="020B0604030504040204" pitchFamily="50" charset="-128"/>
                <a:sym typeface="メイリオ" panose="020B0604030504040204" pitchFamily="50" charset="-128"/>
              </a:rPr>
              <a:t>氏よりポテンシャル調査の結果を紹介</a:t>
            </a:r>
          </a:p>
        </p:txBody>
      </p:sp>
      <p:pic>
        <p:nvPicPr>
          <p:cNvPr id="27" name="図 26">
            <a:extLst>
              <a:ext uri="{FF2B5EF4-FFF2-40B4-BE49-F238E27FC236}">
                <a16:creationId xmlns:a16="http://schemas.microsoft.com/office/drawing/2014/main" id="{C2240CD3-C7F6-79E0-5269-F71367334200}"/>
              </a:ext>
            </a:extLst>
          </p:cNvPr>
          <p:cNvPicPr>
            <a:picLocks noChangeAspect="1"/>
          </p:cNvPicPr>
          <p:nvPr/>
        </p:nvPicPr>
        <p:blipFill rotWithShape="1">
          <a:blip r:embed="rId6"/>
          <a:srcRect l="7840" t="13654" r="43093" b="14563"/>
          <a:stretch/>
        </p:blipFill>
        <p:spPr>
          <a:xfrm>
            <a:off x="7973902" y="3766528"/>
            <a:ext cx="3600400" cy="2106901"/>
          </a:xfrm>
          <a:prstGeom prst="rect">
            <a:avLst/>
          </a:prstGeom>
        </p:spPr>
      </p:pic>
    </p:spTree>
    <p:extLst>
      <p:ext uri="{BB962C8B-B14F-4D97-AF65-F5344CB8AC3E}">
        <p14:creationId xmlns:p14="http://schemas.microsoft.com/office/powerpoint/2010/main" val="18605036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3538ED03-1D00-0AB7-383F-9F2AAE89D7C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4" imgH="486" progId="TCLayout.ActiveDocument.1">
                  <p:embed/>
                </p:oleObj>
              </mc:Choice>
              <mc:Fallback>
                <p:oleObj name="think-cell Slide" r:id="rId4" imgW="484" imgH="486" progId="TCLayout.ActiveDocument.1">
                  <p:embed/>
                  <p:pic>
                    <p:nvPicPr>
                      <p:cNvPr id="12" name="think-cell data - do not delete" hidden="1">
                        <a:extLst>
                          <a:ext uri="{FF2B5EF4-FFF2-40B4-BE49-F238E27FC236}">
                            <a16:creationId xmlns:a16="http://schemas.microsoft.com/office/drawing/2014/main" id="{3538ED03-1D00-0AB7-383F-9F2AAE89D7C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4" name="スライド番号プレースホルダー 13">
            <a:extLst>
              <a:ext uri="{FF2B5EF4-FFF2-40B4-BE49-F238E27FC236}">
                <a16:creationId xmlns:a16="http://schemas.microsoft.com/office/drawing/2014/main" id="{D37C0F52-8020-45EF-9897-770E6833D180}"/>
              </a:ext>
            </a:extLst>
          </p:cNvPr>
          <p:cNvSpPr>
            <a:spLocks noGrp="1"/>
          </p:cNvSpPr>
          <p:nvPr>
            <p:ph type="sldNum" sz="quarter" idx="12"/>
          </p:nvPr>
        </p:nvSpPr>
        <p:spPr/>
        <p:txBody>
          <a:bodyPr/>
          <a:lstStyle/>
          <a:p>
            <a:fld id="{D9550142-B990-490A-A107-ED7302A7FD52}" type="slidenum">
              <a:rPr kumimoji="1" lang="ja-JP" altLang="en-US" smtClean="0">
                <a:sym typeface="メイリオ" panose="020B0604030504040204" pitchFamily="50" charset="-128"/>
              </a:rPr>
              <a:t>9</a:t>
            </a:fld>
            <a:endParaRPr kumimoji="1" lang="ja-JP" altLang="en-US">
              <a:sym typeface="メイリオ" panose="020B0604030504040204" pitchFamily="50" charset="-128"/>
            </a:endParaRPr>
          </a:p>
        </p:txBody>
      </p:sp>
      <p:sp>
        <p:nvSpPr>
          <p:cNvPr id="2" name="タイトル 1">
            <a:extLst>
              <a:ext uri="{FF2B5EF4-FFF2-40B4-BE49-F238E27FC236}">
                <a16:creationId xmlns:a16="http://schemas.microsoft.com/office/drawing/2014/main" id="{C3FB3B3E-C9C9-2123-A35C-E0886B739398}"/>
              </a:ext>
            </a:extLst>
          </p:cNvPr>
          <p:cNvSpPr>
            <a:spLocks noGrp="1"/>
          </p:cNvSpPr>
          <p:nvPr>
            <p:ph type="title"/>
          </p:nvPr>
        </p:nvSpPr>
        <p:spPr>
          <a:xfrm>
            <a:off x="443074" y="366716"/>
            <a:ext cx="10801355" cy="1077218"/>
          </a:xfrm>
        </p:spPr>
        <p:txBody>
          <a:bodyPr vert="horz" wrap="none" lIns="91440" tIns="45720" rIns="91440" bIns="45720" rtlCol="0" anchor="ctr">
            <a:spAutoFit/>
          </a:bodyPr>
          <a:lstStyle/>
          <a:p>
            <a:pPr eaLnBrk="0" hangingPunct="0"/>
            <a:r>
              <a:rPr lang="en-US" altLang="ja-JP">
                <a:sym typeface="メイリオ" panose="020B0604030504040204" pitchFamily="50" charset="-128"/>
              </a:rPr>
              <a:t>CEFIA</a:t>
            </a:r>
            <a:r>
              <a:rPr lang="ja-JP" altLang="en-US" dirty="0">
                <a:sym typeface="メイリオ" panose="020B0604030504040204" pitchFamily="50" charset="-128"/>
              </a:rPr>
              <a:t>フラッグシップ・</a:t>
            </a:r>
            <a:r>
              <a:rPr lang="ja-JP" altLang="en-US">
                <a:sym typeface="メイリオ" panose="020B0604030504040204" pitchFamily="50" charset="-128"/>
              </a:rPr>
              <a:t>プロジェクト </a:t>
            </a:r>
            <a:r>
              <a:rPr lang="ja-JP" altLang="en-US">
                <a:solidFill>
                  <a:schemeClr val="accent3"/>
                </a:solidFill>
                <a:sym typeface="メイリオ" panose="020B0604030504040204" pitchFamily="50" charset="-128"/>
              </a:rPr>
              <a:t>マイクログリッド</a:t>
            </a:r>
            <a:r>
              <a:rPr lang="ja-JP" altLang="en-US">
                <a:sym typeface="メイリオ" panose="020B0604030504040204" pitchFamily="50" charset="-128"/>
              </a:rPr>
              <a:t> </a:t>
            </a:r>
            <a:br>
              <a:rPr lang="en-US" altLang="ja-JP" dirty="0">
                <a:sym typeface="メイリオ" panose="020B0604030504040204" pitchFamily="50" charset="-128"/>
              </a:rPr>
            </a:br>
            <a:r>
              <a:rPr lang="ja-JP" altLang="en-US" dirty="0">
                <a:sym typeface="メイリオ" panose="020B0604030504040204" pitchFamily="50" charset="-128"/>
              </a:rPr>
              <a:t>取り組み概要</a:t>
            </a:r>
            <a:endParaRPr lang="en-US" dirty="0">
              <a:sym typeface="メイリオ" panose="020B0604030504040204" pitchFamily="50" charset="-128"/>
            </a:endParaRPr>
          </a:p>
        </p:txBody>
      </p:sp>
      <p:sp>
        <p:nvSpPr>
          <p:cNvPr id="29" name="正方形/長方形 28">
            <a:extLst>
              <a:ext uri="{FF2B5EF4-FFF2-40B4-BE49-F238E27FC236}">
                <a16:creationId xmlns:a16="http://schemas.microsoft.com/office/drawing/2014/main" id="{1F169701-1F0B-47BC-BEA3-95303CAD5C02}"/>
              </a:ext>
            </a:extLst>
          </p:cNvPr>
          <p:cNvSpPr/>
          <p:nvPr/>
        </p:nvSpPr>
        <p:spPr bwMode="auto">
          <a:xfrm>
            <a:off x="443074" y="3638991"/>
            <a:ext cx="11305842" cy="3023284"/>
          </a:xfrm>
          <a:prstGeom prst="rect">
            <a:avLst/>
          </a:prstGeom>
          <a:noFill/>
          <a:ln w="19050">
            <a:solidFill>
              <a:schemeClr val="accent1"/>
            </a:solidFill>
            <a:miter lim="800000"/>
            <a:headEnd/>
            <a:tailEnd/>
          </a:ln>
          <a:effectLst/>
        </p:spPr>
        <p:txBody>
          <a:bodyPr wrap="none" rtlCol="0" anchor="ctr"/>
          <a:lstStyle/>
          <a:p>
            <a:pPr algn="l"/>
            <a:endParaRPr kumimoji="0"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30" name="テキスト ボックス 29">
            <a:extLst>
              <a:ext uri="{FF2B5EF4-FFF2-40B4-BE49-F238E27FC236}">
                <a16:creationId xmlns:a16="http://schemas.microsoft.com/office/drawing/2014/main" id="{6B8F035F-FA55-4E52-9BD7-2D2C5F175EBD}"/>
              </a:ext>
            </a:extLst>
          </p:cNvPr>
          <p:cNvSpPr txBox="1"/>
          <p:nvPr/>
        </p:nvSpPr>
        <p:spPr>
          <a:xfrm>
            <a:off x="443074" y="3638991"/>
            <a:ext cx="5861172" cy="338554"/>
          </a:xfrm>
          <a:prstGeom prst="rect">
            <a:avLst/>
          </a:prstGeom>
          <a:noFill/>
        </p:spPr>
        <p:txBody>
          <a:bodyPr wrap="square" lIns="90000" tIns="46800" rIns="90000" bIns="46800">
            <a:noAutofit/>
          </a:bodyPr>
          <a:lstStyle/>
          <a:p>
            <a:pPr marL="285750" indent="-285750">
              <a:buFont typeface="Wingdings" panose="05000000000000000000" pitchFamily="2" charset="2"/>
              <a:buChar char="u"/>
            </a:pPr>
            <a:r>
              <a:rPr lang="ja-JP" altLang="en-US" sz="1600">
                <a:solidFill>
                  <a:srgbClr val="FF0000"/>
                </a:solidFill>
                <a:latin typeface="メイリオ" panose="020B0604030504040204" pitchFamily="50" charset="-128"/>
                <a:ea typeface="メイリオ" panose="020B0604030504040204" pitchFamily="50" charset="-128"/>
                <a:sym typeface="メイリオ" panose="020B0604030504040204" pitchFamily="50" charset="-128"/>
              </a:rPr>
              <a:t>主な活動状況</a:t>
            </a:r>
            <a:endParaRPr lang="en-US" altLang="ja-JP" sz="1600">
              <a:solidFill>
                <a:srgbClr val="FF0000"/>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31" name="正方形/長方形 30">
            <a:extLst>
              <a:ext uri="{FF2B5EF4-FFF2-40B4-BE49-F238E27FC236}">
                <a16:creationId xmlns:a16="http://schemas.microsoft.com/office/drawing/2014/main" id="{1C7F5C85-56E7-4A83-A688-856912B39676}"/>
              </a:ext>
            </a:extLst>
          </p:cNvPr>
          <p:cNvSpPr/>
          <p:nvPr/>
        </p:nvSpPr>
        <p:spPr bwMode="auto">
          <a:xfrm>
            <a:off x="443074" y="1938796"/>
            <a:ext cx="11305842" cy="1635091"/>
          </a:xfrm>
          <a:prstGeom prst="rect">
            <a:avLst/>
          </a:prstGeom>
          <a:ln w="19050">
            <a:solidFill>
              <a:schemeClr val="accent1"/>
            </a:solidFill>
          </a:ln>
        </p:spPr>
        <p:style>
          <a:lnRef idx="2">
            <a:schemeClr val="accent2"/>
          </a:lnRef>
          <a:fillRef idx="1">
            <a:schemeClr val="lt1"/>
          </a:fillRef>
          <a:effectRef idx="0">
            <a:schemeClr val="accent2"/>
          </a:effectRef>
          <a:fontRef idx="minor">
            <a:schemeClr val="dk1"/>
          </a:fontRef>
        </p:style>
        <p:txBody>
          <a:bodyPr wrap="square">
            <a:noAutofit/>
          </a:bodyPr>
          <a:lstStyle/>
          <a:p>
            <a:pPr>
              <a:buFont typeface="Wingdings" panose="05000000000000000000" pitchFamily="2" charset="2"/>
              <a:buChar char="u"/>
            </a:pPr>
            <a:r>
              <a:rPr lang="ja-JP" altLang="en-US" sz="1600">
                <a:solidFill>
                  <a:srgbClr val="FF0000"/>
                </a:solidFill>
                <a:latin typeface="メイリオ" panose="020B0604030504040204" pitchFamily="50" charset="-128"/>
                <a:ea typeface="メイリオ" panose="020B0604030504040204" pitchFamily="50" charset="-128"/>
                <a:sym typeface="メイリオ" panose="020B0604030504040204" pitchFamily="50" charset="-128"/>
              </a:rPr>
              <a:t> 活動体制</a:t>
            </a:r>
            <a:endParaRPr lang="en-US" altLang="ja-JP" sz="1600">
              <a:solidFill>
                <a:srgbClr val="FF0000"/>
              </a:solidFill>
              <a:latin typeface="メイリオ" panose="020B0604030504040204" pitchFamily="50" charset="-128"/>
              <a:ea typeface="メイリオ" panose="020B0604030504040204" pitchFamily="50" charset="-128"/>
              <a:sym typeface="メイリオ" panose="020B0604030504040204" pitchFamily="50" charset="-128"/>
            </a:endParaRPr>
          </a:p>
          <a:p>
            <a:pPr marL="266700"/>
            <a:r>
              <a:rPr lang="en-US" altLang="ja-JP" sz="1600">
                <a:latin typeface="メイリオ" panose="020B0604030504040204" pitchFamily="50" charset="-128"/>
                <a:ea typeface="メイリオ" panose="020B0604030504040204" pitchFamily="50" charset="-128"/>
                <a:sym typeface="メイリオ" panose="020B0604030504040204" pitchFamily="50" charset="-128"/>
              </a:rPr>
              <a:t>ASEAN</a:t>
            </a:r>
            <a:r>
              <a:rPr lang="ja-JP" altLang="en-US" sz="1600">
                <a:latin typeface="メイリオ" panose="020B0604030504040204" pitchFamily="50" charset="-128"/>
                <a:ea typeface="メイリオ" panose="020B0604030504040204" pitchFamily="50" charset="-128"/>
                <a:sym typeface="メイリオ" panose="020B0604030504040204" pitchFamily="50" charset="-128"/>
              </a:rPr>
              <a:t>での展開を目指す企業の参画のもとに、取り組み事例を紹介。</a:t>
            </a:r>
            <a:endParaRPr lang="en-US" altLang="ja-JP" sz="1600">
              <a:latin typeface="メイリオ" panose="020B0604030504040204" pitchFamily="50" charset="-128"/>
              <a:ea typeface="メイリオ" panose="020B0604030504040204" pitchFamily="50" charset="-128"/>
              <a:sym typeface="メイリオ" panose="020B0604030504040204" pitchFamily="50" charset="-128"/>
            </a:endParaRPr>
          </a:p>
          <a:p>
            <a:pPr marL="266700"/>
            <a:endParaRPr lang="en-US" altLang="ja-JP" sz="1600">
              <a:latin typeface="メイリオ" panose="020B0604030504040204" pitchFamily="50" charset="-128"/>
              <a:ea typeface="メイリオ" panose="020B0604030504040204" pitchFamily="50" charset="-128"/>
              <a:sym typeface="メイリオ" panose="020B0604030504040204" pitchFamily="50" charset="-128"/>
            </a:endParaRPr>
          </a:p>
          <a:p>
            <a:pPr>
              <a:buFont typeface="Wingdings" panose="05000000000000000000" pitchFamily="2" charset="2"/>
              <a:buChar char="u"/>
            </a:pPr>
            <a:r>
              <a:rPr lang="ja-JP" altLang="en-US" sz="1600">
                <a:solidFill>
                  <a:srgbClr val="FF0000"/>
                </a:solidFill>
                <a:latin typeface="メイリオ" panose="020B0604030504040204" pitchFamily="50" charset="-128"/>
                <a:ea typeface="メイリオ" panose="020B0604030504040204" pitchFamily="50" charset="-128"/>
                <a:sym typeface="メイリオ" panose="020B0604030504040204" pitchFamily="50" charset="-128"/>
              </a:rPr>
              <a:t> 期待される効果</a:t>
            </a:r>
            <a:endParaRPr lang="en-US" altLang="ja-JP" sz="1600">
              <a:solidFill>
                <a:srgbClr val="FF0000"/>
              </a:solidFill>
              <a:latin typeface="メイリオ" panose="020B0604030504040204" pitchFamily="50" charset="-128"/>
              <a:ea typeface="メイリオ" panose="020B0604030504040204" pitchFamily="50" charset="-128"/>
              <a:sym typeface="メイリオ" panose="020B0604030504040204" pitchFamily="50" charset="-128"/>
            </a:endParaRPr>
          </a:p>
          <a:p>
            <a:pPr marL="266700"/>
            <a:r>
              <a:rPr lang="ja-JP" altLang="en-US" sz="1600">
                <a:latin typeface="メイリオ" panose="020B0604030504040204" pitchFamily="50" charset="-128"/>
                <a:ea typeface="メイリオ" panose="020B0604030504040204" pitchFamily="50" charset="-128"/>
                <a:sym typeface="メイリオ" panose="020B0604030504040204" pitchFamily="50" charset="-128"/>
              </a:rPr>
              <a:t>島しょ地域等の脆弱性の高い地域に普及することにより、災害時の安定的な電力供給が可能になり、脱炭素電力の供給とレジリエンス強化を同時に実現。</a:t>
            </a:r>
          </a:p>
        </p:txBody>
      </p:sp>
      <p:sp>
        <p:nvSpPr>
          <p:cNvPr id="15" name="テキスト プレースホルダー 7">
            <a:extLst>
              <a:ext uri="{FF2B5EF4-FFF2-40B4-BE49-F238E27FC236}">
                <a16:creationId xmlns:a16="http://schemas.microsoft.com/office/drawing/2014/main" id="{63F3A257-2081-E6EA-F2A4-2581D8D67F15}"/>
              </a:ext>
            </a:extLst>
          </p:cNvPr>
          <p:cNvSpPr txBox="1">
            <a:spLocks/>
          </p:cNvSpPr>
          <p:nvPr/>
        </p:nvSpPr>
        <p:spPr>
          <a:xfrm>
            <a:off x="443074" y="1401874"/>
            <a:ext cx="11305842" cy="492443"/>
          </a:xfrm>
          <a:prstGeom prst="rect">
            <a:avLst/>
          </a:prstGeom>
          <a:noFill/>
          <a:ln>
            <a:noFill/>
          </a:ln>
          <a:extLst>
            <a:ext uri="{909E8E84-426E-40DD-AFC4-6F175D3DCCD1}">
              <a14:hiddenFill xmlns:a14="http://schemas.microsoft.com/office/drawing/2010/main">
                <a:solidFill>
                  <a:srgbClr val="99D6EC"/>
                </a:solidFill>
              </a14:hiddenFill>
            </a:ext>
          </a:extLst>
        </p:spPr>
        <p:txBody>
          <a:bodyPr vert="horz" wrap="square" lIns="0" tIns="0" rIns="0" bIns="0" rtlCol="0" anchor="t" anchorCtr="0">
            <a:spAutoFit/>
          </a:bodyPr>
          <a:lstStyle>
            <a:defPPr>
              <a:defRPr lang="ja-JP"/>
            </a:defPPr>
            <a:lvl1pPr marL="263776" indent="-263776" defTabSz="914423">
              <a:spcBef>
                <a:spcPts val="0"/>
              </a:spcBef>
              <a:spcAft>
                <a:spcPts val="0"/>
              </a:spcAft>
              <a:buClr>
                <a:srgbClr val="002060"/>
              </a:buClr>
              <a:buFont typeface="Arial" panose="020B0604020202020204" pitchFamily="34" charset="0"/>
              <a:buChar char="•"/>
              <a:defRPr sz="1600" b="1" i="0">
                <a:latin typeface="メイリオ" panose="020B0604030504040204" pitchFamily="50" charset="-128"/>
                <a:ea typeface="メイリオ" panose="020B0604030504040204" pitchFamily="50" charset="-128"/>
              </a:defRPr>
            </a:lvl1pPr>
            <a:lvl2pPr marL="324000" lvl="1" indent="-216000">
              <a:spcBef>
                <a:spcPts val="0"/>
              </a:spcBef>
              <a:spcAft>
                <a:spcPts val="0"/>
              </a:spcAft>
              <a:buClr>
                <a:schemeClr val="tx2"/>
              </a:buClr>
              <a:buFont typeface="Trebuchet MS" panose="020B0603020202020204" pitchFamily="34" charset="0"/>
              <a:buChar char="•"/>
              <a:defRPr sz="1600" b="0" i="0">
                <a:latin typeface="Trebuchet MS" panose="020B0603020202020204" pitchFamily="34" charset="0"/>
                <a:ea typeface="メイリオ" panose="020B0604030504040204" pitchFamily="50" charset="-128"/>
              </a:defRPr>
            </a:lvl2pPr>
            <a:lvl3pPr marL="896960" indent="-228606" defTabSz="914423">
              <a:spcBef>
                <a:spcPts val="600"/>
              </a:spcBef>
              <a:spcAft>
                <a:spcPts val="600"/>
              </a:spcAft>
              <a:buFont typeface="メイリオ" panose="020B0604030504040204" pitchFamily="50" charset="-128"/>
              <a:buChar char="‒"/>
              <a:defRPr sz="1600" b="0" i="0">
                <a:latin typeface="+mj-ea"/>
                <a:ea typeface="+mj-ea"/>
                <a:cs typeface="メイリオ" panose="020B0604030504040204" pitchFamily="50" charset="-128"/>
              </a:defRPr>
            </a:lvl3pPr>
            <a:lvl4pPr marL="1165254" indent="-228606" defTabSz="914423">
              <a:spcBef>
                <a:spcPct val="20000"/>
              </a:spcBef>
              <a:buFont typeface="Meiryo UI" panose="020B0604030504040204" pitchFamily="50" charset="-128"/>
              <a:buChar char="∗"/>
              <a:defRPr sz="1600">
                <a:latin typeface="+mj-ea"/>
                <a:ea typeface="+mj-ea"/>
                <a:cs typeface="Meiryo UI" panose="020B0604030504040204" pitchFamily="50" charset="-128"/>
              </a:defRPr>
            </a:lvl4pPr>
            <a:lvl5pPr marL="1527213" indent="-228606" defTabSz="914423">
              <a:spcBef>
                <a:spcPct val="20000"/>
              </a:spcBef>
              <a:buFont typeface="Arial" pitchFamily="34" charset="0"/>
              <a:buChar char="»"/>
              <a:defRPr sz="1600">
                <a:latin typeface="+mj-ea"/>
                <a:ea typeface="+mj-ea"/>
                <a:cs typeface="Meiryo UI" panose="020B0604030504040204" pitchFamily="50" charset="-128"/>
              </a:defRPr>
            </a:lvl5pPr>
            <a:lvl6pPr marL="2514663" indent="-228606" defTabSz="914423">
              <a:spcBef>
                <a:spcPct val="20000"/>
              </a:spcBef>
              <a:buFont typeface="Arial" pitchFamily="34" charset="0"/>
              <a:buChar char="•"/>
              <a:defRPr sz="2000"/>
            </a:lvl6pPr>
            <a:lvl7pPr marL="2971874" indent="-228606" defTabSz="914423">
              <a:spcBef>
                <a:spcPct val="20000"/>
              </a:spcBef>
              <a:buFont typeface="Arial" pitchFamily="34" charset="0"/>
              <a:buChar char="•"/>
              <a:defRPr sz="2000"/>
            </a:lvl7pPr>
            <a:lvl8pPr marL="3429086" indent="-228606" defTabSz="914423">
              <a:spcBef>
                <a:spcPct val="20000"/>
              </a:spcBef>
              <a:buFont typeface="Arial" pitchFamily="34" charset="0"/>
              <a:buChar char="•"/>
              <a:defRPr sz="2000"/>
            </a:lvl8pPr>
            <a:lvl9pPr marL="3886297" indent="-228606" defTabSz="914423">
              <a:spcBef>
                <a:spcPct val="20000"/>
              </a:spcBef>
              <a:buFont typeface="Arial" pitchFamily="34" charset="0"/>
              <a:buChar char="•"/>
              <a:defRPr sz="2000"/>
            </a:lvl9pPr>
          </a:lstStyle>
          <a:p>
            <a:pPr>
              <a:tabLst>
                <a:tab pos="92075" algn="l"/>
              </a:tabLst>
            </a:pPr>
            <a:r>
              <a:rPr lang="ja-JP" altLang="en-US" b="0">
                <a:sym typeface="メイリオ" panose="020B0604030504040204" pitchFamily="50" charset="-128"/>
              </a:rPr>
              <a:t>風力発電や太陽光発電による複数の再生可能エネルギーと蓄電池を複合的に統合したマイクログリッドシステムの導入を図る取り組み。</a:t>
            </a:r>
            <a:endParaRPr lang="ja-JP" altLang="ja-JP" b="0">
              <a:sym typeface="メイリオ" panose="020B0604030504040204" pitchFamily="50" charset="-128"/>
            </a:endParaRPr>
          </a:p>
        </p:txBody>
      </p:sp>
      <p:grpSp>
        <p:nvGrpSpPr>
          <p:cNvPr id="979" name="グループ化 978">
            <a:extLst>
              <a:ext uri="{FF2B5EF4-FFF2-40B4-BE49-F238E27FC236}">
                <a16:creationId xmlns:a16="http://schemas.microsoft.com/office/drawing/2014/main" id="{F4815CFE-2B58-5D80-F524-A0700C5E013A}"/>
              </a:ext>
            </a:extLst>
          </p:cNvPr>
          <p:cNvGrpSpPr>
            <a:grpSpLocks noChangeAspect="1"/>
          </p:cNvGrpSpPr>
          <p:nvPr/>
        </p:nvGrpSpPr>
        <p:grpSpPr>
          <a:xfrm>
            <a:off x="1472967" y="3995509"/>
            <a:ext cx="4193566" cy="2600737"/>
            <a:chOff x="1413338" y="3832463"/>
            <a:chExt cx="4653001" cy="2885666"/>
          </a:xfrm>
        </p:grpSpPr>
        <p:sp>
          <p:nvSpPr>
            <p:cNvPr id="661" name="四角形: 角を丸くする 660">
              <a:extLst>
                <a:ext uri="{FF2B5EF4-FFF2-40B4-BE49-F238E27FC236}">
                  <a16:creationId xmlns:a16="http://schemas.microsoft.com/office/drawing/2014/main" id="{FF5C75FE-5778-3EF4-D024-0E386AB0899C}"/>
                </a:ext>
              </a:extLst>
            </p:cNvPr>
            <p:cNvSpPr/>
            <p:nvPr/>
          </p:nvSpPr>
          <p:spPr bwMode="auto">
            <a:xfrm>
              <a:off x="1413338" y="3832463"/>
              <a:ext cx="1872994" cy="567718"/>
            </a:xfrm>
            <a:prstGeom prst="roundRect">
              <a:avLst/>
            </a:prstGeom>
            <a:solidFill>
              <a:schemeClr val="accent1">
                <a:lumMod val="20000"/>
                <a:lumOff val="80000"/>
              </a:schemeClr>
            </a:solidFill>
            <a:ln>
              <a:headEnd/>
              <a:tailEnd/>
            </a:ln>
          </p:spPr>
          <p:style>
            <a:lnRef idx="1">
              <a:schemeClr val="accent2"/>
            </a:lnRef>
            <a:fillRef idx="2">
              <a:schemeClr val="accent2"/>
            </a:fillRef>
            <a:effectRef idx="1">
              <a:schemeClr val="accent2"/>
            </a:effectRef>
            <a:fontRef idx="minor">
              <a:schemeClr val="dk1"/>
            </a:fontRef>
          </p:style>
          <p:txBody>
            <a:bodyPr wrap="none" rtlCol="0" anchor="ctr"/>
            <a:lstStyle/>
            <a:p>
              <a:pPr algn="ctr"/>
              <a:r>
                <a:rPr kumimoji="0" lang="ja-JP" altLang="en-US" sz="1400">
                  <a:latin typeface="メイリオ" panose="020B0604030504040204" pitchFamily="50" charset="-128"/>
                  <a:ea typeface="メイリオ" panose="020B0604030504040204" pitchFamily="50" charset="-128"/>
                  <a:sym typeface="メイリオ" panose="020B0604030504040204" pitchFamily="50" charset="-128"/>
                </a:rPr>
                <a:t>グッドプラクティス</a:t>
              </a:r>
              <a:endParaRPr kumimoji="0" lang="en-US" altLang="ja-JP" sz="1400">
                <a:latin typeface="メイリオ" panose="020B0604030504040204" pitchFamily="50" charset="-128"/>
                <a:ea typeface="メイリオ" panose="020B0604030504040204" pitchFamily="50" charset="-128"/>
                <a:sym typeface="メイリオ" panose="020B0604030504040204" pitchFamily="50" charset="-128"/>
              </a:endParaRPr>
            </a:p>
            <a:p>
              <a:pPr algn="ctr"/>
              <a:r>
                <a:rPr kumimoji="0" lang="ja-JP" altLang="en-US" sz="1400">
                  <a:latin typeface="メイリオ" panose="020B0604030504040204" pitchFamily="50" charset="-128"/>
                  <a:ea typeface="メイリオ" panose="020B0604030504040204" pitchFamily="50" charset="-128"/>
                  <a:sym typeface="メイリオ" panose="020B0604030504040204" pitchFamily="50" charset="-128"/>
                </a:rPr>
                <a:t>の共有</a:t>
              </a:r>
            </a:p>
          </p:txBody>
        </p:sp>
        <p:sp>
          <p:nvSpPr>
            <p:cNvPr id="662" name="四角形: 角を丸くする 661">
              <a:extLst>
                <a:ext uri="{FF2B5EF4-FFF2-40B4-BE49-F238E27FC236}">
                  <a16:creationId xmlns:a16="http://schemas.microsoft.com/office/drawing/2014/main" id="{11921DB1-DEAD-89FA-782B-89E141B2F6AD}"/>
                </a:ext>
              </a:extLst>
            </p:cNvPr>
            <p:cNvSpPr/>
            <p:nvPr/>
          </p:nvSpPr>
          <p:spPr bwMode="auto">
            <a:xfrm>
              <a:off x="1413338" y="6150411"/>
              <a:ext cx="1872994" cy="567718"/>
            </a:xfrm>
            <a:prstGeom prst="roundRect">
              <a:avLst/>
            </a:prstGeom>
            <a:solidFill>
              <a:schemeClr val="accent1">
                <a:lumMod val="20000"/>
                <a:lumOff val="80000"/>
              </a:schemeClr>
            </a:solidFill>
            <a:ln>
              <a:headEnd/>
              <a:tailEnd/>
            </a:ln>
          </p:spPr>
          <p:style>
            <a:lnRef idx="1">
              <a:schemeClr val="accent2"/>
            </a:lnRef>
            <a:fillRef idx="2">
              <a:schemeClr val="accent2"/>
            </a:fillRef>
            <a:effectRef idx="1">
              <a:schemeClr val="accent2"/>
            </a:effectRef>
            <a:fontRef idx="minor">
              <a:schemeClr val="dk1"/>
            </a:fontRef>
          </p:style>
          <p:txBody>
            <a:bodyPr wrap="none" rtlCol="0" anchor="ctr"/>
            <a:lstStyle/>
            <a:p>
              <a:pPr algn="ctr"/>
              <a:r>
                <a:rPr kumimoji="0" lang="en-US" altLang="ja-JP" sz="1400">
                  <a:latin typeface="メイリオ" panose="020B0604030504040204" pitchFamily="50" charset="-128"/>
                  <a:ea typeface="メイリオ" panose="020B0604030504040204" pitchFamily="50" charset="-128"/>
                  <a:sym typeface="メイリオ" panose="020B0604030504040204" pitchFamily="50" charset="-128"/>
                </a:rPr>
                <a:t>GHG</a:t>
              </a:r>
              <a:r>
                <a:rPr kumimoji="0" lang="ja-JP" altLang="en-US" sz="1400">
                  <a:latin typeface="メイリオ" panose="020B0604030504040204" pitchFamily="50" charset="-128"/>
                  <a:ea typeface="メイリオ" panose="020B0604030504040204" pitchFamily="50" charset="-128"/>
                  <a:sym typeface="メイリオ" panose="020B0604030504040204" pitchFamily="50" charset="-128"/>
                </a:rPr>
                <a:t>削減効果</a:t>
              </a:r>
              <a:endParaRPr kumimoji="0" lang="en-US" altLang="ja-JP" sz="1400">
                <a:latin typeface="メイリオ" panose="020B0604030504040204" pitchFamily="50" charset="-128"/>
                <a:ea typeface="メイリオ" panose="020B0604030504040204" pitchFamily="50" charset="-128"/>
                <a:sym typeface="メイリオ" panose="020B0604030504040204" pitchFamily="50" charset="-128"/>
              </a:endParaRPr>
            </a:p>
            <a:p>
              <a:pPr algn="ctr"/>
              <a:r>
                <a:rPr kumimoji="0" lang="ja-JP" altLang="en-US" sz="1400">
                  <a:latin typeface="メイリオ" panose="020B0604030504040204" pitchFamily="50" charset="-128"/>
                  <a:ea typeface="メイリオ" panose="020B0604030504040204" pitchFamily="50" charset="-128"/>
                  <a:sym typeface="メイリオ" panose="020B0604030504040204" pitchFamily="50" charset="-128"/>
                </a:rPr>
                <a:t>の見える化</a:t>
              </a:r>
            </a:p>
          </p:txBody>
        </p:sp>
        <p:sp>
          <p:nvSpPr>
            <p:cNvPr id="663" name="四角形: 角を丸くする 662">
              <a:extLst>
                <a:ext uri="{FF2B5EF4-FFF2-40B4-BE49-F238E27FC236}">
                  <a16:creationId xmlns:a16="http://schemas.microsoft.com/office/drawing/2014/main" id="{0902F20F-C1AD-3CB0-ADAF-0698B5B037B5}"/>
                </a:ext>
              </a:extLst>
            </p:cNvPr>
            <p:cNvSpPr/>
            <p:nvPr/>
          </p:nvSpPr>
          <p:spPr bwMode="auto">
            <a:xfrm>
              <a:off x="4193345" y="3832463"/>
              <a:ext cx="1872994" cy="567718"/>
            </a:xfrm>
            <a:prstGeom prst="roundRect">
              <a:avLst/>
            </a:prstGeom>
            <a:solidFill>
              <a:schemeClr val="accent1">
                <a:lumMod val="20000"/>
                <a:lumOff val="80000"/>
              </a:schemeClr>
            </a:solidFill>
            <a:ln>
              <a:headEnd/>
              <a:tailEnd/>
            </a:ln>
          </p:spPr>
          <p:style>
            <a:lnRef idx="1">
              <a:schemeClr val="accent2"/>
            </a:lnRef>
            <a:fillRef idx="2">
              <a:schemeClr val="accent2"/>
            </a:fillRef>
            <a:effectRef idx="1">
              <a:schemeClr val="accent2"/>
            </a:effectRef>
            <a:fontRef idx="minor">
              <a:schemeClr val="dk1"/>
            </a:fontRef>
          </p:style>
          <p:txBody>
            <a:bodyPr wrap="none" rtlCol="0" anchor="ctr"/>
            <a:lstStyle/>
            <a:p>
              <a:pPr algn="ctr"/>
              <a:r>
                <a:rPr kumimoji="0" lang="ja-JP" altLang="en-US" sz="1400">
                  <a:latin typeface="メイリオ" panose="020B0604030504040204" pitchFamily="50" charset="-128"/>
                  <a:ea typeface="メイリオ" panose="020B0604030504040204" pitchFamily="50" charset="-128"/>
                  <a:sym typeface="メイリオ" panose="020B0604030504040204" pitchFamily="50" charset="-128"/>
                </a:rPr>
                <a:t>実現可能性調査・</a:t>
              </a:r>
              <a:endParaRPr kumimoji="0" lang="en-US" altLang="ja-JP" sz="1400">
                <a:latin typeface="メイリオ" panose="020B0604030504040204" pitchFamily="50" charset="-128"/>
                <a:ea typeface="メイリオ" panose="020B0604030504040204" pitchFamily="50" charset="-128"/>
                <a:sym typeface="メイリオ" panose="020B0604030504040204" pitchFamily="50" charset="-128"/>
              </a:endParaRPr>
            </a:p>
            <a:p>
              <a:pPr algn="ctr"/>
              <a:r>
                <a:rPr kumimoji="0" lang="ja-JP" altLang="en-US" sz="1400">
                  <a:latin typeface="メイリオ" panose="020B0604030504040204" pitchFamily="50" charset="-128"/>
                  <a:ea typeface="メイリオ" panose="020B0604030504040204" pitchFamily="50" charset="-128"/>
                  <a:sym typeface="メイリオ" panose="020B0604030504040204" pitchFamily="50" charset="-128"/>
                </a:rPr>
                <a:t>実証等の取り組み共有</a:t>
              </a:r>
              <a:endParaRPr kumimoji="0" lang="en-US" altLang="ja-JP" sz="1400">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664" name="四角形: 角を丸くする 663">
              <a:extLst>
                <a:ext uri="{FF2B5EF4-FFF2-40B4-BE49-F238E27FC236}">
                  <a16:creationId xmlns:a16="http://schemas.microsoft.com/office/drawing/2014/main" id="{08EE5429-A869-7FBF-8639-ADA7928A6C2D}"/>
                </a:ext>
              </a:extLst>
            </p:cNvPr>
            <p:cNvSpPr/>
            <p:nvPr/>
          </p:nvSpPr>
          <p:spPr bwMode="auto">
            <a:xfrm>
              <a:off x="4193345" y="6150411"/>
              <a:ext cx="1872994" cy="567718"/>
            </a:xfrm>
            <a:prstGeom prst="roundRect">
              <a:avLst/>
            </a:prstGeom>
            <a:solidFill>
              <a:schemeClr val="accent1">
                <a:lumMod val="20000"/>
                <a:lumOff val="80000"/>
              </a:schemeClr>
            </a:solidFill>
            <a:ln>
              <a:headEnd/>
              <a:tailEnd/>
            </a:ln>
          </p:spPr>
          <p:style>
            <a:lnRef idx="1">
              <a:schemeClr val="accent2"/>
            </a:lnRef>
            <a:fillRef idx="2">
              <a:schemeClr val="accent2"/>
            </a:fillRef>
            <a:effectRef idx="1">
              <a:schemeClr val="accent2"/>
            </a:effectRef>
            <a:fontRef idx="minor">
              <a:schemeClr val="dk1"/>
            </a:fontRef>
          </p:style>
          <p:txBody>
            <a:bodyPr wrap="none" rtlCol="0" anchor="ctr"/>
            <a:lstStyle/>
            <a:p>
              <a:pPr algn="ctr"/>
              <a:r>
                <a:rPr kumimoji="0" lang="ja-JP" altLang="en-US" sz="1400">
                  <a:latin typeface="メイリオ" panose="020B0604030504040204" pitchFamily="50" charset="-128"/>
                  <a:ea typeface="メイリオ" panose="020B0604030504040204" pitchFamily="50" charset="-128"/>
                  <a:sym typeface="メイリオ" panose="020B0604030504040204" pitchFamily="50" charset="-128"/>
                </a:rPr>
                <a:t>技術普及に</a:t>
              </a:r>
              <a:endParaRPr kumimoji="0" lang="en-US" altLang="ja-JP" sz="1400">
                <a:latin typeface="メイリオ" panose="020B0604030504040204" pitchFamily="50" charset="-128"/>
                <a:ea typeface="メイリオ" panose="020B0604030504040204" pitchFamily="50" charset="-128"/>
                <a:sym typeface="メイリオ" panose="020B0604030504040204" pitchFamily="50" charset="-128"/>
              </a:endParaRPr>
            </a:p>
            <a:p>
              <a:pPr algn="ctr"/>
              <a:r>
                <a:rPr kumimoji="0" lang="ja-JP" altLang="en-US" sz="1400">
                  <a:latin typeface="メイリオ" panose="020B0604030504040204" pitchFamily="50" charset="-128"/>
                  <a:ea typeface="メイリオ" panose="020B0604030504040204" pitchFamily="50" charset="-128"/>
                  <a:sym typeface="メイリオ" panose="020B0604030504040204" pitchFamily="50" charset="-128"/>
                </a:rPr>
                <a:t>向けた議論</a:t>
              </a:r>
            </a:p>
          </p:txBody>
        </p:sp>
        <p:sp>
          <p:nvSpPr>
            <p:cNvPr id="666" name="楕円 665">
              <a:extLst>
                <a:ext uri="{FF2B5EF4-FFF2-40B4-BE49-F238E27FC236}">
                  <a16:creationId xmlns:a16="http://schemas.microsoft.com/office/drawing/2014/main" id="{0FC4DEB9-E8F2-580B-A837-961AA40CCAE2}"/>
                </a:ext>
              </a:extLst>
            </p:cNvPr>
            <p:cNvSpPr/>
            <p:nvPr/>
          </p:nvSpPr>
          <p:spPr bwMode="auto">
            <a:xfrm>
              <a:off x="2245672" y="4400181"/>
              <a:ext cx="2988332" cy="1750230"/>
            </a:xfrm>
            <a:prstGeom prst="ellipse">
              <a:avLst/>
            </a:prstGeom>
            <a:solidFill>
              <a:schemeClr val="accent3">
                <a:lumMod val="20000"/>
                <a:lumOff val="80000"/>
              </a:schemeClr>
            </a:solidFill>
            <a:ln w="9525">
              <a:solidFill>
                <a:srgbClr val="B2B2B2"/>
              </a:solidFill>
              <a:miter lim="800000"/>
              <a:headEnd/>
              <a:tailEnd/>
            </a:ln>
            <a:effectLst/>
          </p:spPr>
          <p:txBody>
            <a:bodyPr wrap="none" rtlCol="0" anchor="ctr"/>
            <a:lstStyle/>
            <a:p>
              <a:pPr algn="l"/>
              <a:endParaRPr kumimoji="0" lang="ja-JP" altLang="en-US" sz="1800">
                <a:latin typeface="メイリオ" panose="020B0604030504040204" pitchFamily="50" charset="-128"/>
                <a:ea typeface="メイリオ" panose="020B0604030504040204" pitchFamily="50" charset="-128"/>
                <a:sym typeface="メイリオ" panose="020B0604030504040204" pitchFamily="50" charset="-128"/>
              </a:endParaRPr>
            </a:p>
          </p:txBody>
        </p:sp>
        <p:grpSp>
          <p:nvGrpSpPr>
            <p:cNvPr id="667" name="Group 76">
              <a:extLst>
                <a:ext uri="{FF2B5EF4-FFF2-40B4-BE49-F238E27FC236}">
                  <a16:creationId xmlns:a16="http://schemas.microsoft.com/office/drawing/2014/main" id="{E39BD1A8-EE56-B4F1-D410-1A8F306B83D5}"/>
                </a:ext>
              </a:extLst>
            </p:cNvPr>
            <p:cNvGrpSpPr>
              <a:grpSpLocks noChangeAspect="1"/>
            </p:cNvGrpSpPr>
            <p:nvPr/>
          </p:nvGrpSpPr>
          <p:grpSpPr bwMode="auto">
            <a:xfrm>
              <a:off x="2807590" y="5226219"/>
              <a:ext cx="1478777" cy="381530"/>
              <a:chOff x="310" y="3160"/>
              <a:chExt cx="1437" cy="386"/>
            </a:xfrm>
          </p:grpSpPr>
          <p:sp>
            <p:nvSpPr>
              <p:cNvPr id="808" name="Freeform 77">
                <a:extLst>
                  <a:ext uri="{FF2B5EF4-FFF2-40B4-BE49-F238E27FC236}">
                    <a16:creationId xmlns:a16="http://schemas.microsoft.com/office/drawing/2014/main" id="{61E91E5D-363D-9853-BD24-25D9B35B36C1}"/>
                  </a:ext>
                </a:extLst>
              </p:cNvPr>
              <p:cNvSpPr>
                <a:spLocks noChangeAspect="1"/>
              </p:cNvSpPr>
              <p:nvPr/>
            </p:nvSpPr>
            <p:spPr bwMode="gray">
              <a:xfrm>
                <a:off x="1128" y="3347"/>
                <a:ext cx="97" cy="64"/>
              </a:xfrm>
              <a:custGeom>
                <a:avLst/>
                <a:gdLst>
                  <a:gd name="T0" fmla="*/ 16 w 97"/>
                  <a:gd name="T1" fmla="*/ 64 h 64"/>
                  <a:gd name="T2" fmla="*/ 97 w 97"/>
                  <a:gd name="T3" fmla="*/ 24 h 64"/>
                  <a:gd name="T4" fmla="*/ 92 w 97"/>
                  <a:gd name="T5" fmla="*/ 0 h 64"/>
                  <a:gd name="T6" fmla="*/ 0 w 97"/>
                  <a:gd name="T7" fmla="*/ 0 h 64"/>
                  <a:gd name="T8" fmla="*/ 5 w 97"/>
                  <a:gd name="T9" fmla="*/ 64 h 64"/>
                  <a:gd name="T10" fmla="*/ 16 w 97"/>
                  <a:gd name="T11" fmla="*/ 64 h 64"/>
                </a:gdLst>
                <a:ahLst/>
                <a:cxnLst>
                  <a:cxn ang="0">
                    <a:pos x="T0" y="T1"/>
                  </a:cxn>
                  <a:cxn ang="0">
                    <a:pos x="T2" y="T3"/>
                  </a:cxn>
                  <a:cxn ang="0">
                    <a:pos x="T4" y="T5"/>
                  </a:cxn>
                  <a:cxn ang="0">
                    <a:pos x="T6" y="T7"/>
                  </a:cxn>
                  <a:cxn ang="0">
                    <a:pos x="T8" y="T9"/>
                  </a:cxn>
                  <a:cxn ang="0">
                    <a:pos x="T10" y="T11"/>
                  </a:cxn>
                </a:cxnLst>
                <a:rect l="0" t="0" r="r" b="b"/>
                <a:pathLst>
                  <a:path w="97" h="64">
                    <a:moveTo>
                      <a:pt x="16" y="64"/>
                    </a:moveTo>
                    <a:lnTo>
                      <a:pt x="97" y="24"/>
                    </a:lnTo>
                    <a:lnTo>
                      <a:pt x="92" y="0"/>
                    </a:lnTo>
                    <a:lnTo>
                      <a:pt x="0" y="0"/>
                    </a:lnTo>
                    <a:lnTo>
                      <a:pt x="5" y="64"/>
                    </a:lnTo>
                    <a:lnTo>
                      <a:pt x="16" y="64"/>
                    </a:lnTo>
                    <a:close/>
                  </a:path>
                </a:pathLst>
              </a:custGeom>
              <a:solidFill>
                <a:srgbClr val="647E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809" name="Freeform 78">
                <a:extLst>
                  <a:ext uri="{FF2B5EF4-FFF2-40B4-BE49-F238E27FC236}">
                    <a16:creationId xmlns:a16="http://schemas.microsoft.com/office/drawing/2014/main" id="{B623C83D-D9CE-CAFD-D138-F20CF48538E0}"/>
                  </a:ext>
                </a:extLst>
              </p:cNvPr>
              <p:cNvSpPr>
                <a:spLocks noChangeAspect="1"/>
              </p:cNvSpPr>
              <p:nvPr/>
            </p:nvSpPr>
            <p:spPr bwMode="gray">
              <a:xfrm>
                <a:off x="1239" y="3475"/>
                <a:ext cx="2" cy="2"/>
              </a:xfrm>
              <a:custGeom>
                <a:avLst/>
                <a:gdLst>
                  <a:gd name="T0" fmla="*/ 2 w 2"/>
                  <a:gd name="T1" fmla="*/ 2 h 2"/>
                  <a:gd name="T2" fmla="*/ 2 w 2"/>
                  <a:gd name="T3" fmla="*/ 0 h 2"/>
                  <a:gd name="T4" fmla="*/ 0 w 2"/>
                  <a:gd name="T5" fmla="*/ 2 h 2"/>
                  <a:gd name="T6" fmla="*/ 2 w 2"/>
                  <a:gd name="T7" fmla="*/ 2 h 2"/>
                </a:gdLst>
                <a:ahLst/>
                <a:cxnLst>
                  <a:cxn ang="0">
                    <a:pos x="T0" y="T1"/>
                  </a:cxn>
                  <a:cxn ang="0">
                    <a:pos x="T2" y="T3"/>
                  </a:cxn>
                  <a:cxn ang="0">
                    <a:pos x="T4" y="T5"/>
                  </a:cxn>
                  <a:cxn ang="0">
                    <a:pos x="T6" y="T7"/>
                  </a:cxn>
                </a:cxnLst>
                <a:rect l="0" t="0" r="r" b="b"/>
                <a:pathLst>
                  <a:path w="2" h="2">
                    <a:moveTo>
                      <a:pt x="2" y="2"/>
                    </a:moveTo>
                    <a:lnTo>
                      <a:pt x="2" y="0"/>
                    </a:lnTo>
                    <a:lnTo>
                      <a:pt x="0" y="2"/>
                    </a:lnTo>
                    <a:lnTo>
                      <a:pt x="2" y="2"/>
                    </a:lnTo>
                    <a:close/>
                  </a:path>
                </a:pathLst>
              </a:custGeom>
              <a:solidFill>
                <a:srgbClr val="647E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810" name="Freeform 79">
                <a:extLst>
                  <a:ext uri="{FF2B5EF4-FFF2-40B4-BE49-F238E27FC236}">
                    <a16:creationId xmlns:a16="http://schemas.microsoft.com/office/drawing/2014/main" id="{0A9FB995-5348-0C8E-C228-F5ADBD75B0C8}"/>
                  </a:ext>
                </a:extLst>
              </p:cNvPr>
              <p:cNvSpPr>
                <a:spLocks noChangeAspect="1"/>
              </p:cNvSpPr>
              <p:nvPr/>
            </p:nvSpPr>
            <p:spPr bwMode="gray">
              <a:xfrm>
                <a:off x="823" y="3347"/>
                <a:ext cx="9" cy="64"/>
              </a:xfrm>
              <a:custGeom>
                <a:avLst/>
                <a:gdLst>
                  <a:gd name="T0" fmla="*/ 9 w 9"/>
                  <a:gd name="T1" fmla="*/ 0 h 64"/>
                  <a:gd name="T2" fmla="*/ 0 w 9"/>
                  <a:gd name="T3" fmla="*/ 64 h 64"/>
                  <a:gd name="T4" fmla="*/ 0 w 9"/>
                  <a:gd name="T5" fmla="*/ 64 h 64"/>
                  <a:gd name="T6" fmla="*/ 9 w 9"/>
                  <a:gd name="T7" fmla="*/ 0 h 64"/>
                </a:gdLst>
                <a:ahLst/>
                <a:cxnLst>
                  <a:cxn ang="0">
                    <a:pos x="T0" y="T1"/>
                  </a:cxn>
                  <a:cxn ang="0">
                    <a:pos x="T2" y="T3"/>
                  </a:cxn>
                  <a:cxn ang="0">
                    <a:pos x="T4" y="T5"/>
                  </a:cxn>
                  <a:cxn ang="0">
                    <a:pos x="T6" y="T7"/>
                  </a:cxn>
                </a:cxnLst>
                <a:rect l="0" t="0" r="r" b="b"/>
                <a:pathLst>
                  <a:path w="9" h="64">
                    <a:moveTo>
                      <a:pt x="9" y="0"/>
                    </a:moveTo>
                    <a:lnTo>
                      <a:pt x="0" y="64"/>
                    </a:lnTo>
                    <a:lnTo>
                      <a:pt x="0" y="64"/>
                    </a:lnTo>
                    <a:lnTo>
                      <a:pt x="9" y="0"/>
                    </a:lnTo>
                    <a:close/>
                  </a:path>
                </a:pathLst>
              </a:custGeom>
              <a:solidFill>
                <a:srgbClr val="647E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811" name="Freeform 80">
                <a:extLst>
                  <a:ext uri="{FF2B5EF4-FFF2-40B4-BE49-F238E27FC236}">
                    <a16:creationId xmlns:a16="http://schemas.microsoft.com/office/drawing/2014/main" id="{621B6FF8-E8C4-E603-608F-DC84B5FDC8A5}"/>
                  </a:ext>
                </a:extLst>
              </p:cNvPr>
              <p:cNvSpPr>
                <a:spLocks noChangeAspect="1"/>
              </p:cNvSpPr>
              <p:nvPr/>
            </p:nvSpPr>
            <p:spPr bwMode="gray">
              <a:xfrm>
                <a:off x="927" y="3347"/>
                <a:ext cx="97" cy="64"/>
              </a:xfrm>
              <a:custGeom>
                <a:avLst/>
                <a:gdLst>
                  <a:gd name="T0" fmla="*/ 0 w 97"/>
                  <a:gd name="T1" fmla="*/ 64 h 64"/>
                  <a:gd name="T2" fmla="*/ 97 w 97"/>
                  <a:gd name="T3" fmla="*/ 64 h 64"/>
                  <a:gd name="T4" fmla="*/ 97 w 97"/>
                  <a:gd name="T5" fmla="*/ 0 h 64"/>
                  <a:gd name="T6" fmla="*/ 33 w 97"/>
                  <a:gd name="T7" fmla="*/ 0 h 64"/>
                  <a:gd name="T8" fmla="*/ 5 w 97"/>
                  <a:gd name="T9" fmla="*/ 17 h 64"/>
                  <a:gd name="T10" fmla="*/ 0 w 97"/>
                  <a:gd name="T11" fmla="*/ 64 h 64"/>
                </a:gdLst>
                <a:ahLst/>
                <a:cxnLst>
                  <a:cxn ang="0">
                    <a:pos x="T0" y="T1"/>
                  </a:cxn>
                  <a:cxn ang="0">
                    <a:pos x="T2" y="T3"/>
                  </a:cxn>
                  <a:cxn ang="0">
                    <a:pos x="T4" y="T5"/>
                  </a:cxn>
                  <a:cxn ang="0">
                    <a:pos x="T6" y="T7"/>
                  </a:cxn>
                  <a:cxn ang="0">
                    <a:pos x="T8" y="T9"/>
                  </a:cxn>
                  <a:cxn ang="0">
                    <a:pos x="T10" y="T11"/>
                  </a:cxn>
                </a:cxnLst>
                <a:rect l="0" t="0" r="r" b="b"/>
                <a:pathLst>
                  <a:path w="97" h="64">
                    <a:moveTo>
                      <a:pt x="0" y="64"/>
                    </a:moveTo>
                    <a:lnTo>
                      <a:pt x="97" y="64"/>
                    </a:lnTo>
                    <a:lnTo>
                      <a:pt x="97" y="0"/>
                    </a:lnTo>
                    <a:lnTo>
                      <a:pt x="33" y="0"/>
                    </a:lnTo>
                    <a:lnTo>
                      <a:pt x="5" y="17"/>
                    </a:lnTo>
                    <a:lnTo>
                      <a:pt x="0" y="64"/>
                    </a:lnTo>
                    <a:close/>
                  </a:path>
                </a:pathLst>
              </a:custGeom>
              <a:solidFill>
                <a:srgbClr val="647E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812" name="Freeform 81">
                <a:extLst>
                  <a:ext uri="{FF2B5EF4-FFF2-40B4-BE49-F238E27FC236}">
                    <a16:creationId xmlns:a16="http://schemas.microsoft.com/office/drawing/2014/main" id="{62B515AB-FDCA-EAE4-2CD3-4980BB2690E8}"/>
                  </a:ext>
                </a:extLst>
              </p:cNvPr>
              <p:cNvSpPr>
                <a:spLocks noChangeAspect="1"/>
              </p:cNvSpPr>
              <p:nvPr/>
            </p:nvSpPr>
            <p:spPr bwMode="gray">
              <a:xfrm>
                <a:off x="814" y="3416"/>
                <a:ext cx="106" cy="61"/>
              </a:xfrm>
              <a:custGeom>
                <a:avLst/>
                <a:gdLst>
                  <a:gd name="T0" fmla="*/ 106 w 106"/>
                  <a:gd name="T1" fmla="*/ 0 h 61"/>
                  <a:gd name="T2" fmla="*/ 9 w 106"/>
                  <a:gd name="T3" fmla="*/ 0 h 61"/>
                  <a:gd name="T4" fmla="*/ 0 w 106"/>
                  <a:gd name="T5" fmla="*/ 61 h 61"/>
                  <a:gd name="T6" fmla="*/ 101 w 106"/>
                  <a:gd name="T7" fmla="*/ 61 h 61"/>
                  <a:gd name="T8" fmla="*/ 106 w 106"/>
                  <a:gd name="T9" fmla="*/ 0 h 61"/>
                </a:gdLst>
                <a:ahLst/>
                <a:cxnLst>
                  <a:cxn ang="0">
                    <a:pos x="T0" y="T1"/>
                  </a:cxn>
                  <a:cxn ang="0">
                    <a:pos x="T2" y="T3"/>
                  </a:cxn>
                  <a:cxn ang="0">
                    <a:pos x="T4" y="T5"/>
                  </a:cxn>
                  <a:cxn ang="0">
                    <a:pos x="T6" y="T7"/>
                  </a:cxn>
                  <a:cxn ang="0">
                    <a:pos x="T8" y="T9"/>
                  </a:cxn>
                </a:cxnLst>
                <a:rect l="0" t="0" r="r" b="b"/>
                <a:pathLst>
                  <a:path w="106" h="61">
                    <a:moveTo>
                      <a:pt x="106" y="0"/>
                    </a:moveTo>
                    <a:lnTo>
                      <a:pt x="9" y="0"/>
                    </a:lnTo>
                    <a:lnTo>
                      <a:pt x="0" y="61"/>
                    </a:lnTo>
                    <a:lnTo>
                      <a:pt x="101" y="61"/>
                    </a:lnTo>
                    <a:lnTo>
                      <a:pt x="106" y="0"/>
                    </a:lnTo>
                    <a:close/>
                  </a:path>
                </a:pathLst>
              </a:custGeom>
              <a:solidFill>
                <a:srgbClr val="647E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813" name="Freeform 82">
                <a:extLst>
                  <a:ext uri="{FF2B5EF4-FFF2-40B4-BE49-F238E27FC236}">
                    <a16:creationId xmlns:a16="http://schemas.microsoft.com/office/drawing/2014/main" id="{2419AFA1-524F-2FF4-6480-CB8EC38A1835}"/>
                  </a:ext>
                </a:extLst>
              </p:cNvPr>
              <p:cNvSpPr>
                <a:spLocks noChangeAspect="1"/>
              </p:cNvSpPr>
              <p:nvPr/>
            </p:nvSpPr>
            <p:spPr bwMode="gray">
              <a:xfrm>
                <a:off x="918" y="3482"/>
                <a:ext cx="77" cy="38"/>
              </a:xfrm>
              <a:custGeom>
                <a:avLst/>
                <a:gdLst>
                  <a:gd name="T0" fmla="*/ 0 w 77"/>
                  <a:gd name="T1" fmla="*/ 38 h 38"/>
                  <a:gd name="T2" fmla="*/ 77 w 77"/>
                  <a:gd name="T3" fmla="*/ 0 h 38"/>
                  <a:gd name="T4" fmla="*/ 2 w 77"/>
                  <a:gd name="T5" fmla="*/ 0 h 38"/>
                  <a:gd name="T6" fmla="*/ 0 w 77"/>
                  <a:gd name="T7" fmla="*/ 38 h 38"/>
                </a:gdLst>
                <a:ahLst/>
                <a:cxnLst>
                  <a:cxn ang="0">
                    <a:pos x="T0" y="T1"/>
                  </a:cxn>
                  <a:cxn ang="0">
                    <a:pos x="T2" y="T3"/>
                  </a:cxn>
                  <a:cxn ang="0">
                    <a:pos x="T4" y="T5"/>
                  </a:cxn>
                  <a:cxn ang="0">
                    <a:pos x="T6" y="T7"/>
                  </a:cxn>
                </a:cxnLst>
                <a:rect l="0" t="0" r="r" b="b"/>
                <a:pathLst>
                  <a:path w="77" h="38">
                    <a:moveTo>
                      <a:pt x="0" y="38"/>
                    </a:moveTo>
                    <a:lnTo>
                      <a:pt x="77" y="0"/>
                    </a:lnTo>
                    <a:lnTo>
                      <a:pt x="2" y="0"/>
                    </a:lnTo>
                    <a:lnTo>
                      <a:pt x="0" y="38"/>
                    </a:lnTo>
                    <a:close/>
                  </a:path>
                </a:pathLst>
              </a:custGeom>
              <a:solidFill>
                <a:srgbClr val="647E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814" name="Freeform 83">
                <a:extLst>
                  <a:ext uri="{FF2B5EF4-FFF2-40B4-BE49-F238E27FC236}">
                    <a16:creationId xmlns:a16="http://schemas.microsoft.com/office/drawing/2014/main" id="{1679FBD3-4272-D525-330D-A9350C8C0D73}"/>
                  </a:ext>
                </a:extLst>
              </p:cNvPr>
              <p:cNvSpPr>
                <a:spLocks noChangeAspect="1"/>
              </p:cNvSpPr>
              <p:nvPr/>
            </p:nvSpPr>
            <p:spPr bwMode="gray">
              <a:xfrm>
                <a:off x="1031" y="3416"/>
                <a:ext cx="97" cy="49"/>
              </a:xfrm>
              <a:custGeom>
                <a:avLst/>
                <a:gdLst>
                  <a:gd name="T0" fmla="*/ 97 w 97"/>
                  <a:gd name="T1" fmla="*/ 2 h 49"/>
                  <a:gd name="T2" fmla="*/ 97 w 97"/>
                  <a:gd name="T3" fmla="*/ 0 h 49"/>
                  <a:gd name="T4" fmla="*/ 0 w 97"/>
                  <a:gd name="T5" fmla="*/ 0 h 49"/>
                  <a:gd name="T6" fmla="*/ 0 w 97"/>
                  <a:gd name="T7" fmla="*/ 49 h 49"/>
                  <a:gd name="T8" fmla="*/ 97 w 97"/>
                  <a:gd name="T9" fmla="*/ 2 h 49"/>
                </a:gdLst>
                <a:ahLst/>
                <a:cxnLst>
                  <a:cxn ang="0">
                    <a:pos x="T0" y="T1"/>
                  </a:cxn>
                  <a:cxn ang="0">
                    <a:pos x="T2" y="T3"/>
                  </a:cxn>
                  <a:cxn ang="0">
                    <a:pos x="T4" y="T5"/>
                  </a:cxn>
                  <a:cxn ang="0">
                    <a:pos x="T6" y="T7"/>
                  </a:cxn>
                  <a:cxn ang="0">
                    <a:pos x="T8" y="T9"/>
                  </a:cxn>
                </a:cxnLst>
                <a:rect l="0" t="0" r="r" b="b"/>
                <a:pathLst>
                  <a:path w="97" h="49">
                    <a:moveTo>
                      <a:pt x="97" y="2"/>
                    </a:moveTo>
                    <a:lnTo>
                      <a:pt x="97" y="0"/>
                    </a:lnTo>
                    <a:lnTo>
                      <a:pt x="0" y="0"/>
                    </a:lnTo>
                    <a:lnTo>
                      <a:pt x="0" y="49"/>
                    </a:lnTo>
                    <a:lnTo>
                      <a:pt x="97" y="2"/>
                    </a:lnTo>
                    <a:close/>
                  </a:path>
                </a:pathLst>
              </a:custGeom>
              <a:solidFill>
                <a:srgbClr val="647E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815" name="Freeform 84">
                <a:extLst>
                  <a:ext uri="{FF2B5EF4-FFF2-40B4-BE49-F238E27FC236}">
                    <a16:creationId xmlns:a16="http://schemas.microsoft.com/office/drawing/2014/main" id="{622A6BAC-B1A8-6335-7167-4748B1D6966F}"/>
                  </a:ext>
                </a:extLst>
              </p:cNvPr>
              <p:cNvSpPr>
                <a:spLocks noChangeAspect="1"/>
              </p:cNvSpPr>
              <p:nvPr/>
            </p:nvSpPr>
            <p:spPr bwMode="gray">
              <a:xfrm>
                <a:off x="922" y="3416"/>
                <a:ext cx="102" cy="61"/>
              </a:xfrm>
              <a:custGeom>
                <a:avLst/>
                <a:gdLst>
                  <a:gd name="T0" fmla="*/ 102 w 102"/>
                  <a:gd name="T1" fmla="*/ 0 h 61"/>
                  <a:gd name="T2" fmla="*/ 5 w 102"/>
                  <a:gd name="T3" fmla="*/ 0 h 61"/>
                  <a:gd name="T4" fmla="*/ 0 w 102"/>
                  <a:gd name="T5" fmla="*/ 61 h 61"/>
                  <a:gd name="T6" fmla="*/ 83 w 102"/>
                  <a:gd name="T7" fmla="*/ 61 h 61"/>
                  <a:gd name="T8" fmla="*/ 102 w 102"/>
                  <a:gd name="T9" fmla="*/ 52 h 61"/>
                  <a:gd name="T10" fmla="*/ 102 w 102"/>
                  <a:gd name="T11" fmla="*/ 0 h 61"/>
                </a:gdLst>
                <a:ahLst/>
                <a:cxnLst>
                  <a:cxn ang="0">
                    <a:pos x="T0" y="T1"/>
                  </a:cxn>
                  <a:cxn ang="0">
                    <a:pos x="T2" y="T3"/>
                  </a:cxn>
                  <a:cxn ang="0">
                    <a:pos x="T4" y="T5"/>
                  </a:cxn>
                  <a:cxn ang="0">
                    <a:pos x="T6" y="T7"/>
                  </a:cxn>
                  <a:cxn ang="0">
                    <a:pos x="T8" y="T9"/>
                  </a:cxn>
                  <a:cxn ang="0">
                    <a:pos x="T10" y="T11"/>
                  </a:cxn>
                </a:cxnLst>
                <a:rect l="0" t="0" r="r" b="b"/>
                <a:pathLst>
                  <a:path w="102" h="61">
                    <a:moveTo>
                      <a:pt x="102" y="0"/>
                    </a:moveTo>
                    <a:lnTo>
                      <a:pt x="5" y="0"/>
                    </a:lnTo>
                    <a:lnTo>
                      <a:pt x="0" y="61"/>
                    </a:lnTo>
                    <a:lnTo>
                      <a:pt x="83" y="61"/>
                    </a:lnTo>
                    <a:lnTo>
                      <a:pt x="102" y="52"/>
                    </a:lnTo>
                    <a:lnTo>
                      <a:pt x="102" y="0"/>
                    </a:lnTo>
                    <a:close/>
                  </a:path>
                </a:pathLst>
              </a:custGeom>
              <a:solidFill>
                <a:srgbClr val="647E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816" name="Freeform 85">
                <a:extLst>
                  <a:ext uri="{FF2B5EF4-FFF2-40B4-BE49-F238E27FC236}">
                    <a16:creationId xmlns:a16="http://schemas.microsoft.com/office/drawing/2014/main" id="{8B75807A-14E6-DF77-8612-30575B66D83C}"/>
                  </a:ext>
                </a:extLst>
              </p:cNvPr>
              <p:cNvSpPr>
                <a:spLocks noChangeAspect="1"/>
              </p:cNvSpPr>
              <p:nvPr/>
            </p:nvSpPr>
            <p:spPr bwMode="gray">
              <a:xfrm>
                <a:off x="1133" y="3416"/>
                <a:ext cx="2" cy="1"/>
              </a:xfrm>
              <a:custGeom>
                <a:avLst/>
                <a:gdLst>
                  <a:gd name="T0" fmla="*/ 0 w 2"/>
                  <a:gd name="T1" fmla="*/ 2 w 2"/>
                  <a:gd name="T2" fmla="*/ 0 w 2"/>
                  <a:gd name="T3" fmla="*/ 0 w 2"/>
                </a:gdLst>
                <a:ahLst/>
                <a:cxnLst>
                  <a:cxn ang="0">
                    <a:pos x="T0" y="0"/>
                  </a:cxn>
                  <a:cxn ang="0">
                    <a:pos x="T1" y="0"/>
                  </a:cxn>
                  <a:cxn ang="0">
                    <a:pos x="T2" y="0"/>
                  </a:cxn>
                  <a:cxn ang="0">
                    <a:pos x="T3" y="0"/>
                  </a:cxn>
                </a:cxnLst>
                <a:rect l="0" t="0" r="r" b="b"/>
                <a:pathLst>
                  <a:path w="2">
                    <a:moveTo>
                      <a:pt x="0" y="0"/>
                    </a:moveTo>
                    <a:lnTo>
                      <a:pt x="2" y="0"/>
                    </a:lnTo>
                    <a:lnTo>
                      <a:pt x="0" y="0"/>
                    </a:lnTo>
                    <a:lnTo>
                      <a:pt x="0" y="0"/>
                    </a:lnTo>
                    <a:close/>
                  </a:path>
                </a:pathLst>
              </a:custGeom>
              <a:solidFill>
                <a:srgbClr val="647E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817" name="Freeform 86">
                <a:extLst>
                  <a:ext uri="{FF2B5EF4-FFF2-40B4-BE49-F238E27FC236}">
                    <a16:creationId xmlns:a16="http://schemas.microsoft.com/office/drawing/2014/main" id="{FE440134-2271-C2B4-83B9-322713F4B563}"/>
                  </a:ext>
                </a:extLst>
              </p:cNvPr>
              <p:cNvSpPr>
                <a:spLocks noChangeAspect="1"/>
              </p:cNvSpPr>
              <p:nvPr/>
            </p:nvSpPr>
            <p:spPr bwMode="gray">
              <a:xfrm>
                <a:off x="832" y="3366"/>
                <a:ext cx="93" cy="45"/>
              </a:xfrm>
              <a:custGeom>
                <a:avLst/>
                <a:gdLst>
                  <a:gd name="T0" fmla="*/ 93 w 93"/>
                  <a:gd name="T1" fmla="*/ 0 h 45"/>
                  <a:gd name="T2" fmla="*/ 0 w 93"/>
                  <a:gd name="T3" fmla="*/ 45 h 45"/>
                  <a:gd name="T4" fmla="*/ 90 w 93"/>
                  <a:gd name="T5" fmla="*/ 45 h 45"/>
                  <a:gd name="T6" fmla="*/ 93 w 93"/>
                  <a:gd name="T7" fmla="*/ 0 h 45"/>
                </a:gdLst>
                <a:ahLst/>
                <a:cxnLst>
                  <a:cxn ang="0">
                    <a:pos x="T0" y="T1"/>
                  </a:cxn>
                  <a:cxn ang="0">
                    <a:pos x="T2" y="T3"/>
                  </a:cxn>
                  <a:cxn ang="0">
                    <a:pos x="T4" y="T5"/>
                  </a:cxn>
                  <a:cxn ang="0">
                    <a:pos x="T6" y="T7"/>
                  </a:cxn>
                </a:cxnLst>
                <a:rect l="0" t="0" r="r" b="b"/>
                <a:pathLst>
                  <a:path w="93" h="45">
                    <a:moveTo>
                      <a:pt x="93" y="0"/>
                    </a:moveTo>
                    <a:lnTo>
                      <a:pt x="0" y="45"/>
                    </a:lnTo>
                    <a:lnTo>
                      <a:pt x="90" y="45"/>
                    </a:lnTo>
                    <a:lnTo>
                      <a:pt x="93" y="0"/>
                    </a:lnTo>
                    <a:close/>
                  </a:path>
                </a:pathLst>
              </a:custGeom>
              <a:solidFill>
                <a:srgbClr val="647E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818" name="Freeform 87">
                <a:extLst>
                  <a:ext uri="{FF2B5EF4-FFF2-40B4-BE49-F238E27FC236}">
                    <a16:creationId xmlns:a16="http://schemas.microsoft.com/office/drawing/2014/main" id="{5DE3D701-46FA-7E91-209F-340E04046270}"/>
                  </a:ext>
                </a:extLst>
              </p:cNvPr>
              <p:cNvSpPr>
                <a:spLocks noChangeAspect="1"/>
              </p:cNvSpPr>
              <p:nvPr/>
            </p:nvSpPr>
            <p:spPr bwMode="gray">
              <a:xfrm>
                <a:off x="1031" y="3347"/>
                <a:ext cx="97" cy="64"/>
              </a:xfrm>
              <a:custGeom>
                <a:avLst/>
                <a:gdLst>
                  <a:gd name="T0" fmla="*/ 97 w 97"/>
                  <a:gd name="T1" fmla="*/ 64 h 64"/>
                  <a:gd name="T2" fmla="*/ 92 w 97"/>
                  <a:gd name="T3" fmla="*/ 0 h 64"/>
                  <a:gd name="T4" fmla="*/ 0 w 97"/>
                  <a:gd name="T5" fmla="*/ 0 h 64"/>
                  <a:gd name="T6" fmla="*/ 0 w 97"/>
                  <a:gd name="T7" fmla="*/ 64 h 64"/>
                  <a:gd name="T8" fmla="*/ 97 w 97"/>
                  <a:gd name="T9" fmla="*/ 64 h 64"/>
                </a:gdLst>
                <a:ahLst/>
                <a:cxnLst>
                  <a:cxn ang="0">
                    <a:pos x="T0" y="T1"/>
                  </a:cxn>
                  <a:cxn ang="0">
                    <a:pos x="T2" y="T3"/>
                  </a:cxn>
                  <a:cxn ang="0">
                    <a:pos x="T4" y="T5"/>
                  </a:cxn>
                  <a:cxn ang="0">
                    <a:pos x="T6" y="T7"/>
                  </a:cxn>
                  <a:cxn ang="0">
                    <a:pos x="T8" y="T9"/>
                  </a:cxn>
                </a:cxnLst>
                <a:rect l="0" t="0" r="r" b="b"/>
                <a:pathLst>
                  <a:path w="97" h="64">
                    <a:moveTo>
                      <a:pt x="97" y="64"/>
                    </a:moveTo>
                    <a:lnTo>
                      <a:pt x="92" y="0"/>
                    </a:lnTo>
                    <a:lnTo>
                      <a:pt x="0" y="0"/>
                    </a:lnTo>
                    <a:lnTo>
                      <a:pt x="0" y="64"/>
                    </a:lnTo>
                    <a:lnTo>
                      <a:pt x="97" y="64"/>
                    </a:lnTo>
                    <a:close/>
                  </a:path>
                </a:pathLst>
              </a:custGeom>
              <a:solidFill>
                <a:srgbClr val="647E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819" name="Freeform 88">
                <a:extLst>
                  <a:ext uri="{FF2B5EF4-FFF2-40B4-BE49-F238E27FC236}">
                    <a16:creationId xmlns:a16="http://schemas.microsoft.com/office/drawing/2014/main" id="{B5AAF47A-5439-B81F-9925-9FBA8A0361B7}"/>
                  </a:ext>
                </a:extLst>
              </p:cNvPr>
              <p:cNvSpPr>
                <a:spLocks noChangeAspect="1"/>
              </p:cNvSpPr>
              <p:nvPr/>
            </p:nvSpPr>
            <p:spPr bwMode="gray">
              <a:xfrm>
                <a:off x="802" y="3482"/>
                <a:ext cx="113" cy="64"/>
              </a:xfrm>
              <a:custGeom>
                <a:avLst/>
                <a:gdLst>
                  <a:gd name="T0" fmla="*/ 113 w 113"/>
                  <a:gd name="T1" fmla="*/ 0 h 64"/>
                  <a:gd name="T2" fmla="*/ 9 w 113"/>
                  <a:gd name="T3" fmla="*/ 0 h 64"/>
                  <a:gd name="T4" fmla="*/ 0 w 113"/>
                  <a:gd name="T5" fmla="*/ 64 h 64"/>
                  <a:gd name="T6" fmla="*/ 64 w 113"/>
                  <a:gd name="T7" fmla="*/ 64 h 64"/>
                  <a:gd name="T8" fmla="*/ 111 w 113"/>
                  <a:gd name="T9" fmla="*/ 40 h 64"/>
                  <a:gd name="T10" fmla="*/ 113 w 113"/>
                  <a:gd name="T11" fmla="*/ 0 h 64"/>
                </a:gdLst>
                <a:ahLst/>
                <a:cxnLst>
                  <a:cxn ang="0">
                    <a:pos x="T0" y="T1"/>
                  </a:cxn>
                  <a:cxn ang="0">
                    <a:pos x="T2" y="T3"/>
                  </a:cxn>
                  <a:cxn ang="0">
                    <a:pos x="T4" y="T5"/>
                  </a:cxn>
                  <a:cxn ang="0">
                    <a:pos x="T6" y="T7"/>
                  </a:cxn>
                  <a:cxn ang="0">
                    <a:pos x="T8" y="T9"/>
                  </a:cxn>
                  <a:cxn ang="0">
                    <a:pos x="T10" y="T11"/>
                  </a:cxn>
                </a:cxnLst>
                <a:rect l="0" t="0" r="r" b="b"/>
                <a:pathLst>
                  <a:path w="113" h="64">
                    <a:moveTo>
                      <a:pt x="113" y="0"/>
                    </a:moveTo>
                    <a:lnTo>
                      <a:pt x="9" y="0"/>
                    </a:lnTo>
                    <a:lnTo>
                      <a:pt x="0" y="64"/>
                    </a:lnTo>
                    <a:lnTo>
                      <a:pt x="64" y="64"/>
                    </a:lnTo>
                    <a:lnTo>
                      <a:pt x="111" y="40"/>
                    </a:lnTo>
                    <a:lnTo>
                      <a:pt x="113" y="0"/>
                    </a:lnTo>
                    <a:close/>
                  </a:path>
                </a:pathLst>
              </a:custGeom>
              <a:solidFill>
                <a:srgbClr val="647E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820" name="Freeform 89">
                <a:extLst>
                  <a:ext uri="{FF2B5EF4-FFF2-40B4-BE49-F238E27FC236}">
                    <a16:creationId xmlns:a16="http://schemas.microsoft.com/office/drawing/2014/main" id="{4465065E-6523-D902-35F7-05351CD69597}"/>
                  </a:ext>
                </a:extLst>
              </p:cNvPr>
              <p:cNvSpPr>
                <a:spLocks noChangeAspect="1"/>
              </p:cNvSpPr>
              <p:nvPr/>
            </p:nvSpPr>
            <p:spPr bwMode="gray">
              <a:xfrm>
                <a:off x="1099" y="3527"/>
                <a:ext cx="38" cy="19"/>
              </a:xfrm>
              <a:custGeom>
                <a:avLst/>
                <a:gdLst>
                  <a:gd name="T0" fmla="*/ 0 w 38"/>
                  <a:gd name="T1" fmla="*/ 19 h 19"/>
                  <a:gd name="T2" fmla="*/ 38 w 38"/>
                  <a:gd name="T3" fmla="*/ 19 h 19"/>
                  <a:gd name="T4" fmla="*/ 38 w 38"/>
                  <a:gd name="T5" fmla="*/ 0 h 19"/>
                  <a:gd name="T6" fmla="*/ 0 w 38"/>
                  <a:gd name="T7" fmla="*/ 19 h 19"/>
                </a:gdLst>
                <a:ahLst/>
                <a:cxnLst>
                  <a:cxn ang="0">
                    <a:pos x="T0" y="T1"/>
                  </a:cxn>
                  <a:cxn ang="0">
                    <a:pos x="T2" y="T3"/>
                  </a:cxn>
                  <a:cxn ang="0">
                    <a:pos x="T4" y="T5"/>
                  </a:cxn>
                  <a:cxn ang="0">
                    <a:pos x="T6" y="T7"/>
                  </a:cxn>
                </a:cxnLst>
                <a:rect l="0" t="0" r="r" b="b"/>
                <a:pathLst>
                  <a:path w="38" h="19">
                    <a:moveTo>
                      <a:pt x="0" y="19"/>
                    </a:moveTo>
                    <a:lnTo>
                      <a:pt x="38" y="19"/>
                    </a:lnTo>
                    <a:lnTo>
                      <a:pt x="38" y="0"/>
                    </a:lnTo>
                    <a:lnTo>
                      <a:pt x="0" y="19"/>
                    </a:lnTo>
                    <a:close/>
                  </a:path>
                </a:pathLst>
              </a:custGeom>
              <a:solidFill>
                <a:srgbClr val="647E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821" name="Freeform 90">
                <a:extLst>
                  <a:ext uri="{FF2B5EF4-FFF2-40B4-BE49-F238E27FC236}">
                    <a16:creationId xmlns:a16="http://schemas.microsoft.com/office/drawing/2014/main" id="{160057DE-BD20-0E36-FC17-C25139523FE3}"/>
                  </a:ext>
                </a:extLst>
              </p:cNvPr>
              <p:cNvSpPr>
                <a:spLocks noChangeAspect="1"/>
              </p:cNvSpPr>
              <p:nvPr/>
            </p:nvSpPr>
            <p:spPr bwMode="gray">
              <a:xfrm>
                <a:off x="1142" y="3482"/>
                <a:ext cx="104" cy="64"/>
              </a:xfrm>
              <a:custGeom>
                <a:avLst/>
                <a:gdLst>
                  <a:gd name="T0" fmla="*/ 102 w 104"/>
                  <a:gd name="T1" fmla="*/ 0 h 64"/>
                  <a:gd name="T2" fmla="*/ 85 w 104"/>
                  <a:gd name="T3" fmla="*/ 0 h 64"/>
                  <a:gd name="T4" fmla="*/ 0 w 104"/>
                  <a:gd name="T5" fmla="*/ 42 h 64"/>
                  <a:gd name="T6" fmla="*/ 2 w 104"/>
                  <a:gd name="T7" fmla="*/ 64 h 64"/>
                  <a:gd name="T8" fmla="*/ 26 w 104"/>
                  <a:gd name="T9" fmla="*/ 64 h 64"/>
                  <a:gd name="T10" fmla="*/ 104 w 104"/>
                  <a:gd name="T11" fmla="*/ 23 h 64"/>
                  <a:gd name="T12" fmla="*/ 102 w 104"/>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04" h="64">
                    <a:moveTo>
                      <a:pt x="102" y="0"/>
                    </a:moveTo>
                    <a:lnTo>
                      <a:pt x="85" y="0"/>
                    </a:lnTo>
                    <a:lnTo>
                      <a:pt x="0" y="42"/>
                    </a:lnTo>
                    <a:lnTo>
                      <a:pt x="2" y="64"/>
                    </a:lnTo>
                    <a:lnTo>
                      <a:pt x="26" y="64"/>
                    </a:lnTo>
                    <a:lnTo>
                      <a:pt x="104" y="23"/>
                    </a:lnTo>
                    <a:lnTo>
                      <a:pt x="102" y="0"/>
                    </a:lnTo>
                    <a:close/>
                  </a:path>
                </a:pathLst>
              </a:custGeom>
              <a:solidFill>
                <a:srgbClr val="647E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822" name="Freeform 91">
                <a:extLst>
                  <a:ext uri="{FF2B5EF4-FFF2-40B4-BE49-F238E27FC236}">
                    <a16:creationId xmlns:a16="http://schemas.microsoft.com/office/drawing/2014/main" id="{268A7913-8499-D579-EF95-66EF394E94FC}"/>
                  </a:ext>
                </a:extLst>
              </p:cNvPr>
              <p:cNvSpPr>
                <a:spLocks noChangeAspect="1"/>
              </p:cNvSpPr>
              <p:nvPr/>
            </p:nvSpPr>
            <p:spPr bwMode="gray">
              <a:xfrm>
                <a:off x="1248" y="3543"/>
                <a:ext cx="5" cy="3"/>
              </a:xfrm>
              <a:custGeom>
                <a:avLst/>
                <a:gdLst>
                  <a:gd name="T0" fmla="*/ 0 w 5"/>
                  <a:gd name="T1" fmla="*/ 3 h 3"/>
                  <a:gd name="T2" fmla="*/ 5 w 5"/>
                  <a:gd name="T3" fmla="*/ 3 h 3"/>
                  <a:gd name="T4" fmla="*/ 5 w 5"/>
                  <a:gd name="T5" fmla="*/ 0 h 3"/>
                  <a:gd name="T6" fmla="*/ 0 w 5"/>
                  <a:gd name="T7" fmla="*/ 3 h 3"/>
                </a:gdLst>
                <a:ahLst/>
                <a:cxnLst>
                  <a:cxn ang="0">
                    <a:pos x="T0" y="T1"/>
                  </a:cxn>
                  <a:cxn ang="0">
                    <a:pos x="T2" y="T3"/>
                  </a:cxn>
                  <a:cxn ang="0">
                    <a:pos x="T4" y="T5"/>
                  </a:cxn>
                  <a:cxn ang="0">
                    <a:pos x="T6" y="T7"/>
                  </a:cxn>
                </a:cxnLst>
                <a:rect l="0" t="0" r="r" b="b"/>
                <a:pathLst>
                  <a:path w="5" h="3">
                    <a:moveTo>
                      <a:pt x="0" y="3"/>
                    </a:moveTo>
                    <a:lnTo>
                      <a:pt x="5" y="3"/>
                    </a:lnTo>
                    <a:lnTo>
                      <a:pt x="5" y="0"/>
                    </a:lnTo>
                    <a:lnTo>
                      <a:pt x="0" y="3"/>
                    </a:lnTo>
                    <a:close/>
                  </a:path>
                </a:pathLst>
              </a:custGeom>
              <a:solidFill>
                <a:srgbClr val="647E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823" name="Freeform 92">
                <a:extLst>
                  <a:ext uri="{FF2B5EF4-FFF2-40B4-BE49-F238E27FC236}">
                    <a16:creationId xmlns:a16="http://schemas.microsoft.com/office/drawing/2014/main" id="{16F3F27D-22A6-671C-FE4F-2572E6F17D3F}"/>
                  </a:ext>
                </a:extLst>
              </p:cNvPr>
              <p:cNvSpPr>
                <a:spLocks noChangeAspect="1"/>
              </p:cNvSpPr>
              <p:nvPr/>
            </p:nvSpPr>
            <p:spPr bwMode="gray">
              <a:xfrm>
                <a:off x="433" y="3482"/>
                <a:ext cx="92" cy="45"/>
              </a:xfrm>
              <a:custGeom>
                <a:avLst/>
                <a:gdLst>
                  <a:gd name="T0" fmla="*/ 0 w 92"/>
                  <a:gd name="T1" fmla="*/ 45 h 45"/>
                  <a:gd name="T2" fmla="*/ 92 w 92"/>
                  <a:gd name="T3" fmla="*/ 0 h 45"/>
                  <a:gd name="T4" fmla="*/ 19 w 92"/>
                  <a:gd name="T5" fmla="*/ 0 h 45"/>
                  <a:gd name="T6" fmla="*/ 0 w 92"/>
                  <a:gd name="T7" fmla="*/ 45 h 45"/>
                </a:gdLst>
                <a:ahLst/>
                <a:cxnLst>
                  <a:cxn ang="0">
                    <a:pos x="T0" y="T1"/>
                  </a:cxn>
                  <a:cxn ang="0">
                    <a:pos x="T2" y="T3"/>
                  </a:cxn>
                  <a:cxn ang="0">
                    <a:pos x="T4" y="T5"/>
                  </a:cxn>
                  <a:cxn ang="0">
                    <a:pos x="T6" y="T7"/>
                  </a:cxn>
                </a:cxnLst>
                <a:rect l="0" t="0" r="r" b="b"/>
                <a:pathLst>
                  <a:path w="92" h="45">
                    <a:moveTo>
                      <a:pt x="0" y="45"/>
                    </a:moveTo>
                    <a:lnTo>
                      <a:pt x="92" y="0"/>
                    </a:lnTo>
                    <a:lnTo>
                      <a:pt x="19" y="0"/>
                    </a:lnTo>
                    <a:lnTo>
                      <a:pt x="0" y="45"/>
                    </a:lnTo>
                    <a:close/>
                  </a:path>
                </a:pathLst>
              </a:custGeom>
              <a:solidFill>
                <a:srgbClr val="647E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824" name="Freeform 93">
                <a:extLst>
                  <a:ext uri="{FF2B5EF4-FFF2-40B4-BE49-F238E27FC236}">
                    <a16:creationId xmlns:a16="http://schemas.microsoft.com/office/drawing/2014/main" id="{57BBE4C2-DE4A-5E4D-C307-69442D025AE6}"/>
                  </a:ext>
                </a:extLst>
              </p:cNvPr>
              <p:cNvSpPr>
                <a:spLocks noChangeAspect="1"/>
              </p:cNvSpPr>
              <p:nvPr/>
            </p:nvSpPr>
            <p:spPr bwMode="gray">
              <a:xfrm>
                <a:off x="346" y="3416"/>
                <a:ext cx="130" cy="61"/>
              </a:xfrm>
              <a:custGeom>
                <a:avLst/>
                <a:gdLst>
                  <a:gd name="T0" fmla="*/ 125 w 130"/>
                  <a:gd name="T1" fmla="*/ 11 h 61"/>
                  <a:gd name="T2" fmla="*/ 130 w 130"/>
                  <a:gd name="T3" fmla="*/ 0 h 61"/>
                  <a:gd name="T4" fmla="*/ 33 w 130"/>
                  <a:gd name="T5" fmla="*/ 0 h 61"/>
                  <a:gd name="T6" fmla="*/ 0 w 130"/>
                  <a:gd name="T7" fmla="*/ 61 h 61"/>
                  <a:gd name="T8" fmla="*/ 21 w 130"/>
                  <a:gd name="T9" fmla="*/ 61 h 61"/>
                  <a:gd name="T10" fmla="*/ 125 w 130"/>
                  <a:gd name="T11" fmla="*/ 11 h 61"/>
                </a:gdLst>
                <a:ahLst/>
                <a:cxnLst>
                  <a:cxn ang="0">
                    <a:pos x="T0" y="T1"/>
                  </a:cxn>
                  <a:cxn ang="0">
                    <a:pos x="T2" y="T3"/>
                  </a:cxn>
                  <a:cxn ang="0">
                    <a:pos x="T4" y="T5"/>
                  </a:cxn>
                  <a:cxn ang="0">
                    <a:pos x="T6" y="T7"/>
                  </a:cxn>
                  <a:cxn ang="0">
                    <a:pos x="T8" y="T9"/>
                  </a:cxn>
                  <a:cxn ang="0">
                    <a:pos x="T10" y="T11"/>
                  </a:cxn>
                </a:cxnLst>
                <a:rect l="0" t="0" r="r" b="b"/>
                <a:pathLst>
                  <a:path w="130" h="61">
                    <a:moveTo>
                      <a:pt x="125" y="11"/>
                    </a:moveTo>
                    <a:lnTo>
                      <a:pt x="130" y="0"/>
                    </a:lnTo>
                    <a:lnTo>
                      <a:pt x="33" y="0"/>
                    </a:lnTo>
                    <a:lnTo>
                      <a:pt x="0" y="61"/>
                    </a:lnTo>
                    <a:lnTo>
                      <a:pt x="21" y="61"/>
                    </a:lnTo>
                    <a:lnTo>
                      <a:pt x="125" y="11"/>
                    </a:lnTo>
                    <a:close/>
                  </a:path>
                </a:pathLst>
              </a:custGeom>
              <a:solidFill>
                <a:srgbClr val="647E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825" name="Freeform 94">
                <a:extLst>
                  <a:ext uri="{FF2B5EF4-FFF2-40B4-BE49-F238E27FC236}">
                    <a16:creationId xmlns:a16="http://schemas.microsoft.com/office/drawing/2014/main" id="{00BCE67B-6391-FE0B-D5CE-B3036A67C401}"/>
                  </a:ext>
                </a:extLst>
              </p:cNvPr>
              <p:cNvSpPr>
                <a:spLocks noChangeAspect="1"/>
              </p:cNvSpPr>
              <p:nvPr/>
            </p:nvSpPr>
            <p:spPr bwMode="gray">
              <a:xfrm>
                <a:off x="428" y="3465"/>
                <a:ext cx="26" cy="12"/>
              </a:xfrm>
              <a:custGeom>
                <a:avLst/>
                <a:gdLst>
                  <a:gd name="T0" fmla="*/ 26 w 26"/>
                  <a:gd name="T1" fmla="*/ 0 h 12"/>
                  <a:gd name="T2" fmla="*/ 0 w 26"/>
                  <a:gd name="T3" fmla="*/ 12 h 12"/>
                  <a:gd name="T4" fmla="*/ 22 w 26"/>
                  <a:gd name="T5" fmla="*/ 12 h 12"/>
                  <a:gd name="T6" fmla="*/ 26 w 26"/>
                  <a:gd name="T7" fmla="*/ 0 h 12"/>
                </a:gdLst>
                <a:ahLst/>
                <a:cxnLst>
                  <a:cxn ang="0">
                    <a:pos x="T0" y="T1"/>
                  </a:cxn>
                  <a:cxn ang="0">
                    <a:pos x="T2" y="T3"/>
                  </a:cxn>
                  <a:cxn ang="0">
                    <a:pos x="T4" y="T5"/>
                  </a:cxn>
                  <a:cxn ang="0">
                    <a:pos x="T6" y="T7"/>
                  </a:cxn>
                </a:cxnLst>
                <a:rect l="0" t="0" r="r" b="b"/>
                <a:pathLst>
                  <a:path w="26" h="12">
                    <a:moveTo>
                      <a:pt x="26" y="0"/>
                    </a:moveTo>
                    <a:lnTo>
                      <a:pt x="0" y="12"/>
                    </a:lnTo>
                    <a:lnTo>
                      <a:pt x="22" y="12"/>
                    </a:lnTo>
                    <a:lnTo>
                      <a:pt x="26" y="0"/>
                    </a:lnTo>
                    <a:close/>
                  </a:path>
                </a:pathLst>
              </a:custGeom>
              <a:solidFill>
                <a:srgbClr val="647E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826" name="Freeform 95">
                <a:extLst>
                  <a:ext uri="{FF2B5EF4-FFF2-40B4-BE49-F238E27FC236}">
                    <a16:creationId xmlns:a16="http://schemas.microsoft.com/office/drawing/2014/main" id="{9776E79A-583D-63FB-7326-AD8C498CB238}"/>
                  </a:ext>
                </a:extLst>
              </p:cNvPr>
              <p:cNvSpPr>
                <a:spLocks noChangeAspect="1"/>
              </p:cNvSpPr>
              <p:nvPr/>
            </p:nvSpPr>
            <p:spPr bwMode="gray">
              <a:xfrm>
                <a:off x="693" y="3347"/>
                <a:ext cx="109" cy="64"/>
              </a:xfrm>
              <a:custGeom>
                <a:avLst/>
                <a:gdLst>
                  <a:gd name="T0" fmla="*/ 14 w 109"/>
                  <a:gd name="T1" fmla="*/ 0 h 64"/>
                  <a:gd name="T2" fmla="*/ 0 w 109"/>
                  <a:gd name="T3" fmla="*/ 54 h 64"/>
                  <a:gd name="T4" fmla="*/ 106 w 109"/>
                  <a:gd name="T5" fmla="*/ 5 h 64"/>
                  <a:gd name="T6" fmla="*/ 95 w 109"/>
                  <a:gd name="T7" fmla="*/ 64 h 64"/>
                  <a:gd name="T8" fmla="*/ 109 w 109"/>
                  <a:gd name="T9" fmla="*/ 0 h 64"/>
                  <a:gd name="T10" fmla="*/ 14 w 109"/>
                  <a:gd name="T11" fmla="*/ 0 h 64"/>
                </a:gdLst>
                <a:ahLst/>
                <a:cxnLst>
                  <a:cxn ang="0">
                    <a:pos x="T0" y="T1"/>
                  </a:cxn>
                  <a:cxn ang="0">
                    <a:pos x="T2" y="T3"/>
                  </a:cxn>
                  <a:cxn ang="0">
                    <a:pos x="T4" y="T5"/>
                  </a:cxn>
                  <a:cxn ang="0">
                    <a:pos x="T6" y="T7"/>
                  </a:cxn>
                  <a:cxn ang="0">
                    <a:pos x="T8" y="T9"/>
                  </a:cxn>
                  <a:cxn ang="0">
                    <a:pos x="T10" y="T11"/>
                  </a:cxn>
                </a:cxnLst>
                <a:rect l="0" t="0" r="r" b="b"/>
                <a:pathLst>
                  <a:path w="109" h="64">
                    <a:moveTo>
                      <a:pt x="14" y="0"/>
                    </a:moveTo>
                    <a:lnTo>
                      <a:pt x="0" y="54"/>
                    </a:lnTo>
                    <a:lnTo>
                      <a:pt x="106" y="5"/>
                    </a:lnTo>
                    <a:lnTo>
                      <a:pt x="95" y="64"/>
                    </a:lnTo>
                    <a:lnTo>
                      <a:pt x="109" y="0"/>
                    </a:lnTo>
                    <a:lnTo>
                      <a:pt x="14" y="0"/>
                    </a:lnTo>
                    <a:close/>
                  </a:path>
                </a:pathLst>
              </a:custGeom>
              <a:solidFill>
                <a:srgbClr val="647E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827" name="Freeform 96">
                <a:extLst>
                  <a:ext uri="{FF2B5EF4-FFF2-40B4-BE49-F238E27FC236}">
                    <a16:creationId xmlns:a16="http://schemas.microsoft.com/office/drawing/2014/main" id="{C47E9A79-665D-E3D3-54EB-AA6B28F8A1BC}"/>
                  </a:ext>
                </a:extLst>
              </p:cNvPr>
              <p:cNvSpPr>
                <a:spLocks noChangeAspect="1"/>
              </p:cNvSpPr>
              <p:nvPr/>
            </p:nvSpPr>
            <p:spPr bwMode="gray">
              <a:xfrm>
                <a:off x="554" y="3491"/>
                <a:ext cx="108" cy="55"/>
              </a:xfrm>
              <a:custGeom>
                <a:avLst/>
                <a:gdLst>
                  <a:gd name="T0" fmla="*/ 0 w 108"/>
                  <a:gd name="T1" fmla="*/ 55 h 55"/>
                  <a:gd name="T2" fmla="*/ 94 w 108"/>
                  <a:gd name="T3" fmla="*/ 55 h 55"/>
                  <a:gd name="T4" fmla="*/ 108 w 108"/>
                  <a:gd name="T5" fmla="*/ 0 h 55"/>
                  <a:gd name="T6" fmla="*/ 0 w 108"/>
                  <a:gd name="T7" fmla="*/ 55 h 55"/>
                </a:gdLst>
                <a:ahLst/>
                <a:cxnLst>
                  <a:cxn ang="0">
                    <a:pos x="T0" y="T1"/>
                  </a:cxn>
                  <a:cxn ang="0">
                    <a:pos x="T2" y="T3"/>
                  </a:cxn>
                  <a:cxn ang="0">
                    <a:pos x="T4" y="T5"/>
                  </a:cxn>
                  <a:cxn ang="0">
                    <a:pos x="T6" y="T7"/>
                  </a:cxn>
                </a:cxnLst>
                <a:rect l="0" t="0" r="r" b="b"/>
                <a:pathLst>
                  <a:path w="108" h="55">
                    <a:moveTo>
                      <a:pt x="0" y="55"/>
                    </a:moveTo>
                    <a:lnTo>
                      <a:pt x="94" y="55"/>
                    </a:lnTo>
                    <a:lnTo>
                      <a:pt x="108" y="0"/>
                    </a:lnTo>
                    <a:lnTo>
                      <a:pt x="0" y="55"/>
                    </a:lnTo>
                    <a:close/>
                  </a:path>
                </a:pathLst>
              </a:custGeom>
              <a:solidFill>
                <a:srgbClr val="647E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828" name="Freeform 97">
                <a:extLst>
                  <a:ext uri="{FF2B5EF4-FFF2-40B4-BE49-F238E27FC236}">
                    <a16:creationId xmlns:a16="http://schemas.microsoft.com/office/drawing/2014/main" id="{CFA482C8-B3E4-5B6D-A5DD-94CCB0DFC73F}"/>
                  </a:ext>
                </a:extLst>
              </p:cNvPr>
              <p:cNvSpPr>
                <a:spLocks noChangeAspect="1"/>
              </p:cNvSpPr>
              <p:nvPr/>
            </p:nvSpPr>
            <p:spPr bwMode="gray">
              <a:xfrm>
                <a:off x="603" y="3347"/>
                <a:ext cx="33" cy="17"/>
              </a:xfrm>
              <a:custGeom>
                <a:avLst/>
                <a:gdLst>
                  <a:gd name="T0" fmla="*/ 33 w 33"/>
                  <a:gd name="T1" fmla="*/ 0 h 17"/>
                  <a:gd name="T2" fmla="*/ 5 w 33"/>
                  <a:gd name="T3" fmla="*/ 0 h 17"/>
                  <a:gd name="T4" fmla="*/ 0 w 33"/>
                  <a:gd name="T5" fmla="*/ 17 h 17"/>
                  <a:gd name="T6" fmla="*/ 33 w 33"/>
                  <a:gd name="T7" fmla="*/ 0 h 17"/>
                </a:gdLst>
                <a:ahLst/>
                <a:cxnLst>
                  <a:cxn ang="0">
                    <a:pos x="T0" y="T1"/>
                  </a:cxn>
                  <a:cxn ang="0">
                    <a:pos x="T2" y="T3"/>
                  </a:cxn>
                  <a:cxn ang="0">
                    <a:pos x="T4" y="T5"/>
                  </a:cxn>
                  <a:cxn ang="0">
                    <a:pos x="T6" y="T7"/>
                  </a:cxn>
                </a:cxnLst>
                <a:rect l="0" t="0" r="r" b="b"/>
                <a:pathLst>
                  <a:path w="33" h="17">
                    <a:moveTo>
                      <a:pt x="33" y="0"/>
                    </a:moveTo>
                    <a:lnTo>
                      <a:pt x="5" y="0"/>
                    </a:lnTo>
                    <a:lnTo>
                      <a:pt x="0" y="17"/>
                    </a:lnTo>
                    <a:lnTo>
                      <a:pt x="33" y="0"/>
                    </a:lnTo>
                    <a:close/>
                  </a:path>
                </a:pathLst>
              </a:custGeom>
              <a:solidFill>
                <a:srgbClr val="647E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829" name="Freeform 98">
                <a:extLst>
                  <a:ext uri="{FF2B5EF4-FFF2-40B4-BE49-F238E27FC236}">
                    <a16:creationId xmlns:a16="http://schemas.microsoft.com/office/drawing/2014/main" id="{3189A040-908F-D1E9-EC79-13715678BCE2}"/>
                  </a:ext>
                </a:extLst>
              </p:cNvPr>
              <p:cNvSpPr>
                <a:spLocks noChangeAspect="1"/>
              </p:cNvSpPr>
              <p:nvPr/>
            </p:nvSpPr>
            <p:spPr bwMode="gray">
              <a:xfrm>
                <a:off x="381" y="3347"/>
                <a:ext cx="123" cy="64"/>
              </a:xfrm>
              <a:custGeom>
                <a:avLst/>
                <a:gdLst>
                  <a:gd name="T0" fmla="*/ 123 w 123"/>
                  <a:gd name="T1" fmla="*/ 0 h 64"/>
                  <a:gd name="T2" fmla="*/ 33 w 123"/>
                  <a:gd name="T3" fmla="*/ 0 h 64"/>
                  <a:gd name="T4" fmla="*/ 0 w 123"/>
                  <a:gd name="T5" fmla="*/ 64 h 64"/>
                  <a:gd name="T6" fmla="*/ 97 w 123"/>
                  <a:gd name="T7" fmla="*/ 64 h 64"/>
                  <a:gd name="T8" fmla="*/ 123 w 123"/>
                  <a:gd name="T9" fmla="*/ 0 h 64"/>
                </a:gdLst>
                <a:ahLst/>
                <a:cxnLst>
                  <a:cxn ang="0">
                    <a:pos x="T0" y="T1"/>
                  </a:cxn>
                  <a:cxn ang="0">
                    <a:pos x="T2" y="T3"/>
                  </a:cxn>
                  <a:cxn ang="0">
                    <a:pos x="T4" y="T5"/>
                  </a:cxn>
                  <a:cxn ang="0">
                    <a:pos x="T6" y="T7"/>
                  </a:cxn>
                  <a:cxn ang="0">
                    <a:pos x="T8" y="T9"/>
                  </a:cxn>
                </a:cxnLst>
                <a:rect l="0" t="0" r="r" b="b"/>
                <a:pathLst>
                  <a:path w="123" h="64">
                    <a:moveTo>
                      <a:pt x="123" y="0"/>
                    </a:moveTo>
                    <a:lnTo>
                      <a:pt x="33" y="0"/>
                    </a:lnTo>
                    <a:lnTo>
                      <a:pt x="0" y="64"/>
                    </a:lnTo>
                    <a:lnTo>
                      <a:pt x="97" y="64"/>
                    </a:lnTo>
                    <a:lnTo>
                      <a:pt x="123" y="0"/>
                    </a:lnTo>
                    <a:close/>
                  </a:path>
                </a:pathLst>
              </a:custGeom>
              <a:solidFill>
                <a:srgbClr val="647E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830" name="Freeform 99">
                <a:extLst>
                  <a:ext uri="{FF2B5EF4-FFF2-40B4-BE49-F238E27FC236}">
                    <a16:creationId xmlns:a16="http://schemas.microsoft.com/office/drawing/2014/main" id="{C81486D4-A01D-9105-B7D0-C735A09A2045}"/>
                  </a:ext>
                </a:extLst>
              </p:cNvPr>
              <p:cNvSpPr>
                <a:spLocks noChangeAspect="1"/>
              </p:cNvSpPr>
              <p:nvPr/>
            </p:nvSpPr>
            <p:spPr bwMode="gray">
              <a:xfrm>
                <a:off x="478" y="3416"/>
                <a:ext cx="19" cy="7"/>
              </a:xfrm>
              <a:custGeom>
                <a:avLst/>
                <a:gdLst>
                  <a:gd name="T0" fmla="*/ 5 w 19"/>
                  <a:gd name="T1" fmla="*/ 0 h 7"/>
                  <a:gd name="T2" fmla="*/ 0 w 19"/>
                  <a:gd name="T3" fmla="*/ 7 h 7"/>
                  <a:gd name="T4" fmla="*/ 19 w 19"/>
                  <a:gd name="T5" fmla="*/ 0 h 7"/>
                  <a:gd name="T6" fmla="*/ 5 w 19"/>
                  <a:gd name="T7" fmla="*/ 0 h 7"/>
                </a:gdLst>
                <a:ahLst/>
                <a:cxnLst>
                  <a:cxn ang="0">
                    <a:pos x="T0" y="T1"/>
                  </a:cxn>
                  <a:cxn ang="0">
                    <a:pos x="T2" y="T3"/>
                  </a:cxn>
                  <a:cxn ang="0">
                    <a:pos x="T4" y="T5"/>
                  </a:cxn>
                  <a:cxn ang="0">
                    <a:pos x="T6" y="T7"/>
                  </a:cxn>
                </a:cxnLst>
                <a:rect l="0" t="0" r="r" b="b"/>
                <a:pathLst>
                  <a:path w="19" h="7">
                    <a:moveTo>
                      <a:pt x="5" y="0"/>
                    </a:moveTo>
                    <a:lnTo>
                      <a:pt x="0" y="7"/>
                    </a:lnTo>
                    <a:lnTo>
                      <a:pt x="19" y="0"/>
                    </a:lnTo>
                    <a:lnTo>
                      <a:pt x="5" y="0"/>
                    </a:lnTo>
                    <a:close/>
                  </a:path>
                </a:pathLst>
              </a:custGeom>
              <a:solidFill>
                <a:srgbClr val="647E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831" name="Freeform 100">
                <a:extLst>
                  <a:ext uri="{FF2B5EF4-FFF2-40B4-BE49-F238E27FC236}">
                    <a16:creationId xmlns:a16="http://schemas.microsoft.com/office/drawing/2014/main" id="{470AE1DB-3887-9F4D-88A8-BC42E5E4A44F}"/>
                  </a:ext>
                </a:extLst>
              </p:cNvPr>
              <p:cNvSpPr>
                <a:spLocks noChangeAspect="1"/>
              </p:cNvSpPr>
              <p:nvPr/>
            </p:nvSpPr>
            <p:spPr bwMode="gray">
              <a:xfrm>
                <a:off x="587" y="3347"/>
                <a:ext cx="115" cy="64"/>
              </a:xfrm>
              <a:custGeom>
                <a:avLst/>
                <a:gdLst>
                  <a:gd name="T0" fmla="*/ 0 w 115"/>
                  <a:gd name="T1" fmla="*/ 64 h 64"/>
                  <a:gd name="T2" fmla="*/ 90 w 115"/>
                  <a:gd name="T3" fmla="*/ 64 h 64"/>
                  <a:gd name="T4" fmla="*/ 99 w 115"/>
                  <a:gd name="T5" fmla="*/ 59 h 64"/>
                  <a:gd name="T6" fmla="*/ 115 w 115"/>
                  <a:gd name="T7" fmla="*/ 0 h 64"/>
                  <a:gd name="T8" fmla="*/ 111 w 115"/>
                  <a:gd name="T9" fmla="*/ 0 h 64"/>
                  <a:gd name="T10" fmla="*/ 4 w 115"/>
                  <a:gd name="T11" fmla="*/ 52 h 64"/>
                  <a:gd name="T12" fmla="*/ 0 w 115"/>
                  <a:gd name="T13" fmla="*/ 64 h 64"/>
                </a:gdLst>
                <a:ahLst/>
                <a:cxnLst>
                  <a:cxn ang="0">
                    <a:pos x="T0" y="T1"/>
                  </a:cxn>
                  <a:cxn ang="0">
                    <a:pos x="T2" y="T3"/>
                  </a:cxn>
                  <a:cxn ang="0">
                    <a:pos x="T4" y="T5"/>
                  </a:cxn>
                  <a:cxn ang="0">
                    <a:pos x="T6" y="T7"/>
                  </a:cxn>
                  <a:cxn ang="0">
                    <a:pos x="T8" y="T9"/>
                  </a:cxn>
                  <a:cxn ang="0">
                    <a:pos x="T10" y="T11"/>
                  </a:cxn>
                  <a:cxn ang="0">
                    <a:pos x="T12" y="T13"/>
                  </a:cxn>
                </a:cxnLst>
                <a:rect l="0" t="0" r="r" b="b"/>
                <a:pathLst>
                  <a:path w="115" h="64">
                    <a:moveTo>
                      <a:pt x="0" y="64"/>
                    </a:moveTo>
                    <a:lnTo>
                      <a:pt x="90" y="64"/>
                    </a:lnTo>
                    <a:lnTo>
                      <a:pt x="99" y="59"/>
                    </a:lnTo>
                    <a:lnTo>
                      <a:pt x="115" y="0"/>
                    </a:lnTo>
                    <a:lnTo>
                      <a:pt x="111" y="0"/>
                    </a:lnTo>
                    <a:lnTo>
                      <a:pt x="4" y="52"/>
                    </a:lnTo>
                    <a:lnTo>
                      <a:pt x="0" y="64"/>
                    </a:lnTo>
                    <a:close/>
                  </a:path>
                </a:pathLst>
              </a:custGeom>
              <a:solidFill>
                <a:srgbClr val="647E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832" name="Freeform 101">
                <a:extLst>
                  <a:ext uri="{FF2B5EF4-FFF2-40B4-BE49-F238E27FC236}">
                    <a16:creationId xmlns:a16="http://schemas.microsoft.com/office/drawing/2014/main" id="{A7D290D2-3B78-9F35-F72A-BCDAE90553E4}"/>
                  </a:ext>
                </a:extLst>
              </p:cNvPr>
              <p:cNvSpPr>
                <a:spLocks noChangeAspect="1"/>
              </p:cNvSpPr>
              <p:nvPr/>
            </p:nvSpPr>
            <p:spPr bwMode="gray">
              <a:xfrm>
                <a:off x="485" y="3347"/>
                <a:ext cx="118" cy="64"/>
              </a:xfrm>
              <a:custGeom>
                <a:avLst/>
                <a:gdLst>
                  <a:gd name="T0" fmla="*/ 21 w 118"/>
                  <a:gd name="T1" fmla="*/ 64 h 64"/>
                  <a:gd name="T2" fmla="*/ 111 w 118"/>
                  <a:gd name="T3" fmla="*/ 19 h 64"/>
                  <a:gd name="T4" fmla="*/ 118 w 118"/>
                  <a:gd name="T5" fmla="*/ 0 h 64"/>
                  <a:gd name="T6" fmla="*/ 26 w 118"/>
                  <a:gd name="T7" fmla="*/ 0 h 64"/>
                  <a:gd name="T8" fmla="*/ 0 w 118"/>
                  <a:gd name="T9" fmla="*/ 64 h 64"/>
                  <a:gd name="T10" fmla="*/ 21 w 118"/>
                  <a:gd name="T11" fmla="*/ 64 h 64"/>
                </a:gdLst>
                <a:ahLst/>
                <a:cxnLst>
                  <a:cxn ang="0">
                    <a:pos x="T0" y="T1"/>
                  </a:cxn>
                  <a:cxn ang="0">
                    <a:pos x="T2" y="T3"/>
                  </a:cxn>
                  <a:cxn ang="0">
                    <a:pos x="T4" y="T5"/>
                  </a:cxn>
                  <a:cxn ang="0">
                    <a:pos x="T6" y="T7"/>
                  </a:cxn>
                  <a:cxn ang="0">
                    <a:pos x="T8" y="T9"/>
                  </a:cxn>
                  <a:cxn ang="0">
                    <a:pos x="T10" y="T11"/>
                  </a:cxn>
                </a:cxnLst>
                <a:rect l="0" t="0" r="r" b="b"/>
                <a:pathLst>
                  <a:path w="118" h="64">
                    <a:moveTo>
                      <a:pt x="21" y="64"/>
                    </a:moveTo>
                    <a:lnTo>
                      <a:pt x="111" y="19"/>
                    </a:lnTo>
                    <a:lnTo>
                      <a:pt x="118" y="0"/>
                    </a:lnTo>
                    <a:lnTo>
                      <a:pt x="26" y="0"/>
                    </a:lnTo>
                    <a:lnTo>
                      <a:pt x="0" y="64"/>
                    </a:lnTo>
                    <a:lnTo>
                      <a:pt x="21" y="64"/>
                    </a:lnTo>
                    <a:close/>
                  </a:path>
                </a:pathLst>
              </a:custGeom>
              <a:solidFill>
                <a:srgbClr val="647E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833" name="Freeform 102">
                <a:extLst>
                  <a:ext uri="{FF2B5EF4-FFF2-40B4-BE49-F238E27FC236}">
                    <a16:creationId xmlns:a16="http://schemas.microsoft.com/office/drawing/2014/main" id="{BF121F15-E093-AFC0-5BCD-553164BF6487}"/>
                  </a:ext>
                </a:extLst>
              </p:cNvPr>
              <p:cNvSpPr>
                <a:spLocks noChangeAspect="1"/>
              </p:cNvSpPr>
              <p:nvPr/>
            </p:nvSpPr>
            <p:spPr bwMode="gray">
              <a:xfrm>
                <a:off x="454" y="3416"/>
                <a:ext cx="126" cy="61"/>
              </a:xfrm>
              <a:custGeom>
                <a:avLst/>
                <a:gdLst>
                  <a:gd name="T0" fmla="*/ 126 w 126"/>
                  <a:gd name="T1" fmla="*/ 0 h 61"/>
                  <a:gd name="T2" fmla="*/ 104 w 126"/>
                  <a:gd name="T3" fmla="*/ 0 h 61"/>
                  <a:gd name="T4" fmla="*/ 7 w 126"/>
                  <a:gd name="T5" fmla="*/ 44 h 61"/>
                  <a:gd name="T6" fmla="*/ 0 w 126"/>
                  <a:gd name="T7" fmla="*/ 61 h 61"/>
                  <a:gd name="T8" fmla="*/ 83 w 126"/>
                  <a:gd name="T9" fmla="*/ 61 h 61"/>
                  <a:gd name="T10" fmla="*/ 109 w 126"/>
                  <a:gd name="T11" fmla="*/ 49 h 61"/>
                  <a:gd name="T12" fmla="*/ 126 w 126"/>
                  <a:gd name="T13" fmla="*/ 0 h 61"/>
                </a:gdLst>
                <a:ahLst/>
                <a:cxnLst>
                  <a:cxn ang="0">
                    <a:pos x="T0" y="T1"/>
                  </a:cxn>
                  <a:cxn ang="0">
                    <a:pos x="T2" y="T3"/>
                  </a:cxn>
                  <a:cxn ang="0">
                    <a:pos x="T4" y="T5"/>
                  </a:cxn>
                  <a:cxn ang="0">
                    <a:pos x="T6" y="T7"/>
                  </a:cxn>
                  <a:cxn ang="0">
                    <a:pos x="T8" y="T9"/>
                  </a:cxn>
                  <a:cxn ang="0">
                    <a:pos x="T10" y="T11"/>
                  </a:cxn>
                  <a:cxn ang="0">
                    <a:pos x="T12" y="T13"/>
                  </a:cxn>
                </a:cxnLst>
                <a:rect l="0" t="0" r="r" b="b"/>
                <a:pathLst>
                  <a:path w="126" h="61">
                    <a:moveTo>
                      <a:pt x="126" y="0"/>
                    </a:moveTo>
                    <a:lnTo>
                      <a:pt x="104" y="0"/>
                    </a:lnTo>
                    <a:lnTo>
                      <a:pt x="7" y="44"/>
                    </a:lnTo>
                    <a:lnTo>
                      <a:pt x="0" y="61"/>
                    </a:lnTo>
                    <a:lnTo>
                      <a:pt x="83" y="61"/>
                    </a:lnTo>
                    <a:lnTo>
                      <a:pt x="109" y="49"/>
                    </a:lnTo>
                    <a:lnTo>
                      <a:pt x="126" y="0"/>
                    </a:lnTo>
                    <a:close/>
                  </a:path>
                </a:pathLst>
              </a:custGeom>
              <a:solidFill>
                <a:srgbClr val="647E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834" name="Freeform 103">
                <a:extLst>
                  <a:ext uri="{FF2B5EF4-FFF2-40B4-BE49-F238E27FC236}">
                    <a16:creationId xmlns:a16="http://schemas.microsoft.com/office/drawing/2014/main" id="{5AA2FEB7-5A3D-6A41-EA64-AA525D3CF4C0}"/>
                  </a:ext>
                </a:extLst>
              </p:cNvPr>
              <p:cNvSpPr>
                <a:spLocks noChangeAspect="1"/>
              </p:cNvSpPr>
              <p:nvPr/>
            </p:nvSpPr>
            <p:spPr bwMode="gray">
              <a:xfrm>
                <a:off x="310" y="3482"/>
                <a:ext cx="137" cy="64"/>
              </a:xfrm>
              <a:custGeom>
                <a:avLst/>
                <a:gdLst>
                  <a:gd name="T0" fmla="*/ 137 w 137"/>
                  <a:gd name="T1" fmla="*/ 0 h 64"/>
                  <a:gd name="T2" fmla="*/ 109 w 137"/>
                  <a:gd name="T3" fmla="*/ 0 h 64"/>
                  <a:gd name="T4" fmla="*/ 7 w 137"/>
                  <a:gd name="T5" fmla="*/ 49 h 64"/>
                  <a:gd name="T6" fmla="*/ 0 w 137"/>
                  <a:gd name="T7" fmla="*/ 64 h 64"/>
                  <a:gd name="T8" fmla="*/ 88 w 137"/>
                  <a:gd name="T9" fmla="*/ 64 h 64"/>
                  <a:gd name="T10" fmla="*/ 116 w 137"/>
                  <a:gd name="T11" fmla="*/ 49 h 64"/>
                  <a:gd name="T12" fmla="*/ 137 w 137"/>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37" h="64">
                    <a:moveTo>
                      <a:pt x="137" y="0"/>
                    </a:moveTo>
                    <a:lnTo>
                      <a:pt x="109" y="0"/>
                    </a:lnTo>
                    <a:lnTo>
                      <a:pt x="7" y="49"/>
                    </a:lnTo>
                    <a:lnTo>
                      <a:pt x="0" y="64"/>
                    </a:lnTo>
                    <a:lnTo>
                      <a:pt x="88" y="64"/>
                    </a:lnTo>
                    <a:lnTo>
                      <a:pt x="116" y="49"/>
                    </a:lnTo>
                    <a:lnTo>
                      <a:pt x="137" y="0"/>
                    </a:lnTo>
                    <a:close/>
                  </a:path>
                </a:pathLst>
              </a:custGeom>
              <a:solidFill>
                <a:srgbClr val="647E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835" name="Freeform 104">
                <a:extLst>
                  <a:ext uri="{FF2B5EF4-FFF2-40B4-BE49-F238E27FC236}">
                    <a16:creationId xmlns:a16="http://schemas.microsoft.com/office/drawing/2014/main" id="{6A6983BF-20BE-962D-D5EA-FBA75404F0DD}"/>
                  </a:ext>
                </a:extLst>
              </p:cNvPr>
              <p:cNvSpPr>
                <a:spLocks noChangeAspect="1"/>
              </p:cNvSpPr>
              <p:nvPr/>
            </p:nvSpPr>
            <p:spPr bwMode="gray">
              <a:xfrm>
                <a:off x="653" y="3482"/>
                <a:ext cx="120" cy="64"/>
              </a:xfrm>
              <a:custGeom>
                <a:avLst/>
                <a:gdLst>
                  <a:gd name="T0" fmla="*/ 16 w 120"/>
                  <a:gd name="T1" fmla="*/ 7 h 64"/>
                  <a:gd name="T2" fmla="*/ 0 w 120"/>
                  <a:gd name="T3" fmla="*/ 64 h 64"/>
                  <a:gd name="T4" fmla="*/ 109 w 120"/>
                  <a:gd name="T5" fmla="*/ 64 h 64"/>
                  <a:gd name="T6" fmla="*/ 120 w 120"/>
                  <a:gd name="T7" fmla="*/ 0 h 64"/>
                  <a:gd name="T8" fmla="*/ 28 w 120"/>
                  <a:gd name="T9" fmla="*/ 0 h 64"/>
                  <a:gd name="T10" fmla="*/ 16 w 120"/>
                  <a:gd name="T11" fmla="*/ 7 h 64"/>
                </a:gdLst>
                <a:ahLst/>
                <a:cxnLst>
                  <a:cxn ang="0">
                    <a:pos x="T0" y="T1"/>
                  </a:cxn>
                  <a:cxn ang="0">
                    <a:pos x="T2" y="T3"/>
                  </a:cxn>
                  <a:cxn ang="0">
                    <a:pos x="T4" y="T5"/>
                  </a:cxn>
                  <a:cxn ang="0">
                    <a:pos x="T6" y="T7"/>
                  </a:cxn>
                  <a:cxn ang="0">
                    <a:pos x="T8" y="T9"/>
                  </a:cxn>
                  <a:cxn ang="0">
                    <a:pos x="T10" y="T11"/>
                  </a:cxn>
                </a:cxnLst>
                <a:rect l="0" t="0" r="r" b="b"/>
                <a:pathLst>
                  <a:path w="120" h="64">
                    <a:moveTo>
                      <a:pt x="16" y="7"/>
                    </a:moveTo>
                    <a:lnTo>
                      <a:pt x="0" y="64"/>
                    </a:lnTo>
                    <a:lnTo>
                      <a:pt x="109" y="64"/>
                    </a:lnTo>
                    <a:lnTo>
                      <a:pt x="120" y="0"/>
                    </a:lnTo>
                    <a:lnTo>
                      <a:pt x="28" y="0"/>
                    </a:lnTo>
                    <a:lnTo>
                      <a:pt x="16" y="7"/>
                    </a:lnTo>
                    <a:close/>
                  </a:path>
                </a:pathLst>
              </a:custGeom>
              <a:solidFill>
                <a:srgbClr val="647E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836" name="Freeform 105">
                <a:extLst>
                  <a:ext uri="{FF2B5EF4-FFF2-40B4-BE49-F238E27FC236}">
                    <a16:creationId xmlns:a16="http://schemas.microsoft.com/office/drawing/2014/main" id="{2D416D3C-6552-F70E-2586-D89DB4B5891A}"/>
                  </a:ext>
                </a:extLst>
              </p:cNvPr>
              <p:cNvSpPr>
                <a:spLocks noChangeAspect="1"/>
              </p:cNvSpPr>
              <p:nvPr/>
            </p:nvSpPr>
            <p:spPr bwMode="gray">
              <a:xfrm>
                <a:off x="339" y="3482"/>
                <a:ext cx="16" cy="9"/>
              </a:xfrm>
              <a:custGeom>
                <a:avLst/>
                <a:gdLst>
                  <a:gd name="T0" fmla="*/ 4 w 16"/>
                  <a:gd name="T1" fmla="*/ 0 h 9"/>
                  <a:gd name="T2" fmla="*/ 0 w 16"/>
                  <a:gd name="T3" fmla="*/ 9 h 9"/>
                  <a:gd name="T4" fmla="*/ 16 w 16"/>
                  <a:gd name="T5" fmla="*/ 0 h 9"/>
                  <a:gd name="T6" fmla="*/ 4 w 16"/>
                  <a:gd name="T7" fmla="*/ 0 h 9"/>
                </a:gdLst>
                <a:ahLst/>
                <a:cxnLst>
                  <a:cxn ang="0">
                    <a:pos x="T0" y="T1"/>
                  </a:cxn>
                  <a:cxn ang="0">
                    <a:pos x="T2" y="T3"/>
                  </a:cxn>
                  <a:cxn ang="0">
                    <a:pos x="T4" y="T5"/>
                  </a:cxn>
                  <a:cxn ang="0">
                    <a:pos x="T6" y="T7"/>
                  </a:cxn>
                </a:cxnLst>
                <a:rect l="0" t="0" r="r" b="b"/>
                <a:pathLst>
                  <a:path w="16" h="9">
                    <a:moveTo>
                      <a:pt x="4" y="0"/>
                    </a:moveTo>
                    <a:lnTo>
                      <a:pt x="0" y="9"/>
                    </a:lnTo>
                    <a:lnTo>
                      <a:pt x="16" y="0"/>
                    </a:lnTo>
                    <a:lnTo>
                      <a:pt x="4" y="0"/>
                    </a:lnTo>
                    <a:close/>
                  </a:path>
                </a:pathLst>
              </a:custGeom>
              <a:solidFill>
                <a:srgbClr val="647E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837" name="Freeform 106">
                <a:extLst>
                  <a:ext uri="{FF2B5EF4-FFF2-40B4-BE49-F238E27FC236}">
                    <a16:creationId xmlns:a16="http://schemas.microsoft.com/office/drawing/2014/main" id="{557B0BDE-63BE-3923-08C8-7CB1D042A933}"/>
                  </a:ext>
                </a:extLst>
              </p:cNvPr>
              <p:cNvSpPr>
                <a:spLocks noChangeAspect="1"/>
              </p:cNvSpPr>
              <p:nvPr/>
            </p:nvSpPr>
            <p:spPr bwMode="gray">
              <a:xfrm>
                <a:off x="693" y="3416"/>
                <a:ext cx="95" cy="61"/>
              </a:xfrm>
              <a:custGeom>
                <a:avLst/>
                <a:gdLst>
                  <a:gd name="T0" fmla="*/ 90 w 95"/>
                  <a:gd name="T1" fmla="*/ 18 h 61"/>
                  <a:gd name="T2" fmla="*/ 0 w 95"/>
                  <a:gd name="T3" fmla="*/ 61 h 61"/>
                  <a:gd name="T4" fmla="*/ 83 w 95"/>
                  <a:gd name="T5" fmla="*/ 61 h 61"/>
                  <a:gd name="T6" fmla="*/ 95 w 95"/>
                  <a:gd name="T7" fmla="*/ 0 h 61"/>
                  <a:gd name="T8" fmla="*/ 95 w 95"/>
                  <a:gd name="T9" fmla="*/ 0 h 61"/>
                  <a:gd name="T10" fmla="*/ 90 w 95"/>
                  <a:gd name="T11" fmla="*/ 18 h 61"/>
                </a:gdLst>
                <a:ahLst/>
                <a:cxnLst>
                  <a:cxn ang="0">
                    <a:pos x="T0" y="T1"/>
                  </a:cxn>
                  <a:cxn ang="0">
                    <a:pos x="T2" y="T3"/>
                  </a:cxn>
                  <a:cxn ang="0">
                    <a:pos x="T4" y="T5"/>
                  </a:cxn>
                  <a:cxn ang="0">
                    <a:pos x="T6" y="T7"/>
                  </a:cxn>
                  <a:cxn ang="0">
                    <a:pos x="T8" y="T9"/>
                  </a:cxn>
                  <a:cxn ang="0">
                    <a:pos x="T10" y="T11"/>
                  </a:cxn>
                </a:cxnLst>
                <a:rect l="0" t="0" r="r" b="b"/>
                <a:pathLst>
                  <a:path w="95" h="61">
                    <a:moveTo>
                      <a:pt x="90" y="18"/>
                    </a:moveTo>
                    <a:lnTo>
                      <a:pt x="0" y="61"/>
                    </a:lnTo>
                    <a:lnTo>
                      <a:pt x="83" y="61"/>
                    </a:lnTo>
                    <a:lnTo>
                      <a:pt x="95" y="0"/>
                    </a:lnTo>
                    <a:lnTo>
                      <a:pt x="95" y="0"/>
                    </a:lnTo>
                    <a:lnTo>
                      <a:pt x="90" y="18"/>
                    </a:lnTo>
                    <a:close/>
                  </a:path>
                </a:pathLst>
              </a:custGeom>
              <a:solidFill>
                <a:srgbClr val="647E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838" name="Freeform 107">
                <a:extLst>
                  <a:ext uri="{FF2B5EF4-FFF2-40B4-BE49-F238E27FC236}">
                    <a16:creationId xmlns:a16="http://schemas.microsoft.com/office/drawing/2014/main" id="{A7E26203-FFBD-DEB0-583E-22B85C000E86}"/>
                  </a:ext>
                </a:extLst>
              </p:cNvPr>
              <p:cNvSpPr>
                <a:spLocks noChangeAspect="1"/>
              </p:cNvSpPr>
              <p:nvPr/>
            </p:nvSpPr>
            <p:spPr bwMode="gray">
              <a:xfrm>
                <a:off x="570" y="3416"/>
                <a:ext cx="95" cy="47"/>
              </a:xfrm>
              <a:custGeom>
                <a:avLst/>
                <a:gdLst>
                  <a:gd name="T0" fmla="*/ 95 w 95"/>
                  <a:gd name="T1" fmla="*/ 0 h 47"/>
                  <a:gd name="T2" fmla="*/ 14 w 95"/>
                  <a:gd name="T3" fmla="*/ 0 h 47"/>
                  <a:gd name="T4" fmla="*/ 0 w 95"/>
                  <a:gd name="T5" fmla="*/ 47 h 47"/>
                  <a:gd name="T6" fmla="*/ 95 w 95"/>
                  <a:gd name="T7" fmla="*/ 0 h 47"/>
                </a:gdLst>
                <a:ahLst/>
                <a:cxnLst>
                  <a:cxn ang="0">
                    <a:pos x="T0" y="T1"/>
                  </a:cxn>
                  <a:cxn ang="0">
                    <a:pos x="T2" y="T3"/>
                  </a:cxn>
                  <a:cxn ang="0">
                    <a:pos x="T4" y="T5"/>
                  </a:cxn>
                  <a:cxn ang="0">
                    <a:pos x="T6" y="T7"/>
                  </a:cxn>
                </a:cxnLst>
                <a:rect l="0" t="0" r="r" b="b"/>
                <a:pathLst>
                  <a:path w="95" h="47">
                    <a:moveTo>
                      <a:pt x="95" y="0"/>
                    </a:moveTo>
                    <a:lnTo>
                      <a:pt x="14" y="0"/>
                    </a:lnTo>
                    <a:lnTo>
                      <a:pt x="0" y="47"/>
                    </a:lnTo>
                    <a:lnTo>
                      <a:pt x="95" y="0"/>
                    </a:lnTo>
                    <a:close/>
                  </a:path>
                </a:pathLst>
              </a:custGeom>
              <a:solidFill>
                <a:srgbClr val="647E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839" name="Freeform 108">
                <a:extLst>
                  <a:ext uri="{FF2B5EF4-FFF2-40B4-BE49-F238E27FC236}">
                    <a16:creationId xmlns:a16="http://schemas.microsoft.com/office/drawing/2014/main" id="{81A30ACB-A62F-4B7E-347F-DCE37CDB639E}"/>
                  </a:ext>
                </a:extLst>
              </p:cNvPr>
              <p:cNvSpPr>
                <a:spLocks noChangeAspect="1"/>
              </p:cNvSpPr>
              <p:nvPr/>
            </p:nvSpPr>
            <p:spPr bwMode="gray">
              <a:xfrm>
                <a:off x="570" y="3401"/>
                <a:ext cx="14" cy="10"/>
              </a:xfrm>
              <a:custGeom>
                <a:avLst/>
                <a:gdLst>
                  <a:gd name="T0" fmla="*/ 14 w 14"/>
                  <a:gd name="T1" fmla="*/ 0 h 10"/>
                  <a:gd name="T2" fmla="*/ 0 w 14"/>
                  <a:gd name="T3" fmla="*/ 10 h 10"/>
                  <a:gd name="T4" fmla="*/ 12 w 14"/>
                  <a:gd name="T5" fmla="*/ 10 h 10"/>
                  <a:gd name="T6" fmla="*/ 14 w 14"/>
                  <a:gd name="T7" fmla="*/ 0 h 10"/>
                </a:gdLst>
                <a:ahLst/>
                <a:cxnLst>
                  <a:cxn ang="0">
                    <a:pos x="T0" y="T1"/>
                  </a:cxn>
                  <a:cxn ang="0">
                    <a:pos x="T2" y="T3"/>
                  </a:cxn>
                  <a:cxn ang="0">
                    <a:pos x="T4" y="T5"/>
                  </a:cxn>
                  <a:cxn ang="0">
                    <a:pos x="T6" y="T7"/>
                  </a:cxn>
                </a:cxnLst>
                <a:rect l="0" t="0" r="r" b="b"/>
                <a:pathLst>
                  <a:path w="14" h="10">
                    <a:moveTo>
                      <a:pt x="14" y="0"/>
                    </a:moveTo>
                    <a:lnTo>
                      <a:pt x="0" y="10"/>
                    </a:lnTo>
                    <a:lnTo>
                      <a:pt x="12" y="10"/>
                    </a:lnTo>
                    <a:lnTo>
                      <a:pt x="14" y="0"/>
                    </a:lnTo>
                    <a:close/>
                  </a:path>
                </a:pathLst>
              </a:custGeom>
              <a:solidFill>
                <a:srgbClr val="647E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840" name="Freeform 109">
                <a:extLst>
                  <a:ext uri="{FF2B5EF4-FFF2-40B4-BE49-F238E27FC236}">
                    <a16:creationId xmlns:a16="http://schemas.microsoft.com/office/drawing/2014/main" id="{3F515ACE-40FA-9D30-60E5-396B25C7B4D5}"/>
                  </a:ext>
                </a:extLst>
              </p:cNvPr>
              <p:cNvSpPr>
                <a:spLocks noChangeAspect="1"/>
              </p:cNvSpPr>
              <p:nvPr/>
            </p:nvSpPr>
            <p:spPr bwMode="gray">
              <a:xfrm>
                <a:off x="1553" y="3347"/>
                <a:ext cx="21" cy="9"/>
              </a:xfrm>
              <a:custGeom>
                <a:avLst/>
                <a:gdLst>
                  <a:gd name="T0" fmla="*/ 21 w 21"/>
                  <a:gd name="T1" fmla="*/ 0 h 9"/>
                  <a:gd name="T2" fmla="*/ 0 w 21"/>
                  <a:gd name="T3" fmla="*/ 0 h 9"/>
                  <a:gd name="T4" fmla="*/ 5 w 21"/>
                  <a:gd name="T5" fmla="*/ 9 h 9"/>
                  <a:gd name="T6" fmla="*/ 21 w 21"/>
                  <a:gd name="T7" fmla="*/ 0 h 9"/>
                </a:gdLst>
                <a:ahLst/>
                <a:cxnLst>
                  <a:cxn ang="0">
                    <a:pos x="T0" y="T1"/>
                  </a:cxn>
                  <a:cxn ang="0">
                    <a:pos x="T2" y="T3"/>
                  </a:cxn>
                  <a:cxn ang="0">
                    <a:pos x="T4" y="T5"/>
                  </a:cxn>
                  <a:cxn ang="0">
                    <a:pos x="T6" y="T7"/>
                  </a:cxn>
                </a:cxnLst>
                <a:rect l="0" t="0" r="r" b="b"/>
                <a:pathLst>
                  <a:path w="21" h="9">
                    <a:moveTo>
                      <a:pt x="21" y="0"/>
                    </a:moveTo>
                    <a:lnTo>
                      <a:pt x="0" y="0"/>
                    </a:lnTo>
                    <a:lnTo>
                      <a:pt x="5" y="9"/>
                    </a:lnTo>
                    <a:lnTo>
                      <a:pt x="21" y="0"/>
                    </a:lnTo>
                    <a:close/>
                  </a:path>
                </a:pathLst>
              </a:custGeom>
              <a:solidFill>
                <a:srgbClr val="647E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841" name="Freeform 110">
                <a:extLst>
                  <a:ext uri="{FF2B5EF4-FFF2-40B4-BE49-F238E27FC236}">
                    <a16:creationId xmlns:a16="http://schemas.microsoft.com/office/drawing/2014/main" id="{E79ED4F1-AF2A-E011-ADD0-A2068FF71ED9}"/>
                  </a:ext>
                </a:extLst>
              </p:cNvPr>
              <p:cNvSpPr>
                <a:spLocks noChangeAspect="1"/>
              </p:cNvSpPr>
              <p:nvPr/>
            </p:nvSpPr>
            <p:spPr bwMode="gray">
              <a:xfrm>
                <a:off x="1463" y="3347"/>
                <a:ext cx="90" cy="50"/>
              </a:xfrm>
              <a:custGeom>
                <a:avLst/>
                <a:gdLst>
                  <a:gd name="T0" fmla="*/ 10 w 90"/>
                  <a:gd name="T1" fmla="*/ 50 h 50"/>
                  <a:gd name="T2" fmla="*/ 90 w 90"/>
                  <a:gd name="T3" fmla="*/ 12 h 50"/>
                  <a:gd name="T4" fmla="*/ 85 w 90"/>
                  <a:gd name="T5" fmla="*/ 0 h 50"/>
                  <a:gd name="T6" fmla="*/ 43 w 90"/>
                  <a:gd name="T7" fmla="*/ 0 h 50"/>
                  <a:gd name="T8" fmla="*/ 0 w 90"/>
                  <a:gd name="T9" fmla="*/ 21 h 50"/>
                  <a:gd name="T10" fmla="*/ 10 w 90"/>
                  <a:gd name="T11" fmla="*/ 50 h 50"/>
                </a:gdLst>
                <a:ahLst/>
                <a:cxnLst>
                  <a:cxn ang="0">
                    <a:pos x="T0" y="T1"/>
                  </a:cxn>
                  <a:cxn ang="0">
                    <a:pos x="T2" y="T3"/>
                  </a:cxn>
                  <a:cxn ang="0">
                    <a:pos x="T4" y="T5"/>
                  </a:cxn>
                  <a:cxn ang="0">
                    <a:pos x="T6" y="T7"/>
                  </a:cxn>
                  <a:cxn ang="0">
                    <a:pos x="T8" y="T9"/>
                  </a:cxn>
                  <a:cxn ang="0">
                    <a:pos x="T10" y="T11"/>
                  </a:cxn>
                </a:cxnLst>
                <a:rect l="0" t="0" r="r" b="b"/>
                <a:pathLst>
                  <a:path w="90" h="50">
                    <a:moveTo>
                      <a:pt x="10" y="50"/>
                    </a:moveTo>
                    <a:lnTo>
                      <a:pt x="90" y="12"/>
                    </a:lnTo>
                    <a:lnTo>
                      <a:pt x="85" y="0"/>
                    </a:lnTo>
                    <a:lnTo>
                      <a:pt x="43" y="0"/>
                    </a:lnTo>
                    <a:lnTo>
                      <a:pt x="0" y="21"/>
                    </a:lnTo>
                    <a:lnTo>
                      <a:pt x="10" y="50"/>
                    </a:lnTo>
                    <a:close/>
                  </a:path>
                </a:pathLst>
              </a:custGeom>
              <a:solidFill>
                <a:srgbClr val="647E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842" name="Freeform 111">
                <a:extLst>
                  <a:ext uri="{FF2B5EF4-FFF2-40B4-BE49-F238E27FC236}">
                    <a16:creationId xmlns:a16="http://schemas.microsoft.com/office/drawing/2014/main" id="{1E791F28-643D-9CBC-3CCD-6BAFDA6E5124}"/>
                  </a:ext>
                </a:extLst>
              </p:cNvPr>
              <p:cNvSpPr>
                <a:spLocks noChangeAspect="1"/>
              </p:cNvSpPr>
              <p:nvPr/>
            </p:nvSpPr>
            <p:spPr bwMode="gray">
              <a:xfrm>
                <a:off x="1581" y="3416"/>
                <a:ext cx="130" cy="61"/>
              </a:xfrm>
              <a:custGeom>
                <a:avLst/>
                <a:gdLst>
                  <a:gd name="T0" fmla="*/ 29 w 130"/>
                  <a:gd name="T1" fmla="*/ 61 h 61"/>
                  <a:gd name="T2" fmla="*/ 130 w 130"/>
                  <a:gd name="T3" fmla="*/ 61 h 61"/>
                  <a:gd name="T4" fmla="*/ 100 w 130"/>
                  <a:gd name="T5" fmla="*/ 0 h 61"/>
                  <a:gd name="T6" fmla="*/ 0 w 130"/>
                  <a:gd name="T7" fmla="*/ 0 h 61"/>
                  <a:gd name="T8" fmla="*/ 29 w 130"/>
                  <a:gd name="T9" fmla="*/ 61 h 61"/>
                </a:gdLst>
                <a:ahLst/>
                <a:cxnLst>
                  <a:cxn ang="0">
                    <a:pos x="T0" y="T1"/>
                  </a:cxn>
                  <a:cxn ang="0">
                    <a:pos x="T2" y="T3"/>
                  </a:cxn>
                  <a:cxn ang="0">
                    <a:pos x="T4" y="T5"/>
                  </a:cxn>
                  <a:cxn ang="0">
                    <a:pos x="T6" y="T7"/>
                  </a:cxn>
                  <a:cxn ang="0">
                    <a:pos x="T8" y="T9"/>
                  </a:cxn>
                </a:cxnLst>
                <a:rect l="0" t="0" r="r" b="b"/>
                <a:pathLst>
                  <a:path w="130" h="61">
                    <a:moveTo>
                      <a:pt x="29" y="61"/>
                    </a:moveTo>
                    <a:lnTo>
                      <a:pt x="130" y="61"/>
                    </a:lnTo>
                    <a:lnTo>
                      <a:pt x="100" y="0"/>
                    </a:lnTo>
                    <a:lnTo>
                      <a:pt x="0" y="0"/>
                    </a:lnTo>
                    <a:lnTo>
                      <a:pt x="29" y="61"/>
                    </a:lnTo>
                    <a:close/>
                  </a:path>
                </a:pathLst>
              </a:custGeom>
              <a:solidFill>
                <a:srgbClr val="647E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843" name="Freeform 112">
                <a:extLst>
                  <a:ext uri="{FF2B5EF4-FFF2-40B4-BE49-F238E27FC236}">
                    <a16:creationId xmlns:a16="http://schemas.microsoft.com/office/drawing/2014/main" id="{3CADF9A9-F9C4-CEAD-29F2-B5CF91A887F6}"/>
                  </a:ext>
                </a:extLst>
              </p:cNvPr>
              <p:cNvSpPr>
                <a:spLocks noChangeAspect="1"/>
              </p:cNvSpPr>
              <p:nvPr/>
            </p:nvSpPr>
            <p:spPr bwMode="gray">
              <a:xfrm>
                <a:off x="1572" y="3352"/>
                <a:ext cx="106" cy="59"/>
              </a:xfrm>
              <a:custGeom>
                <a:avLst/>
                <a:gdLst>
                  <a:gd name="T0" fmla="*/ 7 w 106"/>
                  <a:gd name="T1" fmla="*/ 59 h 59"/>
                  <a:gd name="T2" fmla="*/ 106 w 106"/>
                  <a:gd name="T3" fmla="*/ 59 h 59"/>
                  <a:gd name="T4" fmla="*/ 76 w 106"/>
                  <a:gd name="T5" fmla="*/ 0 h 59"/>
                  <a:gd name="T6" fmla="*/ 0 w 106"/>
                  <a:gd name="T7" fmla="*/ 38 h 59"/>
                  <a:gd name="T8" fmla="*/ 7 w 106"/>
                  <a:gd name="T9" fmla="*/ 59 h 59"/>
                </a:gdLst>
                <a:ahLst/>
                <a:cxnLst>
                  <a:cxn ang="0">
                    <a:pos x="T0" y="T1"/>
                  </a:cxn>
                  <a:cxn ang="0">
                    <a:pos x="T2" y="T3"/>
                  </a:cxn>
                  <a:cxn ang="0">
                    <a:pos x="T4" y="T5"/>
                  </a:cxn>
                  <a:cxn ang="0">
                    <a:pos x="T6" y="T7"/>
                  </a:cxn>
                  <a:cxn ang="0">
                    <a:pos x="T8" y="T9"/>
                  </a:cxn>
                </a:cxnLst>
                <a:rect l="0" t="0" r="r" b="b"/>
                <a:pathLst>
                  <a:path w="106" h="59">
                    <a:moveTo>
                      <a:pt x="7" y="59"/>
                    </a:moveTo>
                    <a:lnTo>
                      <a:pt x="106" y="59"/>
                    </a:lnTo>
                    <a:lnTo>
                      <a:pt x="76" y="0"/>
                    </a:lnTo>
                    <a:lnTo>
                      <a:pt x="0" y="38"/>
                    </a:lnTo>
                    <a:lnTo>
                      <a:pt x="7" y="59"/>
                    </a:lnTo>
                    <a:close/>
                  </a:path>
                </a:pathLst>
              </a:custGeom>
              <a:solidFill>
                <a:srgbClr val="647E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844" name="Freeform 113">
                <a:extLst>
                  <a:ext uri="{FF2B5EF4-FFF2-40B4-BE49-F238E27FC236}">
                    <a16:creationId xmlns:a16="http://schemas.microsoft.com/office/drawing/2014/main" id="{2F227CD8-835A-F942-AE24-146F234649F9}"/>
                  </a:ext>
                </a:extLst>
              </p:cNvPr>
              <p:cNvSpPr>
                <a:spLocks noChangeAspect="1"/>
              </p:cNvSpPr>
              <p:nvPr/>
            </p:nvSpPr>
            <p:spPr bwMode="gray">
              <a:xfrm>
                <a:off x="1284" y="3482"/>
                <a:ext cx="12" cy="4"/>
              </a:xfrm>
              <a:custGeom>
                <a:avLst/>
                <a:gdLst>
                  <a:gd name="T0" fmla="*/ 12 w 12"/>
                  <a:gd name="T1" fmla="*/ 0 h 4"/>
                  <a:gd name="T2" fmla="*/ 0 w 12"/>
                  <a:gd name="T3" fmla="*/ 0 h 4"/>
                  <a:gd name="T4" fmla="*/ 2 w 12"/>
                  <a:gd name="T5" fmla="*/ 4 h 4"/>
                  <a:gd name="T6" fmla="*/ 12 w 12"/>
                  <a:gd name="T7" fmla="*/ 0 h 4"/>
                </a:gdLst>
                <a:ahLst/>
                <a:cxnLst>
                  <a:cxn ang="0">
                    <a:pos x="T0" y="T1"/>
                  </a:cxn>
                  <a:cxn ang="0">
                    <a:pos x="T2" y="T3"/>
                  </a:cxn>
                  <a:cxn ang="0">
                    <a:pos x="T4" y="T5"/>
                  </a:cxn>
                  <a:cxn ang="0">
                    <a:pos x="T6" y="T7"/>
                  </a:cxn>
                </a:cxnLst>
                <a:rect l="0" t="0" r="r" b="b"/>
                <a:pathLst>
                  <a:path w="12" h="4">
                    <a:moveTo>
                      <a:pt x="12" y="0"/>
                    </a:moveTo>
                    <a:lnTo>
                      <a:pt x="0" y="0"/>
                    </a:lnTo>
                    <a:lnTo>
                      <a:pt x="2" y="4"/>
                    </a:lnTo>
                    <a:lnTo>
                      <a:pt x="12" y="0"/>
                    </a:lnTo>
                    <a:close/>
                  </a:path>
                </a:pathLst>
              </a:custGeom>
              <a:solidFill>
                <a:srgbClr val="647E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845" name="Freeform 114">
                <a:extLst>
                  <a:ext uri="{FF2B5EF4-FFF2-40B4-BE49-F238E27FC236}">
                    <a16:creationId xmlns:a16="http://schemas.microsoft.com/office/drawing/2014/main" id="{AF17F53C-ADD1-B02B-E969-7AF09315FE56}"/>
                  </a:ext>
                </a:extLst>
              </p:cNvPr>
              <p:cNvSpPr>
                <a:spLocks noChangeAspect="1"/>
              </p:cNvSpPr>
              <p:nvPr/>
            </p:nvSpPr>
            <p:spPr bwMode="gray">
              <a:xfrm>
                <a:off x="1293" y="3482"/>
                <a:ext cx="111" cy="64"/>
              </a:xfrm>
              <a:custGeom>
                <a:avLst/>
                <a:gdLst>
                  <a:gd name="T0" fmla="*/ 83 w 111"/>
                  <a:gd name="T1" fmla="*/ 0 h 64"/>
                  <a:gd name="T2" fmla="*/ 0 w 111"/>
                  <a:gd name="T3" fmla="*/ 40 h 64"/>
                  <a:gd name="T4" fmla="*/ 3 w 111"/>
                  <a:gd name="T5" fmla="*/ 64 h 64"/>
                  <a:gd name="T6" fmla="*/ 111 w 111"/>
                  <a:gd name="T7" fmla="*/ 64 h 64"/>
                  <a:gd name="T8" fmla="*/ 95 w 111"/>
                  <a:gd name="T9" fmla="*/ 0 h 64"/>
                  <a:gd name="T10" fmla="*/ 83 w 111"/>
                  <a:gd name="T11" fmla="*/ 0 h 64"/>
                </a:gdLst>
                <a:ahLst/>
                <a:cxnLst>
                  <a:cxn ang="0">
                    <a:pos x="T0" y="T1"/>
                  </a:cxn>
                  <a:cxn ang="0">
                    <a:pos x="T2" y="T3"/>
                  </a:cxn>
                  <a:cxn ang="0">
                    <a:pos x="T4" y="T5"/>
                  </a:cxn>
                  <a:cxn ang="0">
                    <a:pos x="T6" y="T7"/>
                  </a:cxn>
                  <a:cxn ang="0">
                    <a:pos x="T8" y="T9"/>
                  </a:cxn>
                  <a:cxn ang="0">
                    <a:pos x="T10" y="T11"/>
                  </a:cxn>
                </a:cxnLst>
                <a:rect l="0" t="0" r="r" b="b"/>
                <a:pathLst>
                  <a:path w="111" h="64">
                    <a:moveTo>
                      <a:pt x="83" y="0"/>
                    </a:moveTo>
                    <a:lnTo>
                      <a:pt x="0" y="40"/>
                    </a:lnTo>
                    <a:lnTo>
                      <a:pt x="3" y="64"/>
                    </a:lnTo>
                    <a:lnTo>
                      <a:pt x="111" y="64"/>
                    </a:lnTo>
                    <a:lnTo>
                      <a:pt x="95" y="0"/>
                    </a:lnTo>
                    <a:lnTo>
                      <a:pt x="83" y="0"/>
                    </a:lnTo>
                    <a:close/>
                  </a:path>
                </a:pathLst>
              </a:custGeom>
              <a:solidFill>
                <a:srgbClr val="647E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846" name="Freeform 115">
                <a:extLst>
                  <a:ext uri="{FF2B5EF4-FFF2-40B4-BE49-F238E27FC236}">
                    <a16:creationId xmlns:a16="http://schemas.microsoft.com/office/drawing/2014/main" id="{857364DE-3498-D0B3-D5F7-3C74CC1E386D}"/>
                  </a:ext>
                </a:extLst>
              </p:cNvPr>
              <p:cNvSpPr>
                <a:spLocks noChangeAspect="1"/>
              </p:cNvSpPr>
              <p:nvPr/>
            </p:nvSpPr>
            <p:spPr bwMode="gray">
              <a:xfrm>
                <a:off x="1279" y="3416"/>
                <a:ext cx="97" cy="61"/>
              </a:xfrm>
              <a:custGeom>
                <a:avLst/>
                <a:gdLst>
                  <a:gd name="T0" fmla="*/ 97 w 97"/>
                  <a:gd name="T1" fmla="*/ 28 h 61"/>
                  <a:gd name="T2" fmla="*/ 90 w 97"/>
                  <a:gd name="T3" fmla="*/ 0 h 61"/>
                  <a:gd name="T4" fmla="*/ 87 w 97"/>
                  <a:gd name="T5" fmla="*/ 0 h 61"/>
                  <a:gd name="T6" fmla="*/ 0 w 97"/>
                  <a:gd name="T7" fmla="*/ 42 h 61"/>
                  <a:gd name="T8" fmla="*/ 5 w 97"/>
                  <a:gd name="T9" fmla="*/ 61 h 61"/>
                  <a:gd name="T10" fmla="*/ 28 w 97"/>
                  <a:gd name="T11" fmla="*/ 61 h 61"/>
                  <a:gd name="T12" fmla="*/ 97 w 97"/>
                  <a:gd name="T13" fmla="*/ 28 h 61"/>
                </a:gdLst>
                <a:ahLst/>
                <a:cxnLst>
                  <a:cxn ang="0">
                    <a:pos x="T0" y="T1"/>
                  </a:cxn>
                  <a:cxn ang="0">
                    <a:pos x="T2" y="T3"/>
                  </a:cxn>
                  <a:cxn ang="0">
                    <a:pos x="T4" y="T5"/>
                  </a:cxn>
                  <a:cxn ang="0">
                    <a:pos x="T6" y="T7"/>
                  </a:cxn>
                  <a:cxn ang="0">
                    <a:pos x="T8" y="T9"/>
                  </a:cxn>
                  <a:cxn ang="0">
                    <a:pos x="T10" y="T11"/>
                  </a:cxn>
                  <a:cxn ang="0">
                    <a:pos x="T12" y="T13"/>
                  </a:cxn>
                </a:cxnLst>
                <a:rect l="0" t="0" r="r" b="b"/>
                <a:pathLst>
                  <a:path w="97" h="61">
                    <a:moveTo>
                      <a:pt x="97" y="28"/>
                    </a:moveTo>
                    <a:lnTo>
                      <a:pt x="90" y="0"/>
                    </a:lnTo>
                    <a:lnTo>
                      <a:pt x="87" y="0"/>
                    </a:lnTo>
                    <a:lnTo>
                      <a:pt x="0" y="42"/>
                    </a:lnTo>
                    <a:lnTo>
                      <a:pt x="5" y="61"/>
                    </a:lnTo>
                    <a:lnTo>
                      <a:pt x="28" y="61"/>
                    </a:lnTo>
                    <a:lnTo>
                      <a:pt x="97" y="28"/>
                    </a:lnTo>
                    <a:close/>
                  </a:path>
                </a:pathLst>
              </a:custGeom>
              <a:solidFill>
                <a:srgbClr val="647E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847" name="Freeform 116">
                <a:extLst>
                  <a:ext uri="{FF2B5EF4-FFF2-40B4-BE49-F238E27FC236}">
                    <a16:creationId xmlns:a16="http://schemas.microsoft.com/office/drawing/2014/main" id="{CDA196D6-939B-6164-9B68-804F46C1BF8A}"/>
                  </a:ext>
                </a:extLst>
              </p:cNvPr>
              <p:cNvSpPr>
                <a:spLocks noChangeAspect="1"/>
              </p:cNvSpPr>
              <p:nvPr/>
            </p:nvSpPr>
            <p:spPr bwMode="gray">
              <a:xfrm>
                <a:off x="1392" y="3482"/>
                <a:ext cx="126" cy="64"/>
              </a:xfrm>
              <a:custGeom>
                <a:avLst/>
                <a:gdLst>
                  <a:gd name="T0" fmla="*/ 0 w 126"/>
                  <a:gd name="T1" fmla="*/ 0 h 64"/>
                  <a:gd name="T2" fmla="*/ 17 w 126"/>
                  <a:gd name="T3" fmla="*/ 64 h 64"/>
                  <a:gd name="T4" fmla="*/ 126 w 126"/>
                  <a:gd name="T5" fmla="*/ 64 h 64"/>
                  <a:gd name="T6" fmla="*/ 104 w 126"/>
                  <a:gd name="T7" fmla="*/ 0 h 64"/>
                  <a:gd name="T8" fmla="*/ 0 w 126"/>
                  <a:gd name="T9" fmla="*/ 0 h 64"/>
                </a:gdLst>
                <a:ahLst/>
                <a:cxnLst>
                  <a:cxn ang="0">
                    <a:pos x="T0" y="T1"/>
                  </a:cxn>
                  <a:cxn ang="0">
                    <a:pos x="T2" y="T3"/>
                  </a:cxn>
                  <a:cxn ang="0">
                    <a:pos x="T4" y="T5"/>
                  </a:cxn>
                  <a:cxn ang="0">
                    <a:pos x="T6" y="T7"/>
                  </a:cxn>
                  <a:cxn ang="0">
                    <a:pos x="T8" y="T9"/>
                  </a:cxn>
                </a:cxnLst>
                <a:rect l="0" t="0" r="r" b="b"/>
                <a:pathLst>
                  <a:path w="126" h="64">
                    <a:moveTo>
                      <a:pt x="0" y="0"/>
                    </a:moveTo>
                    <a:lnTo>
                      <a:pt x="17" y="64"/>
                    </a:lnTo>
                    <a:lnTo>
                      <a:pt x="126" y="64"/>
                    </a:lnTo>
                    <a:lnTo>
                      <a:pt x="104" y="0"/>
                    </a:lnTo>
                    <a:lnTo>
                      <a:pt x="0" y="0"/>
                    </a:lnTo>
                    <a:close/>
                  </a:path>
                </a:pathLst>
              </a:custGeom>
              <a:solidFill>
                <a:srgbClr val="647E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848" name="Freeform 117">
                <a:extLst>
                  <a:ext uri="{FF2B5EF4-FFF2-40B4-BE49-F238E27FC236}">
                    <a16:creationId xmlns:a16="http://schemas.microsoft.com/office/drawing/2014/main" id="{1A236547-9528-00AC-3343-12C1179302DC}"/>
                  </a:ext>
                </a:extLst>
              </p:cNvPr>
              <p:cNvSpPr>
                <a:spLocks noChangeAspect="1"/>
              </p:cNvSpPr>
              <p:nvPr/>
            </p:nvSpPr>
            <p:spPr bwMode="gray">
              <a:xfrm>
                <a:off x="1503" y="3482"/>
                <a:ext cx="130" cy="64"/>
              </a:xfrm>
              <a:custGeom>
                <a:avLst/>
                <a:gdLst>
                  <a:gd name="T0" fmla="*/ 0 w 130"/>
                  <a:gd name="T1" fmla="*/ 0 h 64"/>
                  <a:gd name="T2" fmla="*/ 22 w 130"/>
                  <a:gd name="T3" fmla="*/ 64 h 64"/>
                  <a:gd name="T4" fmla="*/ 130 w 130"/>
                  <a:gd name="T5" fmla="*/ 64 h 64"/>
                  <a:gd name="T6" fmla="*/ 102 w 130"/>
                  <a:gd name="T7" fmla="*/ 0 h 64"/>
                  <a:gd name="T8" fmla="*/ 0 w 130"/>
                  <a:gd name="T9" fmla="*/ 0 h 64"/>
                </a:gdLst>
                <a:ahLst/>
                <a:cxnLst>
                  <a:cxn ang="0">
                    <a:pos x="T0" y="T1"/>
                  </a:cxn>
                  <a:cxn ang="0">
                    <a:pos x="T2" y="T3"/>
                  </a:cxn>
                  <a:cxn ang="0">
                    <a:pos x="T4" y="T5"/>
                  </a:cxn>
                  <a:cxn ang="0">
                    <a:pos x="T6" y="T7"/>
                  </a:cxn>
                  <a:cxn ang="0">
                    <a:pos x="T8" y="T9"/>
                  </a:cxn>
                </a:cxnLst>
                <a:rect l="0" t="0" r="r" b="b"/>
                <a:pathLst>
                  <a:path w="130" h="64">
                    <a:moveTo>
                      <a:pt x="0" y="0"/>
                    </a:moveTo>
                    <a:lnTo>
                      <a:pt x="22" y="64"/>
                    </a:lnTo>
                    <a:lnTo>
                      <a:pt x="130" y="64"/>
                    </a:lnTo>
                    <a:lnTo>
                      <a:pt x="102" y="0"/>
                    </a:lnTo>
                    <a:lnTo>
                      <a:pt x="0" y="0"/>
                    </a:lnTo>
                    <a:close/>
                  </a:path>
                </a:pathLst>
              </a:custGeom>
              <a:solidFill>
                <a:srgbClr val="647E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849" name="Freeform 118">
                <a:extLst>
                  <a:ext uri="{FF2B5EF4-FFF2-40B4-BE49-F238E27FC236}">
                    <a16:creationId xmlns:a16="http://schemas.microsoft.com/office/drawing/2014/main" id="{53BB432B-7890-006E-C5DC-4719A04D4682}"/>
                  </a:ext>
                </a:extLst>
              </p:cNvPr>
              <p:cNvSpPr>
                <a:spLocks noChangeAspect="1"/>
              </p:cNvSpPr>
              <p:nvPr/>
            </p:nvSpPr>
            <p:spPr bwMode="gray">
              <a:xfrm>
                <a:off x="1378" y="3371"/>
                <a:ext cx="90" cy="40"/>
              </a:xfrm>
              <a:custGeom>
                <a:avLst/>
                <a:gdLst>
                  <a:gd name="T0" fmla="*/ 90 w 90"/>
                  <a:gd name="T1" fmla="*/ 28 h 40"/>
                  <a:gd name="T2" fmla="*/ 81 w 90"/>
                  <a:gd name="T3" fmla="*/ 0 h 40"/>
                  <a:gd name="T4" fmla="*/ 0 w 90"/>
                  <a:gd name="T5" fmla="*/ 40 h 40"/>
                  <a:gd name="T6" fmla="*/ 69 w 90"/>
                  <a:gd name="T7" fmla="*/ 40 h 40"/>
                  <a:gd name="T8" fmla="*/ 90 w 90"/>
                  <a:gd name="T9" fmla="*/ 28 h 40"/>
                </a:gdLst>
                <a:ahLst/>
                <a:cxnLst>
                  <a:cxn ang="0">
                    <a:pos x="T0" y="T1"/>
                  </a:cxn>
                  <a:cxn ang="0">
                    <a:pos x="T2" y="T3"/>
                  </a:cxn>
                  <a:cxn ang="0">
                    <a:pos x="T4" y="T5"/>
                  </a:cxn>
                  <a:cxn ang="0">
                    <a:pos x="T6" y="T7"/>
                  </a:cxn>
                  <a:cxn ang="0">
                    <a:pos x="T8" y="T9"/>
                  </a:cxn>
                </a:cxnLst>
                <a:rect l="0" t="0" r="r" b="b"/>
                <a:pathLst>
                  <a:path w="90" h="40">
                    <a:moveTo>
                      <a:pt x="90" y="28"/>
                    </a:moveTo>
                    <a:lnTo>
                      <a:pt x="81" y="0"/>
                    </a:lnTo>
                    <a:lnTo>
                      <a:pt x="0" y="40"/>
                    </a:lnTo>
                    <a:lnTo>
                      <a:pt x="69" y="40"/>
                    </a:lnTo>
                    <a:lnTo>
                      <a:pt x="90" y="28"/>
                    </a:lnTo>
                    <a:close/>
                  </a:path>
                </a:pathLst>
              </a:custGeom>
              <a:solidFill>
                <a:srgbClr val="647E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850" name="Freeform 119">
                <a:extLst>
                  <a:ext uri="{FF2B5EF4-FFF2-40B4-BE49-F238E27FC236}">
                    <a16:creationId xmlns:a16="http://schemas.microsoft.com/office/drawing/2014/main" id="{07D9B5D6-6119-5530-6CBB-EE618FEE5A6B}"/>
                  </a:ext>
                </a:extLst>
              </p:cNvPr>
              <p:cNvSpPr>
                <a:spLocks noChangeAspect="1"/>
              </p:cNvSpPr>
              <p:nvPr/>
            </p:nvSpPr>
            <p:spPr bwMode="gray">
              <a:xfrm>
                <a:off x="1390" y="3432"/>
                <a:ext cx="104" cy="45"/>
              </a:xfrm>
              <a:custGeom>
                <a:avLst/>
                <a:gdLst>
                  <a:gd name="T0" fmla="*/ 0 w 104"/>
                  <a:gd name="T1" fmla="*/ 43 h 45"/>
                  <a:gd name="T2" fmla="*/ 2 w 104"/>
                  <a:gd name="T3" fmla="*/ 45 h 45"/>
                  <a:gd name="T4" fmla="*/ 104 w 104"/>
                  <a:gd name="T5" fmla="*/ 45 h 45"/>
                  <a:gd name="T6" fmla="*/ 90 w 104"/>
                  <a:gd name="T7" fmla="*/ 0 h 45"/>
                  <a:gd name="T8" fmla="*/ 0 w 104"/>
                  <a:gd name="T9" fmla="*/ 43 h 45"/>
                </a:gdLst>
                <a:ahLst/>
                <a:cxnLst>
                  <a:cxn ang="0">
                    <a:pos x="T0" y="T1"/>
                  </a:cxn>
                  <a:cxn ang="0">
                    <a:pos x="T2" y="T3"/>
                  </a:cxn>
                  <a:cxn ang="0">
                    <a:pos x="T4" y="T5"/>
                  </a:cxn>
                  <a:cxn ang="0">
                    <a:pos x="T6" y="T7"/>
                  </a:cxn>
                  <a:cxn ang="0">
                    <a:pos x="T8" y="T9"/>
                  </a:cxn>
                </a:cxnLst>
                <a:rect l="0" t="0" r="r" b="b"/>
                <a:pathLst>
                  <a:path w="104" h="45">
                    <a:moveTo>
                      <a:pt x="0" y="43"/>
                    </a:moveTo>
                    <a:lnTo>
                      <a:pt x="2" y="45"/>
                    </a:lnTo>
                    <a:lnTo>
                      <a:pt x="104" y="45"/>
                    </a:lnTo>
                    <a:lnTo>
                      <a:pt x="90" y="0"/>
                    </a:lnTo>
                    <a:lnTo>
                      <a:pt x="0" y="43"/>
                    </a:lnTo>
                    <a:close/>
                  </a:path>
                </a:pathLst>
              </a:custGeom>
              <a:solidFill>
                <a:srgbClr val="647E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851" name="Freeform 120">
                <a:extLst>
                  <a:ext uri="{FF2B5EF4-FFF2-40B4-BE49-F238E27FC236}">
                    <a16:creationId xmlns:a16="http://schemas.microsoft.com/office/drawing/2014/main" id="{C005D15A-204A-B614-A4F0-DDE07F8AAC13}"/>
                  </a:ext>
                </a:extLst>
              </p:cNvPr>
              <p:cNvSpPr>
                <a:spLocks noChangeAspect="1"/>
              </p:cNvSpPr>
              <p:nvPr/>
            </p:nvSpPr>
            <p:spPr bwMode="gray">
              <a:xfrm>
                <a:off x="1376" y="3416"/>
                <a:ext cx="59" cy="26"/>
              </a:xfrm>
              <a:custGeom>
                <a:avLst/>
                <a:gdLst>
                  <a:gd name="T0" fmla="*/ 0 w 59"/>
                  <a:gd name="T1" fmla="*/ 0 h 26"/>
                  <a:gd name="T2" fmla="*/ 7 w 59"/>
                  <a:gd name="T3" fmla="*/ 26 h 26"/>
                  <a:gd name="T4" fmla="*/ 59 w 59"/>
                  <a:gd name="T5" fmla="*/ 0 h 26"/>
                  <a:gd name="T6" fmla="*/ 0 w 59"/>
                  <a:gd name="T7" fmla="*/ 0 h 26"/>
                </a:gdLst>
                <a:ahLst/>
                <a:cxnLst>
                  <a:cxn ang="0">
                    <a:pos x="T0" y="T1"/>
                  </a:cxn>
                  <a:cxn ang="0">
                    <a:pos x="T2" y="T3"/>
                  </a:cxn>
                  <a:cxn ang="0">
                    <a:pos x="T4" y="T5"/>
                  </a:cxn>
                  <a:cxn ang="0">
                    <a:pos x="T6" y="T7"/>
                  </a:cxn>
                </a:cxnLst>
                <a:rect l="0" t="0" r="r" b="b"/>
                <a:pathLst>
                  <a:path w="59" h="26">
                    <a:moveTo>
                      <a:pt x="0" y="0"/>
                    </a:moveTo>
                    <a:lnTo>
                      <a:pt x="7" y="26"/>
                    </a:lnTo>
                    <a:lnTo>
                      <a:pt x="59" y="0"/>
                    </a:lnTo>
                    <a:lnTo>
                      <a:pt x="0" y="0"/>
                    </a:lnTo>
                    <a:close/>
                  </a:path>
                </a:pathLst>
              </a:custGeom>
              <a:solidFill>
                <a:srgbClr val="647E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852" name="Freeform 121">
                <a:extLst>
                  <a:ext uri="{FF2B5EF4-FFF2-40B4-BE49-F238E27FC236}">
                    <a16:creationId xmlns:a16="http://schemas.microsoft.com/office/drawing/2014/main" id="{3EAA27D2-89B8-062D-4570-3F991E8D04A9}"/>
                  </a:ext>
                </a:extLst>
              </p:cNvPr>
              <p:cNvSpPr>
                <a:spLocks noChangeAspect="1"/>
              </p:cNvSpPr>
              <p:nvPr/>
            </p:nvSpPr>
            <p:spPr bwMode="gray">
              <a:xfrm>
                <a:off x="1485" y="3416"/>
                <a:ext cx="118" cy="61"/>
              </a:xfrm>
              <a:custGeom>
                <a:avLst/>
                <a:gdLst>
                  <a:gd name="T0" fmla="*/ 30 w 118"/>
                  <a:gd name="T1" fmla="*/ 0 h 61"/>
                  <a:gd name="T2" fmla="*/ 0 w 118"/>
                  <a:gd name="T3" fmla="*/ 14 h 61"/>
                  <a:gd name="T4" fmla="*/ 16 w 118"/>
                  <a:gd name="T5" fmla="*/ 61 h 61"/>
                  <a:gd name="T6" fmla="*/ 118 w 118"/>
                  <a:gd name="T7" fmla="*/ 61 h 61"/>
                  <a:gd name="T8" fmla="*/ 92 w 118"/>
                  <a:gd name="T9" fmla="*/ 0 h 61"/>
                  <a:gd name="T10" fmla="*/ 30 w 118"/>
                  <a:gd name="T11" fmla="*/ 0 h 61"/>
                </a:gdLst>
                <a:ahLst/>
                <a:cxnLst>
                  <a:cxn ang="0">
                    <a:pos x="T0" y="T1"/>
                  </a:cxn>
                  <a:cxn ang="0">
                    <a:pos x="T2" y="T3"/>
                  </a:cxn>
                  <a:cxn ang="0">
                    <a:pos x="T4" y="T5"/>
                  </a:cxn>
                  <a:cxn ang="0">
                    <a:pos x="T6" y="T7"/>
                  </a:cxn>
                  <a:cxn ang="0">
                    <a:pos x="T8" y="T9"/>
                  </a:cxn>
                  <a:cxn ang="0">
                    <a:pos x="T10" y="T11"/>
                  </a:cxn>
                </a:cxnLst>
                <a:rect l="0" t="0" r="r" b="b"/>
                <a:pathLst>
                  <a:path w="118" h="61">
                    <a:moveTo>
                      <a:pt x="30" y="0"/>
                    </a:moveTo>
                    <a:lnTo>
                      <a:pt x="0" y="14"/>
                    </a:lnTo>
                    <a:lnTo>
                      <a:pt x="16" y="61"/>
                    </a:lnTo>
                    <a:lnTo>
                      <a:pt x="118" y="61"/>
                    </a:lnTo>
                    <a:lnTo>
                      <a:pt x="92" y="0"/>
                    </a:lnTo>
                    <a:lnTo>
                      <a:pt x="30" y="0"/>
                    </a:lnTo>
                    <a:close/>
                  </a:path>
                </a:pathLst>
              </a:custGeom>
              <a:solidFill>
                <a:srgbClr val="647E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853" name="Freeform 122">
                <a:extLst>
                  <a:ext uri="{FF2B5EF4-FFF2-40B4-BE49-F238E27FC236}">
                    <a16:creationId xmlns:a16="http://schemas.microsoft.com/office/drawing/2014/main" id="{E0B12141-1D0C-4A77-D18D-CEA053EA6072}"/>
                  </a:ext>
                </a:extLst>
              </p:cNvPr>
              <p:cNvSpPr>
                <a:spLocks noChangeAspect="1"/>
              </p:cNvSpPr>
              <p:nvPr/>
            </p:nvSpPr>
            <p:spPr bwMode="gray">
              <a:xfrm>
                <a:off x="1527" y="3392"/>
                <a:ext cx="47" cy="19"/>
              </a:xfrm>
              <a:custGeom>
                <a:avLst/>
                <a:gdLst>
                  <a:gd name="T0" fmla="*/ 40 w 47"/>
                  <a:gd name="T1" fmla="*/ 0 h 19"/>
                  <a:gd name="T2" fmla="*/ 0 w 47"/>
                  <a:gd name="T3" fmla="*/ 19 h 19"/>
                  <a:gd name="T4" fmla="*/ 47 w 47"/>
                  <a:gd name="T5" fmla="*/ 19 h 19"/>
                  <a:gd name="T6" fmla="*/ 40 w 47"/>
                  <a:gd name="T7" fmla="*/ 0 h 19"/>
                </a:gdLst>
                <a:ahLst/>
                <a:cxnLst>
                  <a:cxn ang="0">
                    <a:pos x="T0" y="T1"/>
                  </a:cxn>
                  <a:cxn ang="0">
                    <a:pos x="T2" y="T3"/>
                  </a:cxn>
                  <a:cxn ang="0">
                    <a:pos x="T4" y="T5"/>
                  </a:cxn>
                  <a:cxn ang="0">
                    <a:pos x="T6" y="T7"/>
                  </a:cxn>
                </a:cxnLst>
                <a:rect l="0" t="0" r="r" b="b"/>
                <a:pathLst>
                  <a:path w="47" h="19">
                    <a:moveTo>
                      <a:pt x="40" y="0"/>
                    </a:moveTo>
                    <a:lnTo>
                      <a:pt x="0" y="19"/>
                    </a:lnTo>
                    <a:lnTo>
                      <a:pt x="47" y="19"/>
                    </a:lnTo>
                    <a:lnTo>
                      <a:pt x="40" y="0"/>
                    </a:lnTo>
                    <a:close/>
                  </a:path>
                </a:pathLst>
              </a:custGeom>
              <a:solidFill>
                <a:srgbClr val="647E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854" name="Freeform 123">
                <a:extLst>
                  <a:ext uri="{FF2B5EF4-FFF2-40B4-BE49-F238E27FC236}">
                    <a16:creationId xmlns:a16="http://schemas.microsoft.com/office/drawing/2014/main" id="{617BE12C-EAD1-84C8-3C71-6FD8F394B69C}"/>
                  </a:ext>
                </a:extLst>
              </p:cNvPr>
              <p:cNvSpPr>
                <a:spLocks noChangeAspect="1"/>
              </p:cNvSpPr>
              <p:nvPr/>
            </p:nvSpPr>
            <p:spPr bwMode="gray">
              <a:xfrm>
                <a:off x="1258" y="3347"/>
                <a:ext cx="16" cy="64"/>
              </a:xfrm>
              <a:custGeom>
                <a:avLst/>
                <a:gdLst>
                  <a:gd name="T0" fmla="*/ 16 w 16"/>
                  <a:gd name="T1" fmla="*/ 0 h 64"/>
                  <a:gd name="T2" fmla="*/ 0 w 16"/>
                  <a:gd name="T3" fmla="*/ 0 h 64"/>
                  <a:gd name="T4" fmla="*/ 12 w 16"/>
                  <a:gd name="T5" fmla="*/ 64 h 64"/>
                  <a:gd name="T6" fmla="*/ 2 w 16"/>
                  <a:gd name="T7" fmla="*/ 7 h 64"/>
                  <a:gd name="T8" fmla="*/ 16 w 16"/>
                  <a:gd name="T9" fmla="*/ 0 h 64"/>
                </a:gdLst>
                <a:ahLst/>
                <a:cxnLst>
                  <a:cxn ang="0">
                    <a:pos x="T0" y="T1"/>
                  </a:cxn>
                  <a:cxn ang="0">
                    <a:pos x="T2" y="T3"/>
                  </a:cxn>
                  <a:cxn ang="0">
                    <a:pos x="T4" y="T5"/>
                  </a:cxn>
                  <a:cxn ang="0">
                    <a:pos x="T6" y="T7"/>
                  </a:cxn>
                  <a:cxn ang="0">
                    <a:pos x="T8" y="T9"/>
                  </a:cxn>
                </a:cxnLst>
                <a:rect l="0" t="0" r="r" b="b"/>
                <a:pathLst>
                  <a:path w="16" h="64">
                    <a:moveTo>
                      <a:pt x="16" y="0"/>
                    </a:moveTo>
                    <a:lnTo>
                      <a:pt x="0" y="0"/>
                    </a:lnTo>
                    <a:lnTo>
                      <a:pt x="12" y="64"/>
                    </a:lnTo>
                    <a:lnTo>
                      <a:pt x="2" y="7"/>
                    </a:lnTo>
                    <a:lnTo>
                      <a:pt x="16" y="0"/>
                    </a:lnTo>
                    <a:close/>
                  </a:path>
                </a:pathLst>
              </a:custGeom>
              <a:solidFill>
                <a:srgbClr val="647E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855" name="Freeform 124">
                <a:extLst>
                  <a:ext uri="{FF2B5EF4-FFF2-40B4-BE49-F238E27FC236}">
                    <a16:creationId xmlns:a16="http://schemas.microsoft.com/office/drawing/2014/main" id="{AE46AED1-769A-44CC-F0BD-92FEA1387DAD}"/>
                  </a:ext>
                </a:extLst>
              </p:cNvPr>
              <p:cNvSpPr>
                <a:spLocks noChangeAspect="1"/>
              </p:cNvSpPr>
              <p:nvPr/>
            </p:nvSpPr>
            <p:spPr bwMode="gray">
              <a:xfrm>
                <a:off x="1612" y="3482"/>
                <a:ext cx="135" cy="64"/>
              </a:xfrm>
              <a:custGeom>
                <a:avLst/>
                <a:gdLst>
                  <a:gd name="T0" fmla="*/ 26 w 135"/>
                  <a:gd name="T1" fmla="*/ 64 h 64"/>
                  <a:gd name="T2" fmla="*/ 135 w 135"/>
                  <a:gd name="T3" fmla="*/ 64 h 64"/>
                  <a:gd name="T4" fmla="*/ 104 w 135"/>
                  <a:gd name="T5" fmla="*/ 0 h 64"/>
                  <a:gd name="T6" fmla="*/ 0 w 135"/>
                  <a:gd name="T7" fmla="*/ 0 h 64"/>
                  <a:gd name="T8" fmla="*/ 26 w 135"/>
                  <a:gd name="T9" fmla="*/ 64 h 64"/>
                </a:gdLst>
                <a:ahLst/>
                <a:cxnLst>
                  <a:cxn ang="0">
                    <a:pos x="T0" y="T1"/>
                  </a:cxn>
                  <a:cxn ang="0">
                    <a:pos x="T2" y="T3"/>
                  </a:cxn>
                  <a:cxn ang="0">
                    <a:pos x="T4" y="T5"/>
                  </a:cxn>
                  <a:cxn ang="0">
                    <a:pos x="T6" y="T7"/>
                  </a:cxn>
                  <a:cxn ang="0">
                    <a:pos x="T8" y="T9"/>
                  </a:cxn>
                </a:cxnLst>
                <a:rect l="0" t="0" r="r" b="b"/>
                <a:pathLst>
                  <a:path w="135" h="64">
                    <a:moveTo>
                      <a:pt x="26" y="64"/>
                    </a:moveTo>
                    <a:lnTo>
                      <a:pt x="135" y="64"/>
                    </a:lnTo>
                    <a:lnTo>
                      <a:pt x="104" y="0"/>
                    </a:lnTo>
                    <a:lnTo>
                      <a:pt x="0" y="0"/>
                    </a:lnTo>
                    <a:lnTo>
                      <a:pt x="26" y="64"/>
                    </a:lnTo>
                    <a:close/>
                  </a:path>
                </a:pathLst>
              </a:custGeom>
              <a:solidFill>
                <a:srgbClr val="647E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856" name="Freeform 125">
                <a:extLst>
                  <a:ext uri="{FF2B5EF4-FFF2-40B4-BE49-F238E27FC236}">
                    <a16:creationId xmlns:a16="http://schemas.microsoft.com/office/drawing/2014/main" id="{B5503E39-8F15-6264-C4F4-46AC4F67D8FA}"/>
                  </a:ext>
                </a:extLst>
              </p:cNvPr>
              <p:cNvSpPr>
                <a:spLocks noChangeAspect="1"/>
              </p:cNvSpPr>
              <p:nvPr/>
            </p:nvSpPr>
            <p:spPr bwMode="gray">
              <a:xfrm>
                <a:off x="847" y="3217"/>
                <a:ext cx="61" cy="52"/>
              </a:xfrm>
              <a:custGeom>
                <a:avLst/>
                <a:gdLst>
                  <a:gd name="T0" fmla="*/ 61 w 61"/>
                  <a:gd name="T1" fmla="*/ 0 h 52"/>
                  <a:gd name="T2" fmla="*/ 9 w 61"/>
                  <a:gd name="T3" fmla="*/ 0 h 52"/>
                  <a:gd name="T4" fmla="*/ 0 w 61"/>
                  <a:gd name="T5" fmla="*/ 52 h 52"/>
                  <a:gd name="T6" fmla="*/ 4 w 61"/>
                  <a:gd name="T7" fmla="*/ 28 h 52"/>
                  <a:gd name="T8" fmla="*/ 61 w 61"/>
                  <a:gd name="T9" fmla="*/ 0 h 52"/>
                </a:gdLst>
                <a:ahLst/>
                <a:cxnLst>
                  <a:cxn ang="0">
                    <a:pos x="T0" y="T1"/>
                  </a:cxn>
                  <a:cxn ang="0">
                    <a:pos x="T2" y="T3"/>
                  </a:cxn>
                  <a:cxn ang="0">
                    <a:pos x="T4" y="T5"/>
                  </a:cxn>
                  <a:cxn ang="0">
                    <a:pos x="T6" y="T7"/>
                  </a:cxn>
                  <a:cxn ang="0">
                    <a:pos x="T8" y="T9"/>
                  </a:cxn>
                </a:cxnLst>
                <a:rect l="0" t="0" r="r" b="b"/>
                <a:pathLst>
                  <a:path w="61" h="52">
                    <a:moveTo>
                      <a:pt x="61" y="0"/>
                    </a:moveTo>
                    <a:lnTo>
                      <a:pt x="9" y="0"/>
                    </a:lnTo>
                    <a:lnTo>
                      <a:pt x="0" y="52"/>
                    </a:lnTo>
                    <a:lnTo>
                      <a:pt x="4" y="28"/>
                    </a:lnTo>
                    <a:lnTo>
                      <a:pt x="61" y="0"/>
                    </a:lnTo>
                    <a:close/>
                  </a:path>
                </a:pathLst>
              </a:custGeom>
              <a:solidFill>
                <a:srgbClr val="647E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857" name="Freeform 126">
                <a:extLst>
                  <a:ext uri="{FF2B5EF4-FFF2-40B4-BE49-F238E27FC236}">
                    <a16:creationId xmlns:a16="http://schemas.microsoft.com/office/drawing/2014/main" id="{1A5D1197-CAC4-D2E3-D96D-443C0B018103}"/>
                  </a:ext>
                </a:extLst>
              </p:cNvPr>
              <p:cNvSpPr>
                <a:spLocks noChangeAspect="1"/>
              </p:cNvSpPr>
              <p:nvPr/>
            </p:nvSpPr>
            <p:spPr bwMode="gray">
              <a:xfrm>
                <a:off x="861" y="3234"/>
                <a:ext cx="75" cy="35"/>
              </a:xfrm>
              <a:custGeom>
                <a:avLst/>
                <a:gdLst>
                  <a:gd name="T0" fmla="*/ 75 w 75"/>
                  <a:gd name="T1" fmla="*/ 0 h 35"/>
                  <a:gd name="T2" fmla="*/ 0 w 75"/>
                  <a:gd name="T3" fmla="*/ 35 h 35"/>
                  <a:gd name="T4" fmla="*/ 73 w 75"/>
                  <a:gd name="T5" fmla="*/ 35 h 35"/>
                  <a:gd name="T6" fmla="*/ 75 w 75"/>
                  <a:gd name="T7" fmla="*/ 0 h 35"/>
                </a:gdLst>
                <a:ahLst/>
                <a:cxnLst>
                  <a:cxn ang="0">
                    <a:pos x="T0" y="T1"/>
                  </a:cxn>
                  <a:cxn ang="0">
                    <a:pos x="T2" y="T3"/>
                  </a:cxn>
                  <a:cxn ang="0">
                    <a:pos x="T4" y="T5"/>
                  </a:cxn>
                  <a:cxn ang="0">
                    <a:pos x="T6" y="T7"/>
                  </a:cxn>
                </a:cxnLst>
                <a:rect l="0" t="0" r="r" b="b"/>
                <a:pathLst>
                  <a:path w="75" h="35">
                    <a:moveTo>
                      <a:pt x="75" y="0"/>
                    </a:moveTo>
                    <a:lnTo>
                      <a:pt x="0" y="35"/>
                    </a:lnTo>
                    <a:lnTo>
                      <a:pt x="73" y="35"/>
                    </a:lnTo>
                    <a:lnTo>
                      <a:pt x="75" y="0"/>
                    </a:lnTo>
                    <a:close/>
                  </a:path>
                </a:pathLst>
              </a:custGeom>
              <a:solidFill>
                <a:srgbClr val="647E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858" name="Freeform 127">
                <a:extLst>
                  <a:ext uri="{FF2B5EF4-FFF2-40B4-BE49-F238E27FC236}">
                    <a16:creationId xmlns:a16="http://schemas.microsoft.com/office/drawing/2014/main" id="{41129012-E80B-2948-31CC-D5EE0D8AEDB4}"/>
                  </a:ext>
                </a:extLst>
              </p:cNvPr>
              <p:cNvSpPr>
                <a:spLocks noChangeAspect="1"/>
              </p:cNvSpPr>
              <p:nvPr/>
            </p:nvSpPr>
            <p:spPr bwMode="gray">
              <a:xfrm>
                <a:off x="936" y="3274"/>
                <a:ext cx="24" cy="12"/>
              </a:xfrm>
              <a:custGeom>
                <a:avLst/>
                <a:gdLst>
                  <a:gd name="T0" fmla="*/ 0 w 24"/>
                  <a:gd name="T1" fmla="*/ 12 h 12"/>
                  <a:gd name="T2" fmla="*/ 24 w 24"/>
                  <a:gd name="T3" fmla="*/ 0 h 12"/>
                  <a:gd name="T4" fmla="*/ 3 w 24"/>
                  <a:gd name="T5" fmla="*/ 0 h 12"/>
                  <a:gd name="T6" fmla="*/ 0 w 24"/>
                  <a:gd name="T7" fmla="*/ 12 h 12"/>
                </a:gdLst>
                <a:ahLst/>
                <a:cxnLst>
                  <a:cxn ang="0">
                    <a:pos x="T0" y="T1"/>
                  </a:cxn>
                  <a:cxn ang="0">
                    <a:pos x="T2" y="T3"/>
                  </a:cxn>
                  <a:cxn ang="0">
                    <a:pos x="T4" y="T5"/>
                  </a:cxn>
                  <a:cxn ang="0">
                    <a:pos x="T6" y="T7"/>
                  </a:cxn>
                </a:cxnLst>
                <a:rect l="0" t="0" r="r" b="b"/>
                <a:pathLst>
                  <a:path w="24" h="12">
                    <a:moveTo>
                      <a:pt x="0" y="12"/>
                    </a:moveTo>
                    <a:lnTo>
                      <a:pt x="24" y="0"/>
                    </a:lnTo>
                    <a:lnTo>
                      <a:pt x="3" y="0"/>
                    </a:lnTo>
                    <a:lnTo>
                      <a:pt x="0" y="12"/>
                    </a:lnTo>
                    <a:close/>
                  </a:path>
                </a:pathLst>
              </a:custGeom>
              <a:solidFill>
                <a:srgbClr val="647E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859" name="Freeform 128">
                <a:extLst>
                  <a:ext uri="{FF2B5EF4-FFF2-40B4-BE49-F238E27FC236}">
                    <a16:creationId xmlns:a16="http://schemas.microsoft.com/office/drawing/2014/main" id="{3D3D5388-367B-534B-748E-FEB8806681C7}"/>
                  </a:ext>
                </a:extLst>
              </p:cNvPr>
              <p:cNvSpPr>
                <a:spLocks noChangeAspect="1"/>
              </p:cNvSpPr>
              <p:nvPr/>
            </p:nvSpPr>
            <p:spPr bwMode="gray">
              <a:xfrm>
                <a:off x="1007" y="3316"/>
                <a:ext cx="19" cy="10"/>
              </a:xfrm>
              <a:custGeom>
                <a:avLst/>
                <a:gdLst>
                  <a:gd name="T0" fmla="*/ 0 w 19"/>
                  <a:gd name="T1" fmla="*/ 10 h 10"/>
                  <a:gd name="T2" fmla="*/ 19 w 19"/>
                  <a:gd name="T3" fmla="*/ 10 h 10"/>
                  <a:gd name="T4" fmla="*/ 19 w 19"/>
                  <a:gd name="T5" fmla="*/ 0 h 10"/>
                  <a:gd name="T6" fmla="*/ 0 w 19"/>
                  <a:gd name="T7" fmla="*/ 10 h 10"/>
                </a:gdLst>
                <a:ahLst/>
                <a:cxnLst>
                  <a:cxn ang="0">
                    <a:pos x="T0" y="T1"/>
                  </a:cxn>
                  <a:cxn ang="0">
                    <a:pos x="T2" y="T3"/>
                  </a:cxn>
                  <a:cxn ang="0">
                    <a:pos x="T4" y="T5"/>
                  </a:cxn>
                  <a:cxn ang="0">
                    <a:pos x="T6" y="T7"/>
                  </a:cxn>
                </a:cxnLst>
                <a:rect l="0" t="0" r="r" b="b"/>
                <a:pathLst>
                  <a:path w="19" h="10">
                    <a:moveTo>
                      <a:pt x="0" y="10"/>
                    </a:moveTo>
                    <a:lnTo>
                      <a:pt x="19" y="10"/>
                    </a:lnTo>
                    <a:lnTo>
                      <a:pt x="19" y="0"/>
                    </a:lnTo>
                    <a:lnTo>
                      <a:pt x="0" y="10"/>
                    </a:lnTo>
                    <a:close/>
                  </a:path>
                </a:pathLst>
              </a:custGeom>
              <a:solidFill>
                <a:srgbClr val="647E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860" name="Freeform 129">
                <a:extLst>
                  <a:ext uri="{FF2B5EF4-FFF2-40B4-BE49-F238E27FC236}">
                    <a16:creationId xmlns:a16="http://schemas.microsoft.com/office/drawing/2014/main" id="{4E96B958-A3D8-5863-1153-7A09744CF993}"/>
                  </a:ext>
                </a:extLst>
              </p:cNvPr>
              <p:cNvSpPr>
                <a:spLocks noChangeAspect="1"/>
              </p:cNvSpPr>
              <p:nvPr/>
            </p:nvSpPr>
            <p:spPr bwMode="gray">
              <a:xfrm>
                <a:off x="939" y="3217"/>
                <a:ext cx="87" cy="52"/>
              </a:xfrm>
              <a:custGeom>
                <a:avLst/>
                <a:gdLst>
                  <a:gd name="T0" fmla="*/ 87 w 87"/>
                  <a:gd name="T1" fmla="*/ 26 h 52"/>
                  <a:gd name="T2" fmla="*/ 87 w 87"/>
                  <a:gd name="T3" fmla="*/ 0 h 52"/>
                  <a:gd name="T4" fmla="*/ 30 w 87"/>
                  <a:gd name="T5" fmla="*/ 0 h 52"/>
                  <a:gd name="T6" fmla="*/ 2 w 87"/>
                  <a:gd name="T7" fmla="*/ 14 h 52"/>
                  <a:gd name="T8" fmla="*/ 0 w 87"/>
                  <a:gd name="T9" fmla="*/ 52 h 52"/>
                  <a:gd name="T10" fmla="*/ 30 w 87"/>
                  <a:gd name="T11" fmla="*/ 52 h 52"/>
                  <a:gd name="T12" fmla="*/ 87 w 87"/>
                  <a:gd name="T13" fmla="*/ 26 h 52"/>
                </a:gdLst>
                <a:ahLst/>
                <a:cxnLst>
                  <a:cxn ang="0">
                    <a:pos x="T0" y="T1"/>
                  </a:cxn>
                  <a:cxn ang="0">
                    <a:pos x="T2" y="T3"/>
                  </a:cxn>
                  <a:cxn ang="0">
                    <a:pos x="T4" y="T5"/>
                  </a:cxn>
                  <a:cxn ang="0">
                    <a:pos x="T6" y="T7"/>
                  </a:cxn>
                  <a:cxn ang="0">
                    <a:pos x="T8" y="T9"/>
                  </a:cxn>
                  <a:cxn ang="0">
                    <a:pos x="T10" y="T11"/>
                  </a:cxn>
                  <a:cxn ang="0">
                    <a:pos x="T12" y="T13"/>
                  </a:cxn>
                </a:cxnLst>
                <a:rect l="0" t="0" r="r" b="b"/>
                <a:pathLst>
                  <a:path w="87" h="52">
                    <a:moveTo>
                      <a:pt x="87" y="26"/>
                    </a:moveTo>
                    <a:lnTo>
                      <a:pt x="87" y="0"/>
                    </a:lnTo>
                    <a:lnTo>
                      <a:pt x="30" y="0"/>
                    </a:lnTo>
                    <a:lnTo>
                      <a:pt x="2" y="14"/>
                    </a:lnTo>
                    <a:lnTo>
                      <a:pt x="0" y="52"/>
                    </a:lnTo>
                    <a:lnTo>
                      <a:pt x="30" y="52"/>
                    </a:lnTo>
                    <a:lnTo>
                      <a:pt x="87" y="26"/>
                    </a:lnTo>
                    <a:close/>
                  </a:path>
                </a:pathLst>
              </a:custGeom>
              <a:solidFill>
                <a:srgbClr val="647E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861" name="Freeform 130">
                <a:extLst>
                  <a:ext uri="{FF2B5EF4-FFF2-40B4-BE49-F238E27FC236}">
                    <a16:creationId xmlns:a16="http://schemas.microsoft.com/office/drawing/2014/main" id="{5EE3EDF6-3820-6552-02E5-FB2A701DBA27}"/>
                  </a:ext>
                </a:extLst>
              </p:cNvPr>
              <p:cNvSpPr>
                <a:spLocks noChangeAspect="1"/>
              </p:cNvSpPr>
              <p:nvPr/>
            </p:nvSpPr>
            <p:spPr bwMode="gray">
              <a:xfrm>
                <a:off x="1029" y="3274"/>
                <a:ext cx="92" cy="52"/>
              </a:xfrm>
              <a:custGeom>
                <a:avLst/>
                <a:gdLst>
                  <a:gd name="T0" fmla="*/ 87 w 92"/>
                  <a:gd name="T1" fmla="*/ 0 h 52"/>
                  <a:gd name="T2" fmla="*/ 0 w 92"/>
                  <a:gd name="T3" fmla="*/ 40 h 52"/>
                  <a:gd name="T4" fmla="*/ 0 w 92"/>
                  <a:gd name="T5" fmla="*/ 52 h 52"/>
                  <a:gd name="T6" fmla="*/ 92 w 92"/>
                  <a:gd name="T7" fmla="*/ 52 h 52"/>
                  <a:gd name="T8" fmla="*/ 87 w 92"/>
                  <a:gd name="T9" fmla="*/ 0 h 52"/>
                  <a:gd name="T10" fmla="*/ 87 w 92"/>
                  <a:gd name="T11" fmla="*/ 0 h 52"/>
                </a:gdLst>
                <a:ahLst/>
                <a:cxnLst>
                  <a:cxn ang="0">
                    <a:pos x="T0" y="T1"/>
                  </a:cxn>
                  <a:cxn ang="0">
                    <a:pos x="T2" y="T3"/>
                  </a:cxn>
                  <a:cxn ang="0">
                    <a:pos x="T4" y="T5"/>
                  </a:cxn>
                  <a:cxn ang="0">
                    <a:pos x="T6" y="T7"/>
                  </a:cxn>
                  <a:cxn ang="0">
                    <a:pos x="T8" y="T9"/>
                  </a:cxn>
                  <a:cxn ang="0">
                    <a:pos x="T10" y="T11"/>
                  </a:cxn>
                </a:cxnLst>
                <a:rect l="0" t="0" r="r" b="b"/>
                <a:pathLst>
                  <a:path w="92" h="52">
                    <a:moveTo>
                      <a:pt x="87" y="0"/>
                    </a:moveTo>
                    <a:lnTo>
                      <a:pt x="0" y="40"/>
                    </a:lnTo>
                    <a:lnTo>
                      <a:pt x="0" y="52"/>
                    </a:lnTo>
                    <a:lnTo>
                      <a:pt x="92" y="52"/>
                    </a:lnTo>
                    <a:lnTo>
                      <a:pt x="87" y="0"/>
                    </a:lnTo>
                    <a:lnTo>
                      <a:pt x="87" y="0"/>
                    </a:lnTo>
                    <a:close/>
                  </a:path>
                </a:pathLst>
              </a:custGeom>
              <a:solidFill>
                <a:srgbClr val="647E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862" name="Freeform 131">
                <a:extLst>
                  <a:ext uri="{FF2B5EF4-FFF2-40B4-BE49-F238E27FC236}">
                    <a16:creationId xmlns:a16="http://schemas.microsoft.com/office/drawing/2014/main" id="{576EEB30-6860-E192-8C02-7B5A214D94F5}"/>
                  </a:ext>
                </a:extLst>
              </p:cNvPr>
              <p:cNvSpPr>
                <a:spLocks noChangeAspect="1"/>
              </p:cNvSpPr>
              <p:nvPr/>
            </p:nvSpPr>
            <p:spPr bwMode="gray">
              <a:xfrm>
                <a:off x="979" y="3191"/>
                <a:ext cx="47" cy="21"/>
              </a:xfrm>
              <a:custGeom>
                <a:avLst/>
                <a:gdLst>
                  <a:gd name="T0" fmla="*/ 47 w 47"/>
                  <a:gd name="T1" fmla="*/ 0 h 21"/>
                  <a:gd name="T2" fmla="*/ 0 w 47"/>
                  <a:gd name="T3" fmla="*/ 21 h 21"/>
                  <a:gd name="T4" fmla="*/ 47 w 47"/>
                  <a:gd name="T5" fmla="*/ 21 h 21"/>
                  <a:gd name="T6" fmla="*/ 47 w 47"/>
                  <a:gd name="T7" fmla="*/ 0 h 21"/>
                </a:gdLst>
                <a:ahLst/>
                <a:cxnLst>
                  <a:cxn ang="0">
                    <a:pos x="T0" y="T1"/>
                  </a:cxn>
                  <a:cxn ang="0">
                    <a:pos x="T2" y="T3"/>
                  </a:cxn>
                  <a:cxn ang="0">
                    <a:pos x="T4" y="T5"/>
                  </a:cxn>
                  <a:cxn ang="0">
                    <a:pos x="T6" y="T7"/>
                  </a:cxn>
                </a:cxnLst>
                <a:rect l="0" t="0" r="r" b="b"/>
                <a:pathLst>
                  <a:path w="47" h="21">
                    <a:moveTo>
                      <a:pt x="47" y="0"/>
                    </a:moveTo>
                    <a:lnTo>
                      <a:pt x="0" y="21"/>
                    </a:lnTo>
                    <a:lnTo>
                      <a:pt x="47" y="21"/>
                    </a:lnTo>
                    <a:lnTo>
                      <a:pt x="47" y="0"/>
                    </a:lnTo>
                    <a:close/>
                  </a:path>
                </a:pathLst>
              </a:custGeom>
              <a:solidFill>
                <a:srgbClr val="647E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863" name="Freeform 132">
                <a:extLst>
                  <a:ext uri="{FF2B5EF4-FFF2-40B4-BE49-F238E27FC236}">
                    <a16:creationId xmlns:a16="http://schemas.microsoft.com/office/drawing/2014/main" id="{C587C389-ED01-A02E-7585-EC528A1DF3A1}"/>
                  </a:ext>
                </a:extLst>
              </p:cNvPr>
              <p:cNvSpPr>
                <a:spLocks noChangeAspect="1"/>
              </p:cNvSpPr>
              <p:nvPr/>
            </p:nvSpPr>
            <p:spPr bwMode="gray">
              <a:xfrm>
                <a:off x="1029" y="3217"/>
                <a:ext cx="49" cy="24"/>
              </a:xfrm>
              <a:custGeom>
                <a:avLst/>
                <a:gdLst>
                  <a:gd name="T0" fmla="*/ 49 w 49"/>
                  <a:gd name="T1" fmla="*/ 0 h 24"/>
                  <a:gd name="T2" fmla="*/ 0 w 49"/>
                  <a:gd name="T3" fmla="*/ 0 h 24"/>
                  <a:gd name="T4" fmla="*/ 0 w 49"/>
                  <a:gd name="T5" fmla="*/ 24 h 24"/>
                  <a:gd name="T6" fmla="*/ 49 w 49"/>
                  <a:gd name="T7" fmla="*/ 0 h 24"/>
                </a:gdLst>
                <a:ahLst/>
                <a:cxnLst>
                  <a:cxn ang="0">
                    <a:pos x="T0" y="T1"/>
                  </a:cxn>
                  <a:cxn ang="0">
                    <a:pos x="T2" y="T3"/>
                  </a:cxn>
                  <a:cxn ang="0">
                    <a:pos x="T4" y="T5"/>
                  </a:cxn>
                  <a:cxn ang="0">
                    <a:pos x="T6" y="T7"/>
                  </a:cxn>
                </a:cxnLst>
                <a:rect l="0" t="0" r="r" b="b"/>
                <a:pathLst>
                  <a:path w="49" h="24">
                    <a:moveTo>
                      <a:pt x="49" y="0"/>
                    </a:moveTo>
                    <a:lnTo>
                      <a:pt x="0" y="0"/>
                    </a:lnTo>
                    <a:lnTo>
                      <a:pt x="0" y="24"/>
                    </a:lnTo>
                    <a:lnTo>
                      <a:pt x="49" y="0"/>
                    </a:lnTo>
                    <a:close/>
                  </a:path>
                </a:pathLst>
              </a:custGeom>
              <a:solidFill>
                <a:srgbClr val="647E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864" name="Freeform 133">
                <a:extLst>
                  <a:ext uri="{FF2B5EF4-FFF2-40B4-BE49-F238E27FC236}">
                    <a16:creationId xmlns:a16="http://schemas.microsoft.com/office/drawing/2014/main" id="{B9738FBE-B2BD-F0F8-EE7C-4E5E2CCBCF2C}"/>
                  </a:ext>
                </a:extLst>
              </p:cNvPr>
              <p:cNvSpPr>
                <a:spLocks noChangeAspect="1"/>
              </p:cNvSpPr>
              <p:nvPr/>
            </p:nvSpPr>
            <p:spPr bwMode="gray">
              <a:xfrm>
                <a:off x="1111" y="3160"/>
                <a:ext cx="81" cy="38"/>
              </a:xfrm>
              <a:custGeom>
                <a:avLst/>
                <a:gdLst>
                  <a:gd name="T0" fmla="*/ 81 w 81"/>
                  <a:gd name="T1" fmla="*/ 3 h 38"/>
                  <a:gd name="T2" fmla="*/ 78 w 81"/>
                  <a:gd name="T3" fmla="*/ 0 h 38"/>
                  <a:gd name="T4" fmla="*/ 0 w 81"/>
                  <a:gd name="T5" fmla="*/ 0 h 38"/>
                  <a:gd name="T6" fmla="*/ 5 w 81"/>
                  <a:gd name="T7" fmla="*/ 38 h 38"/>
                  <a:gd name="T8" fmla="*/ 81 w 81"/>
                  <a:gd name="T9" fmla="*/ 3 h 38"/>
                </a:gdLst>
                <a:ahLst/>
                <a:cxnLst>
                  <a:cxn ang="0">
                    <a:pos x="T0" y="T1"/>
                  </a:cxn>
                  <a:cxn ang="0">
                    <a:pos x="T2" y="T3"/>
                  </a:cxn>
                  <a:cxn ang="0">
                    <a:pos x="T4" y="T5"/>
                  </a:cxn>
                  <a:cxn ang="0">
                    <a:pos x="T6" y="T7"/>
                  </a:cxn>
                  <a:cxn ang="0">
                    <a:pos x="T8" y="T9"/>
                  </a:cxn>
                </a:cxnLst>
                <a:rect l="0" t="0" r="r" b="b"/>
                <a:pathLst>
                  <a:path w="81" h="38">
                    <a:moveTo>
                      <a:pt x="81" y="3"/>
                    </a:moveTo>
                    <a:lnTo>
                      <a:pt x="78" y="0"/>
                    </a:lnTo>
                    <a:lnTo>
                      <a:pt x="0" y="0"/>
                    </a:lnTo>
                    <a:lnTo>
                      <a:pt x="5" y="38"/>
                    </a:lnTo>
                    <a:lnTo>
                      <a:pt x="81" y="3"/>
                    </a:lnTo>
                    <a:close/>
                  </a:path>
                </a:pathLst>
              </a:custGeom>
              <a:solidFill>
                <a:srgbClr val="647E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865" name="Freeform 134">
                <a:extLst>
                  <a:ext uri="{FF2B5EF4-FFF2-40B4-BE49-F238E27FC236}">
                    <a16:creationId xmlns:a16="http://schemas.microsoft.com/office/drawing/2014/main" id="{2E543A8F-40B0-8B53-786D-D3D17EE3F043}"/>
                  </a:ext>
                </a:extLst>
              </p:cNvPr>
              <p:cNvSpPr>
                <a:spLocks noChangeAspect="1"/>
              </p:cNvSpPr>
              <p:nvPr/>
            </p:nvSpPr>
            <p:spPr bwMode="gray">
              <a:xfrm>
                <a:off x="943" y="3160"/>
                <a:ext cx="83" cy="41"/>
              </a:xfrm>
              <a:custGeom>
                <a:avLst/>
                <a:gdLst>
                  <a:gd name="T0" fmla="*/ 83 w 83"/>
                  <a:gd name="T1" fmla="*/ 0 h 41"/>
                  <a:gd name="T2" fmla="*/ 83 w 83"/>
                  <a:gd name="T3" fmla="*/ 0 h 41"/>
                  <a:gd name="T4" fmla="*/ 5 w 83"/>
                  <a:gd name="T5" fmla="*/ 0 h 41"/>
                  <a:gd name="T6" fmla="*/ 0 w 83"/>
                  <a:gd name="T7" fmla="*/ 41 h 41"/>
                  <a:gd name="T8" fmla="*/ 83 w 83"/>
                  <a:gd name="T9" fmla="*/ 0 h 41"/>
                </a:gdLst>
                <a:ahLst/>
                <a:cxnLst>
                  <a:cxn ang="0">
                    <a:pos x="T0" y="T1"/>
                  </a:cxn>
                  <a:cxn ang="0">
                    <a:pos x="T2" y="T3"/>
                  </a:cxn>
                  <a:cxn ang="0">
                    <a:pos x="T4" y="T5"/>
                  </a:cxn>
                  <a:cxn ang="0">
                    <a:pos x="T6" y="T7"/>
                  </a:cxn>
                  <a:cxn ang="0">
                    <a:pos x="T8" y="T9"/>
                  </a:cxn>
                </a:cxnLst>
                <a:rect l="0" t="0" r="r" b="b"/>
                <a:pathLst>
                  <a:path w="83" h="41">
                    <a:moveTo>
                      <a:pt x="83" y="0"/>
                    </a:moveTo>
                    <a:lnTo>
                      <a:pt x="83" y="0"/>
                    </a:lnTo>
                    <a:lnTo>
                      <a:pt x="5" y="0"/>
                    </a:lnTo>
                    <a:lnTo>
                      <a:pt x="0" y="41"/>
                    </a:lnTo>
                    <a:lnTo>
                      <a:pt x="83" y="0"/>
                    </a:lnTo>
                    <a:close/>
                  </a:path>
                </a:pathLst>
              </a:custGeom>
              <a:solidFill>
                <a:srgbClr val="647E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866" name="Freeform 135">
                <a:extLst>
                  <a:ext uri="{FF2B5EF4-FFF2-40B4-BE49-F238E27FC236}">
                    <a16:creationId xmlns:a16="http://schemas.microsoft.com/office/drawing/2014/main" id="{5C077E83-7025-AAE9-EB15-72E6CD7AC4BC}"/>
                  </a:ext>
                </a:extLst>
              </p:cNvPr>
              <p:cNvSpPr>
                <a:spLocks noChangeAspect="1"/>
              </p:cNvSpPr>
              <p:nvPr/>
            </p:nvSpPr>
            <p:spPr bwMode="gray">
              <a:xfrm>
                <a:off x="1029" y="3160"/>
                <a:ext cx="82" cy="52"/>
              </a:xfrm>
              <a:custGeom>
                <a:avLst/>
                <a:gdLst>
                  <a:gd name="T0" fmla="*/ 0 w 82"/>
                  <a:gd name="T1" fmla="*/ 52 h 52"/>
                  <a:gd name="T2" fmla="*/ 59 w 82"/>
                  <a:gd name="T3" fmla="*/ 52 h 52"/>
                  <a:gd name="T4" fmla="*/ 82 w 82"/>
                  <a:gd name="T5" fmla="*/ 41 h 52"/>
                  <a:gd name="T6" fmla="*/ 80 w 82"/>
                  <a:gd name="T7" fmla="*/ 0 h 52"/>
                  <a:gd name="T8" fmla="*/ 59 w 82"/>
                  <a:gd name="T9" fmla="*/ 0 h 52"/>
                  <a:gd name="T10" fmla="*/ 0 w 82"/>
                  <a:gd name="T11" fmla="*/ 29 h 52"/>
                  <a:gd name="T12" fmla="*/ 0 w 82"/>
                  <a:gd name="T13" fmla="*/ 52 h 52"/>
                </a:gdLst>
                <a:ahLst/>
                <a:cxnLst>
                  <a:cxn ang="0">
                    <a:pos x="T0" y="T1"/>
                  </a:cxn>
                  <a:cxn ang="0">
                    <a:pos x="T2" y="T3"/>
                  </a:cxn>
                  <a:cxn ang="0">
                    <a:pos x="T4" y="T5"/>
                  </a:cxn>
                  <a:cxn ang="0">
                    <a:pos x="T6" y="T7"/>
                  </a:cxn>
                  <a:cxn ang="0">
                    <a:pos x="T8" y="T9"/>
                  </a:cxn>
                  <a:cxn ang="0">
                    <a:pos x="T10" y="T11"/>
                  </a:cxn>
                  <a:cxn ang="0">
                    <a:pos x="T12" y="T13"/>
                  </a:cxn>
                </a:cxnLst>
                <a:rect l="0" t="0" r="r" b="b"/>
                <a:pathLst>
                  <a:path w="82" h="52">
                    <a:moveTo>
                      <a:pt x="0" y="52"/>
                    </a:moveTo>
                    <a:lnTo>
                      <a:pt x="59" y="52"/>
                    </a:lnTo>
                    <a:lnTo>
                      <a:pt x="82" y="41"/>
                    </a:lnTo>
                    <a:lnTo>
                      <a:pt x="80" y="0"/>
                    </a:lnTo>
                    <a:lnTo>
                      <a:pt x="59" y="0"/>
                    </a:lnTo>
                    <a:lnTo>
                      <a:pt x="0" y="29"/>
                    </a:lnTo>
                    <a:lnTo>
                      <a:pt x="0" y="52"/>
                    </a:lnTo>
                    <a:close/>
                  </a:path>
                </a:pathLst>
              </a:custGeom>
              <a:solidFill>
                <a:srgbClr val="647E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867" name="Freeform 136">
                <a:extLst>
                  <a:ext uri="{FF2B5EF4-FFF2-40B4-BE49-F238E27FC236}">
                    <a16:creationId xmlns:a16="http://schemas.microsoft.com/office/drawing/2014/main" id="{F397C48C-6EEB-85E9-F20E-71A52C001C11}"/>
                  </a:ext>
                </a:extLst>
              </p:cNvPr>
              <p:cNvSpPr>
                <a:spLocks noChangeAspect="1"/>
              </p:cNvSpPr>
              <p:nvPr/>
            </p:nvSpPr>
            <p:spPr bwMode="gray">
              <a:xfrm>
                <a:off x="856" y="3160"/>
                <a:ext cx="87" cy="52"/>
              </a:xfrm>
              <a:custGeom>
                <a:avLst/>
                <a:gdLst>
                  <a:gd name="T0" fmla="*/ 83 w 87"/>
                  <a:gd name="T1" fmla="*/ 43 h 52"/>
                  <a:gd name="T2" fmla="*/ 87 w 87"/>
                  <a:gd name="T3" fmla="*/ 0 h 52"/>
                  <a:gd name="T4" fmla="*/ 10 w 87"/>
                  <a:gd name="T5" fmla="*/ 0 h 52"/>
                  <a:gd name="T6" fmla="*/ 0 w 87"/>
                  <a:gd name="T7" fmla="*/ 52 h 52"/>
                  <a:gd name="T8" fmla="*/ 62 w 87"/>
                  <a:gd name="T9" fmla="*/ 52 h 52"/>
                  <a:gd name="T10" fmla="*/ 83 w 87"/>
                  <a:gd name="T11" fmla="*/ 43 h 52"/>
                </a:gdLst>
                <a:ahLst/>
                <a:cxnLst>
                  <a:cxn ang="0">
                    <a:pos x="T0" y="T1"/>
                  </a:cxn>
                  <a:cxn ang="0">
                    <a:pos x="T2" y="T3"/>
                  </a:cxn>
                  <a:cxn ang="0">
                    <a:pos x="T4" y="T5"/>
                  </a:cxn>
                  <a:cxn ang="0">
                    <a:pos x="T6" y="T7"/>
                  </a:cxn>
                  <a:cxn ang="0">
                    <a:pos x="T8" y="T9"/>
                  </a:cxn>
                  <a:cxn ang="0">
                    <a:pos x="T10" y="T11"/>
                  </a:cxn>
                </a:cxnLst>
                <a:rect l="0" t="0" r="r" b="b"/>
                <a:pathLst>
                  <a:path w="87" h="52">
                    <a:moveTo>
                      <a:pt x="83" y="43"/>
                    </a:moveTo>
                    <a:lnTo>
                      <a:pt x="87" y="0"/>
                    </a:lnTo>
                    <a:lnTo>
                      <a:pt x="10" y="0"/>
                    </a:lnTo>
                    <a:lnTo>
                      <a:pt x="0" y="52"/>
                    </a:lnTo>
                    <a:lnTo>
                      <a:pt x="62" y="52"/>
                    </a:lnTo>
                    <a:lnTo>
                      <a:pt x="83" y="43"/>
                    </a:lnTo>
                    <a:close/>
                  </a:path>
                </a:pathLst>
              </a:custGeom>
              <a:solidFill>
                <a:srgbClr val="647E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868" name="Freeform 137">
                <a:extLst>
                  <a:ext uri="{FF2B5EF4-FFF2-40B4-BE49-F238E27FC236}">
                    <a16:creationId xmlns:a16="http://schemas.microsoft.com/office/drawing/2014/main" id="{C55EF0E8-2A42-35D5-1110-0B58FB9D5A31}"/>
                  </a:ext>
                </a:extLst>
              </p:cNvPr>
              <p:cNvSpPr>
                <a:spLocks noChangeAspect="1"/>
              </p:cNvSpPr>
              <p:nvPr/>
            </p:nvSpPr>
            <p:spPr bwMode="gray">
              <a:xfrm>
                <a:off x="837" y="3274"/>
                <a:ext cx="97" cy="52"/>
              </a:xfrm>
              <a:custGeom>
                <a:avLst/>
                <a:gdLst>
                  <a:gd name="T0" fmla="*/ 97 w 97"/>
                  <a:gd name="T1" fmla="*/ 0 h 52"/>
                  <a:gd name="T2" fmla="*/ 14 w 97"/>
                  <a:gd name="T3" fmla="*/ 0 h 52"/>
                  <a:gd name="T4" fmla="*/ 10 w 97"/>
                  <a:gd name="T5" fmla="*/ 2 h 52"/>
                  <a:gd name="T6" fmla="*/ 0 w 97"/>
                  <a:gd name="T7" fmla="*/ 52 h 52"/>
                  <a:gd name="T8" fmla="*/ 14 w 97"/>
                  <a:gd name="T9" fmla="*/ 52 h 52"/>
                  <a:gd name="T10" fmla="*/ 95 w 97"/>
                  <a:gd name="T11" fmla="*/ 14 h 52"/>
                  <a:gd name="T12" fmla="*/ 97 w 97"/>
                  <a:gd name="T13" fmla="*/ 0 h 52"/>
                </a:gdLst>
                <a:ahLst/>
                <a:cxnLst>
                  <a:cxn ang="0">
                    <a:pos x="T0" y="T1"/>
                  </a:cxn>
                  <a:cxn ang="0">
                    <a:pos x="T2" y="T3"/>
                  </a:cxn>
                  <a:cxn ang="0">
                    <a:pos x="T4" y="T5"/>
                  </a:cxn>
                  <a:cxn ang="0">
                    <a:pos x="T6" y="T7"/>
                  </a:cxn>
                  <a:cxn ang="0">
                    <a:pos x="T8" y="T9"/>
                  </a:cxn>
                  <a:cxn ang="0">
                    <a:pos x="T10" y="T11"/>
                  </a:cxn>
                  <a:cxn ang="0">
                    <a:pos x="T12" y="T13"/>
                  </a:cxn>
                </a:cxnLst>
                <a:rect l="0" t="0" r="r" b="b"/>
                <a:pathLst>
                  <a:path w="97" h="52">
                    <a:moveTo>
                      <a:pt x="97" y="0"/>
                    </a:moveTo>
                    <a:lnTo>
                      <a:pt x="14" y="0"/>
                    </a:lnTo>
                    <a:lnTo>
                      <a:pt x="10" y="2"/>
                    </a:lnTo>
                    <a:lnTo>
                      <a:pt x="0" y="52"/>
                    </a:lnTo>
                    <a:lnTo>
                      <a:pt x="14" y="52"/>
                    </a:lnTo>
                    <a:lnTo>
                      <a:pt x="95" y="14"/>
                    </a:lnTo>
                    <a:lnTo>
                      <a:pt x="97" y="0"/>
                    </a:lnTo>
                    <a:close/>
                  </a:path>
                </a:pathLst>
              </a:custGeom>
              <a:solidFill>
                <a:srgbClr val="647E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869" name="Freeform 138">
                <a:extLst>
                  <a:ext uri="{FF2B5EF4-FFF2-40B4-BE49-F238E27FC236}">
                    <a16:creationId xmlns:a16="http://schemas.microsoft.com/office/drawing/2014/main" id="{B78E0248-D1F6-A803-B807-1FC8A4734894}"/>
                  </a:ext>
                </a:extLst>
              </p:cNvPr>
              <p:cNvSpPr>
                <a:spLocks noChangeAspect="1"/>
              </p:cNvSpPr>
              <p:nvPr/>
            </p:nvSpPr>
            <p:spPr bwMode="gray">
              <a:xfrm>
                <a:off x="1125" y="3231"/>
                <a:ext cx="83" cy="38"/>
              </a:xfrm>
              <a:custGeom>
                <a:avLst/>
                <a:gdLst>
                  <a:gd name="T0" fmla="*/ 83 w 83"/>
                  <a:gd name="T1" fmla="*/ 38 h 38"/>
                  <a:gd name="T2" fmla="*/ 76 w 83"/>
                  <a:gd name="T3" fmla="*/ 0 h 38"/>
                  <a:gd name="T4" fmla="*/ 0 w 83"/>
                  <a:gd name="T5" fmla="*/ 38 h 38"/>
                  <a:gd name="T6" fmla="*/ 83 w 83"/>
                  <a:gd name="T7" fmla="*/ 38 h 38"/>
                </a:gdLst>
                <a:ahLst/>
                <a:cxnLst>
                  <a:cxn ang="0">
                    <a:pos x="T0" y="T1"/>
                  </a:cxn>
                  <a:cxn ang="0">
                    <a:pos x="T2" y="T3"/>
                  </a:cxn>
                  <a:cxn ang="0">
                    <a:pos x="T4" y="T5"/>
                  </a:cxn>
                  <a:cxn ang="0">
                    <a:pos x="T6" y="T7"/>
                  </a:cxn>
                </a:cxnLst>
                <a:rect l="0" t="0" r="r" b="b"/>
                <a:pathLst>
                  <a:path w="83" h="38">
                    <a:moveTo>
                      <a:pt x="83" y="38"/>
                    </a:moveTo>
                    <a:lnTo>
                      <a:pt x="76" y="0"/>
                    </a:lnTo>
                    <a:lnTo>
                      <a:pt x="0" y="38"/>
                    </a:lnTo>
                    <a:lnTo>
                      <a:pt x="83" y="38"/>
                    </a:lnTo>
                    <a:close/>
                  </a:path>
                </a:pathLst>
              </a:custGeom>
              <a:solidFill>
                <a:srgbClr val="647E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870" name="Freeform 139">
                <a:extLst>
                  <a:ext uri="{FF2B5EF4-FFF2-40B4-BE49-F238E27FC236}">
                    <a16:creationId xmlns:a16="http://schemas.microsoft.com/office/drawing/2014/main" id="{A5425D27-69CA-34D3-F327-8DFE936F6DCE}"/>
                  </a:ext>
                </a:extLst>
              </p:cNvPr>
              <p:cNvSpPr>
                <a:spLocks noChangeAspect="1"/>
              </p:cNvSpPr>
              <p:nvPr/>
            </p:nvSpPr>
            <p:spPr bwMode="gray">
              <a:xfrm>
                <a:off x="1121" y="3274"/>
                <a:ext cx="97" cy="52"/>
              </a:xfrm>
              <a:custGeom>
                <a:avLst/>
                <a:gdLst>
                  <a:gd name="T0" fmla="*/ 4 w 97"/>
                  <a:gd name="T1" fmla="*/ 52 h 52"/>
                  <a:gd name="T2" fmla="*/ 97 w 97"/>
                  <a:gd name="T3" fmla="*/ 52 h 52"/>
                  <a:gd name="T4" fmla="*/ 87 w 97"/>
                  <a:gd name="T5" fmla="*/ 0 h 52"/>
                  <a:gd name="T6" fmla="*/ 0 w 97"/>
                  <a:gd name="T7" fmla="*/ 0 h 52"/>
                  <a:gd name="T8" fmla="*/ 4 w 97"/>
                  <a:gd name="T9" fmla="*/ 52 h 52"/>
                </a:gdLst>
                <a:ahLst/>
                <a:cxnLst>
                  <a:cxn ang="0">
                    <a:pos x="T0" y="T1"/>
                  </a:cxn>
                  <a:cxn ang="0">
                    <a:pos x="T2" y="T3"/>
                  </a:cxn>
                  <a:cxn ang="0">
                    <a:pos x="T4" y="T5"/>
                  </a:cxn>
                  <a:cxn ang="0">
                    <a:pos x="T6" y="T7"/>
                  </a:cxn>
                  <a:cxn ang="0">
                    <a:pos x="T8" y="T9"/>
                  </a:cxn>
                </a:cxnLst>
                <a:rect l="0" t="0" r="r" b="b"/>
                <a:pathLst>
                  <a:path w="97" h="52">
                    <a:moveTo>
                      <a:pt x="4" y="52"/>
                    </a:moveTo>
                    <a:lnTo>
                      <a:pt x="97" y="52"/>
                    </a:lnTo>
                    <a:lnTo>
                      <a:pt x="87" y="0"/>
                    </a:lnTo>
                    <a:lnTo>
                      <a:pt x="0" y="0"/>
                    </a:lnTo>
                    <a:lnTo>
                      <a:pt x="4" y="52"/>
                    </a:lnTo>
                    <a:close/>
                  </a:path>
                </a:pathLst>
              </a:custGeom>
              <a:solidFill>
                <a:srgbClr val="647E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871" name="Freeform 140">
                <a:extLst>
                  <a:ext uri="{FF2B5EF4-FFF2-40B4-BE49-F238E27FC236}">
                    <a16:creationId xmlns:a16="http://schemas.microsoft.com/office/drawing/2014/main" id="{F46732FC-C359-0E50-B2C3-6DA73BAD8368}"/>
                  </a:ext>
                </a:extLst>
              </p:cNvPr>
              <p:cNvSpPr>
                <a:spLocks noChangeAspect="1"/>
              </p:cNvSpPr>
              <p:nvPr/>
            </p:nvSpPr>
            <p:spPr bwMode="gray">
              <a:xfrm>
                <a:off x="424" y="3274"/>
                <a:ext cx="115" cy="52"/>
              </a:xfrm>
              <a:custGeom>
                <a:avLst/>
                <a:gdLst>
                  <a:gd name="T0" fmla="*/ 92 w 115"/>
                  <a:gd name="T1" fmla="*/ 52 h 52"/>
                  <a:gd name="T2" fmla="*/ 115 w 115"/>
                  <a:gd name="T3" fmla="*/ 0 h 52"/>
                  <a:gd name="T4" fmla="*/ 28 w 115"/>
                  <a:gd name="T5" fmla="*/ 0 h 52"/>
                  <a:gd name="T6" fmla="*/ 0 w 115"/>
                  <a:gd name="T7" fmla="*/ 52 h 52"/>
                  <a:gd name="T8" fmla="*/ 92 w 115"/>
                  <a:gd name="T9" fmla="*/ 52 h 52"/>
                </a:gdLst>
                <a:ahLst/>
                <a:cxnLst>
                  <a:cxn ang="0">
                    <a:pos x="T0" y="T1"/>
                  </a:cxn>
                  <a:cxn ang="0">
                    <a:pos x="T2" y="T3"/>
                  </a:cxn>
                  <a:cxn ang="0">
                    <a:pos x="T4" y="T5"/>
                  </a:cxn>
                  <a:cxn ang="0">
                    <a:pos x="T6" y="T7"/>
                  </a:cxn>
                  <a:cxn ang="0">
                    <a:pos x="T8" y="T9"/>
                  </a:cxn>
                </a:cxnLst>
                <a:rect l="0" t="0" r="r" b="b"/>
                <a:pathLst>
                  <a:path w="115" h="52">
                    <a:moveTo>
                      <a:pt x="92" y="52"/>
                    </a:moveTo>
                    <a:lnTo>
                      <a:pt x="115" y="0"/>
                    </a:lnTo>
                    <a:lnTo>
                      <a:pt x="28" y="0"/>
                    </a:lnTo>
                    <a:lnTo>
                      <a:pt x="0" y="52"/>
                    </a:lnTo>
                    <a:lnTo>
                      <a:pt x="92" y="52"/>
                    </a:lnTo>
                    <a:close/>
                  </a:path>
                </a:pathLst>
              </a:custGeom>
              <a:solidFill>
                <a:srgbClr val="647E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872" name="Freeform 141">
                <a:extLst>
                  <a:ext uri="{FF2B5EF4-FFF2-40B4-BE49-F238E27FC236}">
                    <a16:creationId xmlns:a16="http://schemas.microsoft.com/office/drawing/2014/main" id="{71FF1ECD-45A2-CBF7-0724-59EEF0D872F7}"/>
                  </a:ext>
                </a:extLst>
              </p:cNvPr>
              <p:cNvSpPr>
                <a:spLocks noChangeAspect="1"/>
              </p:cNvSpPr>
              <p:nvPr/>
            </p:nvSpPr>
            <p:spPr bwMode="gray">
              <a:xfrm>
                <a:off x="454" y="3217"/>
                <a:ext cx="109" cy="52"/>
              </a:xfrm>
              <a:custGeom>
                <a:avLst/>
                <a:gdLst>
                  <a:gd name="T0" fmla="*/ 109 w 109"/>
                  <a:gd name="T1" fmla="*/ 0 h 52"/>
                  <a:gd name="T2" fmla="*/ 26 w 109"/>
                  <a:gd name="T3" fmla="*/ 0 h 52"/>
                  <a:gd name="T4" fmla="*/ 0 w 109"/>
                  <a:gd name="T5" fmla="*/ 52 h 52"/>
                  <a:gd name="T6" fmla="*/ 88 w 109"/>
                  <a:gd name="T7" fmla="*/ 52 h 52"/>
                  <a:gd name="T8" fmla="*/ 109 w 109"/>
                  <a:gd name="T9" fmla="*/ 0 h 52"/>
                </a:gdLst>
                <a:ahLst/>
                <a:cxnLst>
                  <a:cxn ang="0">
                    <a:pos x="T0" y="T1"/>
                  </a:cxn>
                  <a:cxn ang="0">
                    <a:pos x="T2" y="T3"/>
                  </a:cxn>
                  <a:cxn ang="0">
                    <a:pos x="T4" y="T5"/>
                  </a:cxn>
                  <a:cxn ang="0">
                    <a:pos x="T6" y="T7"/>
                  </a:cxn>
                  <a:cxn ang="0">
                    <a:pos x="T8" y="T9"/>
                  </a:cxn>
                </a:cxnLst>
                <a:rect l="0" t="0" r="r" b="b"/>
                <a:pathLst>
                  <a:path w="109" h="52">
                    <a:moveTo>
                      <a:pt x="109" y="0"/>
                    </a:moveTo>
                    <a:lnTo>
                      <a:pt x="26" y="0"/>
                    </a:lnTo>
                    <a:lnTo>
                      <a:pt x="0" y="52"/>
                    </a:lnTo>
                    <a:lnTo>
                      <a:pt x="88" y="52"/>
                    </a:lnTo>
                    <a:lnTo>
                      <a:pt x="109" y="0"/>
                    </a:lnTo>
                    <a:close/>
                  </a:path>
                </a:pathLst>
              </a:custGeom>
              <a:solidFill>
                <a:srgbClr val="647E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873" name="Freeform 142">
                <a:extLst>
                  <a:ext uri="{FF2B5EF4-FFF2-40B4-BE49-F238E27FC236}">
                    <a16:creationId xmlns:a16="http://schemas.microsoft.com/office/drawing/2014/main" id="{5A6D4A1A-9443-C09B-4772-E7A4954DB14B}"/>
                  </a:ext>
                </a:extLst>
              </p:cNvPr>
              <p:cNvSpPr>
                <a:spLocks noChangeAspect="1"/>
              </p:cNvSpPr>
              <p:nvPr/>
            </p:nvSpPr>
            <p:spPr bwMode="gray">
              <a:xfrm>
                <a:off x="483" y="3160"/>
                <a:ext cx="106" cy="52"/>
              </a:xfrm>
              <a:custGeom>
                <a:avLst/>
                <a:gdLst>
                  <a:gd name="T0" fmla="*/ 106 w 106"/>
                  <a:gd name="T1" fmla="*/ 0 h 52"/>
                  <a:gd name="T2" fmla="*/ 28 w 106"/>
                  <a:gd name="T3" fmla="*/ 0 h 52"/>
                  <a:gd name="T4" fmla="*/ 0 w 106"/>
                  <a:gd name="T5" fmla="*/ 52 h 52"/>
                  <a:gd name="T6" fmla="*/ 82 w 106"/>
                  <a:gd name="T7" fmla="*/ 52 h 52"/>
                  <a:gd name="T8" fmla="*/ 106 w 106"/>
                  <a:gd name="T9" fmla="*/ 0 h 52"/>
                </a:gdLst>
                <a:ahLst/>
                <a:cxnLst>
                  <a:cxn ang="0">
                    <a:pos x="T0" y="T1"/>
                  </a:cxn>
                  <a:cxn ang="0">
                    <a:pos x="T2" y="T3"/>
                  </a:cxn>
                  <a:cxn ang="0">
                    <a:pos x="T4" y="T5"/>
                  </a:cxn>
                  <a:cxn ang="0">
                    <a:pos x="T6" y="T7"/>
                  </a:cxn>
                  <a:cxn ang="0">
                    <a:pos x="T8" y="T9"/>
                  </a:cxn>
                </a:cxnLst>
                <a:rect l="0" t="0" r="r" b="b"/>
                <a:pathLst>
                  <a:path w="106" h="52">
                    <a:moveTo>
                      <a:pt x="106" y="0"/>
                    </a:moveTo>
                    <a:lnTo>
                      <a:pt x="28" y="0"/>
                    </a:lnTo>
                    <a:lnTo>
                      <a:pt x="0" y="52"/>
                    </a:lnTo>
                    <a:lnTo>
                      <a:pt x="82" y="52"/>
                    </a:lnTo>
                    <a:lnTo>
                      <a:pt x="106" y="0"/>
                    </a:lnTo>
                    <a:close/>
                  </a:path>
                </a:pathLst>
              </a:custGeom>
              <a:solidFill>
                <a:srgbClr val="647E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874" name="Freeform 143">
                <a:extLst>
                  <a:ext uri="{FF2B5EF4-FFF2-40B4-BE49-F238E27FC236}">
                    <a16:creationId xmlns:a16="http://schemas.microsoft.com/office/drawing/2014/main" id="{8FA804AE-F9A3-9FEA-12FA-6EE43E156805}"/>
                  </a:ext>
                </a:extLst>
              </p:cNvPr>
              <p:cNvSpPr>
                <a:spLocks noChangeAspect="1"/>
              </p:cNvSpPr>
              <p:nvPr/>
            </p:nvSpPr>
            <p:spPr bwMode="gray">
              <a:xfrm>
                <a:off x="521" y="3274"/>
                <a:ext cx="111" cy="52"/>
              </a:xfrm>
              <a:custGeom>
                <a:avLst/>
                <a:gdLst>
                  <a:gd name="T0" fmla="*/ 23 w 111"/>
                  <a:gd name="T1" fmla="*/ 0 h 52"/>
                  <a:gd name="T2" fmla="*/ 0 w 111"/>
                  <a:gd name="T3" fmla="*/ 52 h 52"/>
                  <a:gd name="T4" fmla="*/ 92 w 111"/>
                  <a:gd name="T5" fmla="*/ 52 h 52"/>
                  <a:gd name="T6" fmla="*/ 111 w 111"/>
                  <a:gd name="T7" fmla="*/ 0 h 52"/>
                  <a:gd name="T8" fmla="*/ 23 w 111"/>
                  <a:gd name="T9" fmla="*/ 0 h 52"/>
                </a:gdLst>
                <a:ahLst/>
                <a:cxnLst>
                  <a:cxn ang="0">
                    <a:pos x="T0" y="T1"/>
                  </a:cxn>
                  <a:cxn ang="0">
                    <a:pos x="T2" y="T3"/>
                  </a:cxn>
                  <a:cxn ang="0">
                    <a:pos x="T4" y="T5"/>
                  </a:cxn>
                  <a:cxn ang="0">
                    <a:pos x="T6" y="T7"/>
                  </a:cxn>
                  <a:cxn ang="0">
                    <a:pos x="T8" y="T9"/>
                  </a:cxn>
                </a:cxnLst>
                <a:rect l="0" t="0" r="r" b="b"/>
                <a:pathLst>
                  <a:path w="111" h="52">
                    <a:moveTo>
                      <a:pt x="23" y="0"/>
                    </a:moveTo>
                    <a:lnTo>
                      <a:pt x="0" y="52"/>
                    </a:lnTo>
                    <a:lnTo>
                      <a:pt x="92" y="52"/>
                    </a:lnTo>
                    <a:lnTo>
                      <a:pt x="111" y="0"/>
                    </a:lnTo>
                    <a:lnTo>
                      <a:pt x="23" y="0"/>
                    </a:lnTo>
                    <a:close/>
                  </a:path>
                </a:pathLst>
              </a:custGeom>
              <a:solidFill>
                <a:srgbClr val="647E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875" name="Freeform 144">
                <a:extLst>
                  <a:ext uri="{FF2B5EF4-FFF2-40B4-BE49-F238E27FC236}">
                    <a16:creationId xmlns:a16="http://schemas.microsoft.com/office/drawing/2014/main" id="{16D99547-E8D6-C3E0-3B69-29DC97DCCC33}"/>
                  </a:ext>
                </a:extLst>
              </p:cNvPr>
              <p:cNvSpPr>
                <a:spLocks noChangeAspect="1"/>
              </p:cNvSpPr>
              <p:nvPr/>
            </p:nvSpPr>
            <p:spPr bwMode="gray">
              <a:xfrm>
                <a:off x="617" y="3274"/>
                <a:ext cx="107" cy="52"/>
              </a:xfrm>
              <a:custGeom>
                <a:avLst/>
                <a:gdLst>
                  <a:gd name="T0" fmla="*/ 107 w 107"/>
                  <a:gd name="T1" fmla="*/ 0 h 52"/>
                  <a:gd name="T2" fmla="*/ 19 w 107"/>
                  <a:gd name="T3" fmla="*/ 0 h 52"/>
                  <a:gd name="T4" fmla="*/ 0 w 107"/>
                  <a:gd name="T5" fmla="*/ 52 h 52"/>
                  <a:gd name="T6" fmla="*/ 64 w 107"/>
                  <a:gd name="T7" fmla="*/ 52 h 52"/>
                  <a:gd name="T8" fmla="*/ 95 w 107"/>
                  <a:gd name="T9" fmla="*/ 38 h 52"/>
                  <a:gd name="T10" fmla="*/ 107 w 107"/>
                  <a:gd name="T11" fmla="*/ 0 h 52"/>
                </a:gdLst>
                <a:ahLst/>
                <a:cxnLst>
                  <a:cxn ang="0">
                    <a:pos x="T0" y="T1"/>
                  </a:cxn>
                  <a:cxn ang="0">
                    <a:pos x="T2" y="T3"/>
                  </a:cxn>
                  <a:cxn ang="0">
                    <a:pos x="T4" y="T5"/>
                  </a:cxn>
                  <a:cxn ang="0">
                    <a:pos x="T6" y="T7"/>
                  </a:cxn>
                  <a:cxn ang="0">
                    <a:pos x="T8" y="T9"/>
                  </a:cxn>
                  <a:cxn ang="0">
                    <a:pos x="T10" y="T11"/>
                  </a:cxn>
                </a:cxnLst>
                <a:rect l="0" t="0" r="r" b="b"/>
                <a:pathLst>
                  <a:path w="107" h="52">
                    <a:moveTo>
                      <a:pt x="107" y="0"/>
                    </a:moveTo>
                    <a:lnTo>
                      <a:pt x="19" y="0"/>
                    </a:lnTo>
                    <a:lnTo>
                      <a:pt x="0" y="52"/>
                    </a:lnTo>
                    <a:lnTo>
                      <a:pt x="64" y="52"/>
                    </a:lnTo>
                    <a:lnTo>
                      <a:pt x="95" y="38"/>
                    </a:lnTo>
                    <a:lnTo>
                      <a:pt x="107" y="0"/>
                    </a:lnTo>
                    <a:close/>
                  </a:path>
                </a:pathLst>
              </a:custGeom>
              <a:solidFill>
                <a:srgbClr val="647E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876" name="Freeform 145">
                <a:extLst>
                  <a:ext uri="{FF2B5EF4-FFF2-40B4-BE49-F238E27FC236}">
                    <a16:creationId xmlns:a16="http://schemas.microsoft.com/office/drawing/2014/main" id="{45CB4BBC-3FE0-388F-D590-E84C7F973E41}"/>
                  </a:ext>
                </a:extLst>
              </p:cNvPr>
              <p:cNvSpPr>
                <a:spLocks noChangeAspect="1"/>
              </p:cNvSpPr>
              <p:nvPr/>
            </p:nvSpPr>
            <p:spPr bwMode="gray">
              <a:xfrm>
                <a:off x="743" y="3274"/>
                <a:ext cx="71" cy="52"/>
              </a:xfrm>
              <a:custGeom>
                <a:avLst/>
                <a:gdLst>
                  <a:gd name="T0" fmla="*/ 0 w 71"/>
                  <a:gd name="T1" fmla="*/ 52 h 52"/>
                  <a:gd name="T2" fmla="*/ 61 w 71"/>
                  <a:gd name="T3" fmla="*/ 52 h 52"/>
                  <a:gd name="T4" fmla="*/ 71 w 71"/>
                  <a:gd name="T5" fmla="*/ 0 h 52"/>
                  <a:gd name="T6" fmla="*/ 68 w 71"/>
                  <a:gd name="T7" fmla="*/ 19 h 52"/>
                  <a:gd name="T8" fmla="*/ 0 w 71"/>
                  <a:gd name="T9" fmla="*/ 52 h 52"/>
                </a:gdLst>
                <a:ahLst/>
                <a:cxnLst>
                  <a:cxn ang="0">
                    <a:pos x="T0" y="T1"/>
                  </a:cxn>
                  <a:cxn ang="0">
                    <a:pos x="T2" y="T3"/>
                  </a:cxn>
                  <a:cxn ang="0">
                    <a:pos x="T4" y="T5"/>
                  </a:cxn>
                  <a:cxn ang="0">
                    <a:pos x="T6" y="T7"/>
                  </a:cxn>
                  <a:cxn ang="0">
                    <a:pos x="T8" y="T9"/>
                  </a:cxn>
                </a:cxnLst>
                <a:rect l="0" t="0" r="r" b="b"/>
                <a:pathLst>
                  <a:path w="71" h="52">
                    <a:moveTo>
                      <a:pt x="0" y="52"/>
                    </a:moveTo>
                    <a:lnTo>
                      <a:pt x="61" y="52"/>
                    </a:lnTo>
                    <a:lnTo>
                      <a:pt x="71" y="0"/>
                    </a:lnTo>
                    <a:lnTo>
                      <a:pt x="68" y="19"/>
                    </a:lnTo>
                    <a:lnTo>
                      <a:pt x="0" y="52"/>
                    </a:lnTo>
                    <a:close/>
                  </a:path>
                </a:pathLst>
              </a:custGeom>
              <a:solidFill>
                <a:srgbClr val="647E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877" name="Freeform 146">
                <a:extLst>
                  <a:ext uri="{FF2B5EF4-FFF2-40B4-BE49-F238E27FC236}">
                    <a16:creationId xmlns:a16="http://schemas.microsoft.com/office/drawing/2014/main" id="{BA9D7920-7BCE-81C0-3602-B19B9D4F683D}"/>
                  </a:ext>
                </a:extLst>
              </p:cNvPr>
              <p:cNvSpPr>
                <a:spLocks noChangeAspect="1"/>
              </p:cNvSpPr>
              <p:nvPr/>
            </p:nvSpPr>
            <p:spPr bwMode="gray">
              <a:xfrm>
                <a:off x="728" y="3217"/>
                <a:ext cx="97" cy="52"/>
              </a:xfrm>
              <a:custGeom>
                <a:avLst/>
                <a:gdLst>
                  <a:gd name="T0" fmla="*/ 0 w 97"/>
                  <a:gd name="T1" fmla="*/ 52 h 52"/>
                  <a:gd name="T2" fmla="*/ 71 w 97"/>
                  <a:gd name="T3" fmla="*/ 52 h 52"/>
                  <a:gd name="T4" fmla="*/ 88 w 97"/>
                  <a:gd name="T5" fmla="*/ 43 h 52"/>
                  <a:gd name="T6" fmla="*/ 97 w 97"/>
                  <a:gd name="T7" fmla="*/ 0 h 52"/>
                  <a:gd name="T8" fmla="*/ 15 w 97"/>
                  <a:gd name="T9" fmla="*/ 0 h 52"/>
                  <a:gd name="T10" fmla="*/ 0 w 97"/>
                  <a:gd name="T11" fmla="*/ 52 h 52"/>
                </a:gdLst>
                <a:ahLst/>
                <a:cxnLst>
                  <a:cxn ang="0">
                    <a:pos x="T0" y="T1"/>
                  </a:cxn>
                  <a:cxn ang="0">
                    <a:pos x="T2" y="T3"/>
                  </a:cxn>
                  <a:cxn ang="0">
                    <a:pos x="T4" y="T5"/>
                  </a:cxn>
                  <a:cxn ang="0">
                    <a:pos x="T6" y="T7"/>
                  </a:cxn>
                  <a:cxn ang="0">
                    <a:pos x="T8" y="T9"/>
                  </a:cxn>
                  <a:cxn ang="0">
                    <a:pos x="T10" y="T11"/>
                  </a:cxn>
                </a:cxnLst>
                <a:rect l="0" t="0" r="r" b="b"/>
                <a:pathLst>
                  <a:path w="97" h="52">
                    <a:moveTo>
                      <a:pt x="0" y="52"/>
                    </a:moveTo>
                    <a:lnTo>
                      <a:pt x="71" y="52"/>
                    </a:lnTo>
                    <a:lnTo>
                      <a:pt x="88" y="43"/>
                    </a:lnTo>
                    <a:lnTo>
                      <a:pt x="97" y="0"/>
                    </a:lnTo>
                    <a:lnTo>
                      <a:pt x="15" y="0"/>
                    </a:lnTo>
                    <a:lnTo>
                      <a:pt x="0" y="52"/>
                    </a:lnTo>
                    <a:close/>
                  </a:path>
                </a:pathLst>
              </a:custGeom>
              <a:solidFill>
                <a:srgbClr val="647E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878" name="Freeform 147">
                <a:extLst>
                  <a:ext uri="{FF2B5EF4-FFF2-40B4-BE49-F238E27FC236}">
                    <a16:creationId xmlns:a16="http://schemas.microsoft.com/office/drawing/2014/main" id="{9C693F56-9BD6-4423-47D0-7A0B3DBC8D56}"/>
                  </a:ext>
                </a:extLst>
              </p:cNvPr>
              <p:cNvSpPr>
                <a:spLocks noChangeAspect="1"/>
              </p:cNvSpPr>
              <p:nvPr/>
            </p:nvSpPr>
            <p:spPr bwMode="gray">
              <a:xfrm>
                <a:off x="719" y="3274"/>
                <a:ext cx="71" cy="35"/>
              </a:xfrm>
              <a:custGeom>
                <a:avLst/>
                <a:gdLst>
                  <a:gd name="T0" fmla="*/ 0 w 71"/>
                  <a:gd name="T1" fmla="*/ 35 h 35"/>
                  <a:gd name="T2" fmla="*/ 71 w 71"/>
                  <a:gd name="T3" fmla="*/ 0 h 35"/>
                  <a:gd name="T4" fmla="*/ 9 w 71"/>
                  <a:gd name="T5" fmla="*/ 0 h 35"/>
                  <a:gd name="T6" fmla="*/ 0 w 71"/>
                  <a:gd name="T7" fmla="*/ 35 h 35"/>
                </a:gdLst>
                <a:ahLst/>
                <a:cxnLst>
                  <a:cxn ang="0">
                    <a:pos x="T0" y="T1"/>
                  </a:cxn>
                  <a:cxn ang="0">
                    <a:pos x="T2" y="T3"/>
                  </a:cxn>
                  <a:cxn ang="0">
                    <a:pos x="T4" y="T5"/>
                  </a:cxn>
                  <a:cxn ang="0">
                    <a:pos x="T6" y="T7"/>
                  </a:cxn>
                </a:cxnLst>
                <a:rect l="0" t="0" r="r" b="b"/>
                <a:pathLst>
                  <a:path w="71" h="35">
                    <a:moveTo>
                      <a:pt x="0" y="35"/>
                    </a:moveTo>
                    <a:lnTo>
                      <a:pt x="71" y="0"/>
                    </a:lnTo>
                    <a:lnTo>
                      <a:pt x="9" y="0"/>
                    </a:lnTo>
                    <a:lnTo>
                      <a:pt x="0" y="35"/>
                    </a:lnTo>
                    <a:close/>
                  </a:path>
                </a:pathLst>
              </a:custGeom>
              <a:solidFill>
                <a:srgbClr val="647E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879" name="Freeform 148">
                <a:extLst>
                  <a:ext uri="{FF2B5EF4-FFF2-40B4-BE49-F238E27FC236}">
                    <a16:creationId xmlns:a16="http://schemas.microsoft.com/office/drawing/2014/main" id="{02D83D2D-06C7-D842-F058-FFDB66AC849B}"/>
                  </a:ext>
                </a:extLst>
              </p:cNvPr>
              <p:cNvSpPr>
                <a:spLocks noChangeAspect="1"/>
              </p:cNvSpPr>
              <p:nvPr/>
            </p:nvSpPr>
            <p:spPr bwMode="gray">
              <a:xfrm>
                <a:off x="636" y="3217"/>
                <a:ext cx="102" cy="52"/>
              </a:xfrm>
              <a:custGeom>
                <a:avLst/>
                <a:gdLst>
                  <a:gd name="T0" fmla="*/ 88 w 102"/>
                  <a:gd name="T1" fmla="*/ 52 h 52"/>
                  <a:gd name="T2" fmla="*/ 102 w 102"/>
                  <a:gd name="T3" fmla="*/ 0 h 52"/>
                  <a:gd name="T4" fmla="*/ 19 w 102"/>
                  <a:gd name="T5" fmla="*/ 0 h 52"/>
                  <a:gd name="T6" fmla="*/ 0 w 102"/>
                  <a:gd name="T7" fmla="*/ 52 h 52"/>
                  <a:gd name="T8" fmla="*/ 88 w 102"/>
                  <a:gd name="T9" fmla="*/ 52 h 52"/>
                </a:gdLst>
                <a:ahLst/>
                <a:cxnLst>
                  <a:cxn ang="0">
                    <a:pos x="T0" y="T1"/>
                  </a:cxn>
                  <a:cxn ang="0">
                    <a:pos x="T2" y="T3"/>
                  </a:cxn>
                  <a:cxn ang="0">
                    <a:pos x="T4" y="T5"/>
                  </a:cxn>
                  <a:cxn ang="0">
                    <a:pos x="T6" y="T7"/>
                  </a:cxn>
                  <a:cxn ang="0">
                    <a:pos x="T8" y="T9"/>
                  </a:cxn>
                </a:cxnLst>
                <a:rect l="0" t="0" r="r" b="b"/>
                <a:pathLst>
                  <a:path w="102" h="52">
                    <a:moveTo>
                      <a:pt x="88" y="52"/>
                    </a:moveTo>
                    <a:lnTo>
                      <a:pt x="102" y="0"/>
                    </a:lnTo>
                    <a:lnTo>
                      <a:pt x="19" y="0"/>
                    </a:lnTo>
                    <a:lnTo>
                      <a:pt x="0" y="52"/>
                    </a:lnTo>
                    <a:lnTo>
                      <a:pt x="88" y="52"/>
                    </a:lnTo>
                    <a:close/>
                  </a:path>
                </a:pathLst>
              </a:custGeom>
              <a:solidFill>
                <a:srgbClr val="647E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880" name="Freeform 149">
                <a:extLst>
                  <a:ext uri="{FF2B5EF4-FFF2-40B4-BE49-F238E27FC236}">
                    <a16:creationId xmlns:a16="http://schemas.microsoft.com/office/drawing/2014/main" id="{88C99DA6-11E2-61C6-B299-EDED8018E40D}"/>
                  </a:ext>
                </a:extLst>
              </p:cNvPr>
              <p:cNvSpPr>
                <a:spLocks noChangeAspect="1"/>
              </p:cNvSpPr>
              <p:nvPr/>
            </p:nvSpPr>
            <p:spPr bwMode="gray">
              <a:xfrm>
                <a:off x="547" y="3217"/>
                <a:ext cx="104" cy="52"/>
              </a:xfrm>
              <a:custGeom>
                <a:avLst/>
                <a:gdLst>
                  <a:gd name="T0" fmla="*/ 104 w 104"/>
                  <a:gd name="T1" fmla="*/ 0 h 52"/>
                  <a:gd name="T2" fmla="*/ 21 w 104"/>
                  <a:gd name="T3" fmla="*/ 0 h 52"/>
                  <a:gd name="T4" fmla="*/ 0 w 104"/>
                  <a:gd name="T5" fmla="*/ 52 h 52"/>
                  <a:gd name="T6" fmla="*/ 85 w 104"/>
                  <a:gd name="T7" fmla="*/ 52 h 52"/>
                  <a:gd name="T8" fmla="*/ 104 w 104"/>
                  <a:gd name="T9" fmla="*/ 0 h 52"/>
                </a:gdLst>
                <a:ahLst/>
                <a:cxnLst>
                  <a:cxn ang="0">
                    <a:pos x="T0" y="T1"/>
                  </a:cxn>
                  <a:cxn ang="0">
                    <a:pos x="T2" y="T3"/>
                  </a:cxn>
                  <a:cxn ang="0">
                    <a:pos x="T4" y="T5"/>
                  </a:cxn>
                  <a:cxn ang="0">
                    <a:pos x="T6" y="T7"/>
                  </a:cxn>
                  <a:cxn ang="0">
                    <a:pos x="T8" y="T9"/>
                  </a:cxn>
                </a:cxnLst>
                <a:rect l="0" t="0" r="r" b="b"/>
                <a:pathLst>
                  <a:path w="104" h="52">
                    <a:moveTo>
                      <a:pt x="104" y="0"/>
                    </a:moveTo>
                    <a:lnTo>
                      <a:pt x="21" y="0"/>
                    </a:lnTo>
                    <a:lnTo>
                      <a:pt x="0" y="52"/>
                    </a:lnTo>
                    <a:lnTo>
                      <a:pt x="85" y="52"/>
                    </a:lnTo>
                    <a:lnTo>
                      <a:pt x="104" y="0"/>
                    </a:lnTo>
                    <a:close/>
                  </a:path>
                </a:pathLst>
              </a:custGeom>
              <a:solidFill>
                <a:srgbClr val="647E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881" name="Freeform 150">
                <a:extLst>
                  <a:ext uri="{FF2B5EF4-FFF2-40B4-BE49-F238E27FC236}">
                    <a16:creationId xmlns:a16="http://schemas.microsoft.com/office/drawing/2014/main" id="{CDF07DCE-22FC-15B4-A36F-13BE17A7A86C}"/>
                  </a:ext>
                </a:extLst>
              </p:cNvPr>
              <p:cNvSpPr>
                <a:spLocks noChangeAspect="1"/>
              </p:cNvSpPr>
              <p:nvPr/>
            </p:nvSpPr>
            <p:spPr bwMode="gray">
              <a:xfrm>
                <a:off x="570" y="3160"/>
                <a:ext cx="102" cy="52"/>
              </a:xfrm>
              <a:custGeom>
                <a:avLst/>
                <a:gdLst>
                  <a:gd name="T0" fmla="*/ 83 w 102"/>
                  <a:gd name="T1" fmla="*/ 52 h 52"/>
                  <a:gd name="T2" fmla="*/ 102 w 102"/>
                  <a:gd name="T3" fmla="*/ 0 h 52"/>
                  <a:gd name="T4" fmla="*/ 24 w 102"/>
                  <a:gd name="T5" fmla="*/ 0 h 52"/>
                  <a:gd name="T6" fmla="*/ 0 w 102"/>
                  <a:gd name="T7" fmla="*/ 52 h 52"/>
                  <a:gd name="T8" fmla="*/ 83 w 102"/>
                  <a:gd name="T9" fmla="*/ 52 h 52"/>
                </a:gdLst>
                <a:ahLst/>
                <a:cxnLst>
                  <a:cxn ang="0">
                    <a:pos x="T0" y="T1"/>
                  </a:cxn>
                  <a:cxn ang="0">
                    <a:pos x="T2" y="T3"/>
                  </a:cxn>
                  <a:cxn ang="0">
                    <a:pos x="T4" y="T5"/>
                  </a:cxn>
                  <a:cxn ang="0">
                    <a:pos x="T6" y="T7"/>
                  </a:cxn>
                  <a:cxn ang="0">
                    <a:pos x="T8" y="T9"/>
                  </a:cxn>
                </a:cxnLst>
                <a:rect l="0" t="0" r="r" b="b"/>
                <a:pathLst>
                  <a:path w="102" h="52">
                    <a:moveTo>
                      <a:pt x="83" y="52"/>
                    </a:moveTo>
                    <a:lnTo>
                      <a:pt x="102" y="0"/>
                    </a:lnTo>
                    <a:lnTo>
                      <a:pt x="24" y="0"/>
                    </a:lnTo>
                    <a:lnTo>
                      <a:pt x="0" y="52"/>
                    </a:lnTo>
                    <a:lnTo>
                      <a:pt x="83" y="52"/>
                    </a:lnTo>
                    <a:close/>
                  </a:path>
                </a:pathLst>
              </a:custGeom>
              <a:solidFill>
                <a:srgbClr val="647E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882" name="Freeform 151">
                <a:extLst>
                  <a:ext uri="{FF2B5EF4-FFF2-40B4-BE49-F238E27FC236}">
                    <a16:creationId xmlns:a16="http://schemas.microsoft.com/office/drawing/2014/main" id="{FB4DA73F-BE19-FFBF-B00D-8EE8958C8C04}"/>
                  </a:ext>
                </a:extLst>
              </p:cNvPr>
              <p:cNvSpPr>
                <a:spLocks noChangeAspect="1"/>
              </p:cNvSpPr>
              <p:nvPr/>
            </p:nvSpPr>
            <p:spPr bwMode="gray">
              <a:xfrm>
                <a:off x="658" y="3160"/>
                <a:ext cx="96" cy="52"/>
              </a:xfrm>
              <a:custGeom>
                <a:avLst/>
                <a:gdLst>
                  <a:gd name="T0" fmla="*/ 82 w 96"/>
                  <a:gd name="T1" fmla="*/ 52 h 52"/>
                  <a:gd name="T2" fmla="*/ 96 w 96"/>
                  <a:gd name="T3" fmla="*/ 0 h 52"/>
                  <a:gd name="T4" fmla="*/ 19 w 96"/>
                  <a:gd name="T5" fmla="*/ 0 h 52"/>
                  <a:gd name="T6" fmla="*/ 0 w 96"/>
                  <a:gd name="T7" fmla="*/ 52 h 52"/>
                  <a:gd name="T8" fmla="*/ 82 w 96"/>
                  <a:gd name="T9" fmla="*/ 52 h 52"/>
                </a:gdLst>
                <a:ahLst/>
                <a:cxnLst>
                  <a:cxn ang="0">
                    <a:pos x="T0" y="T1"/>
                  </a:cxn>
                  <a:cxn ang="0">
                    <a:pos x="T2" y="T3"/>
                  </a:cxn>
                  <a:cxn ang="0">
                    <a:pos x="T4" y="T5"/>
                  </a:cxn>
                  <a:cxn ang="0">
                    <a:pos x="T6" y="T7"/>
                  </a:cxn>
                  <a:cxn ang="0">
                    <a:pos x="T8" y="T9"/>
                  </a:cxn>
                </a:cxnLst>
                <a:rect l="0" t="0" r="r" b="b"/>
                <a:pathLst>
                  <a:path w="96" h="52">
                    <a:moveTo>
                      <a:pt x="82" y="52"/>
                    </a:moveTo>
                    <a:lnTo>
                      <a:pt x="96" y="0"/>
                    </a:lnTo>
                    <a:lnTo>
                      <a:pt x="19" y="0"/>
                    </a:lnTo>
                    <a:lnTo>
                      <a:pt x="0" y="52"/>
                    </a:lnTo>
                    <a:lnTo>
                      <a:pt x="82" y="52"/>
                    </a:lnTo>
                    <a:close/>
                  </a:path>
                </a:pathLst>
              </a:custGeom>
              <a:solidFill>
                <a:srgbClr val="647E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883" name="Freeform 152">
                <a:extLst>
                  <a:ext uri="{FF2B5EF4-FFF2-40B4-BE49-F238E27FC236}">
                    <a16:creationId xmlns:a16="http://schemas.microsoft.com/office/drawing/2014/main" id="{E6CBA707-E188-EBB2-FC4B-23EDEE5BA226}"/>
                  </a:ext>
                </a:extLst>
              </p:cNvPr>
              <p:cNvSpPr>
                <a:spLocks noChangeAspect="1"/>
              </p:cNvSpPr>
              <p:nvPr/>
            </p:nvSpPr>
            <p:spPr bwMode="gray">
              <a:xfrm>
                <a:off x="745" y="3160"/>
                <a:ext cx="92" cy="52"/>
              </a:xfrm>
              <a:custGeom>
                <a:avLst/>
                <a:gdLst>
                  <a:gd name="T0" fmla="*/ 80 w 92"/>
                  <a:gd name="T1" fmla="*/ 52 h 52"/>
                  <a:gd name="T2" fmla="*/ 92 w 92"/>
                  <a:gd name="T3" fmla="*/ 0 h 52"/>
                  <a:gd name="T4" fmla="*/ 14 w 92"/>
                  <a:gd name="T5" fmla="*/ 0 h 52"/>
                  <a:gd name="T6" fmla="*/ 0 w 92"/>
                  <a:gd name="T7" fmla="*/ 52 h 52"/>
                  <a:gd name="T8" fmla="*/ 80 w 92"/>
                  <a:gd name="T9" fmla="*/ 52 h 52"/>
                </a:gdLst>
                <a:ahLst/>
                <a:cxnLst>
                  <a:cxn ang="0">
                    <a:pos x="T0" y="T1"/>
                  </a:cxn>
                  <a:cxn ang="0">
                    <a:pos x="T2" y="T3"/>
                  </a:cxn>
                  <a:cxn ang="0">
                    <a:pos x="T4" y="T5"/>
                  </a:cxn>
                  <a:cxn ang="0">
                    <a:pos x="T6" y="T7"/>
                  </a:cxn>
                  <a:cxn ang="0">
                    <a:pos x="T8" y="T9"/>
                  </a:cxn>
                </a:cxnLst>
                <a:rect l="0" t="0" r="r" b="b"/>
                <a:pathLst>
                  <a:path w="92" h="52">
                    <a:moveTo>
                      <a:pt x="80" y="52"/>
                    </a:moveTo>
                    <a:lnTo>
                      <a:pt x="92" y="0"/>
                    </a:lnTo>
                    <a:lnTo>
                      <a:pt x="14" y="0"/>
                    </a:lnTo>
                    <a:lnTo>
                      <a:pt x="0" y="52"/>
                    </a:lnTo>
                    <a:lnTo>
                      <a:pt x="80" y="52"/>
                    </a:lnTo>
                    <a:close/>
                  </a:path>
                </a:pathLst>
              </a:custGeom>
              <a:solidFill>
                <a:srgbClr val="647E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884" name="Freeform 153">
                <a:extLst>
                  <a:ext uri="{FF2B5EF4-FFF2-40B4-BE49-F238E27FC236}">
                    <a16:creationId xmlns:a16="http://schemas.microsoft.com/office/drawing/2014/main" id="{1D5B5E2A-1AE2-7D75-067F-C80008E278F9}"/>
                  </a:ext>
                </a:extLst>
              </p:cNvPr>
              <p:cNvSpPr>
                <a:spLocks noChangeAspect="1"/>
              </p:cNvSpPr>
              <p:nvPr/>
            </p:nvSpPr>
            <p:spPr bwMode="gray">
              <a:xfrm>
                <a:off x="1553" y="3295"/>
                <a:ext cx="78" cy="31"/>
              </a:xfrm>
              <a:custGeom>
                <a:avLst/>
                <a:gdLst>
                  <a:gd name="T0" fmla="*/ 69 w 78"/>
                  <a:gd name="T1" fmla="*/ 31 h 31"/>
                  <a:gd name="T2" fmla="*/ 78 w 78"/>
                  <a:gd name="T3" fmla="*/ 26 h 31"/>
                  <a:gd name="T4" fmla="*/ 64 w 78"/>
                  <a:gd name="T5" fmla="*/ 0 h 31"/>
                  <a:gd name="T6" fmla="*/ 0 w 78"/>
                  <a:gd name="T7" fmla="*/ 31 h 31"/>
                  <a:gd name="T8" fmla="*/ 69 w 78"/>
                  <a:gd name="T9" fmla="*/ 31 h 31"/>
                </a:gdLst>
                <a:ahLst/>
                <a:cxnLst>
                  <a:cxn ang="0">
                    <a:pos x="T0" y="T1"/>
                  </a:cxn>
                  <a:cxn ang="0">
                    <a:pos x="T2" y="T3"/>
                  </a:cxn>
                  <a:cxn ang="0">
                    <a:pos x="T4" y="T5"/>
                  </a:cxn>
                  <a:cxn ang="0">
                    <a:pos x="T6" y="T7"/>
                  </a:cxn>
                  <a:cxn ang="0">
                    <a:pos x="T8" y="T9"/>
                  </a:cxn>
                </a:cxnLst>
                <a:rect l="0" t="0" r="r" b="b"/>
                <a:pathLst>
                  <a:path w="78" h="31">
                    <a:moveTo>
                      <a:pt x="69" y="31"/>
                    </a:moveTo>
                    <a:lnTo>
                      <a:pt x="78" y="26"/>
                    </a:lnTo>
                    <a:lnTo>
                      <a:pt x="64" y="0"/>
                    </a:lnTo>
                    <a:lnTo>
                      <a:pt x="0" y="31"/>
                    </a:lnTo>
                    <a:lnTo>
                      <a:pt x="69" y="31"/>
                    </a:lnTo>
                    <a:close/>
                  </a:path>
                </a:pathLst>
              </a:custGeom>
              <a:solidFill>
                <a:srgbClr val="647E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885" name="Freeform 154">
                <a:extLst>
                  <a:ext uri="{FF2B5EF4-FFF2-40B4-BE49-F238E27FC236}">
                    <a16:creationId xmlns:a16="http://schemas.microsoft.com/office/drawing/2014/main" id="{EB980C20-EB64-B1FA-6C46-35A860ED6AD4}"/>
                  </a:ext>
                </a:extLst>
              </p:cNvPr>
              <p:cNvSpPr>
                <a:spLocks noChangeAspect="1"/>
              </p:cNvSpPr>
              <p:nvPr/>
            </p:nvSpPr>
            <p:spPr bwMode="gray">
              <a:xfrm>
                <a:off x="1244" y="3182"/>
                <a:ext cx="70" cy="30"/>
              </a:xfrm>
              <a:custGeom>
                <a:avLst/>
                <a:gdLst>
                  <a:gd name="T0" fmla="*/ 63 w 70"/>
                  <a:gd name="T1" fmla="*/ 0 h 30"/>
                  <a:gd name="T2" fmla="*/ 0 w 70"/>
                  <a:gd name="T3" fmla="*/ 30 h 30"/>
                  <a:gd name="T4" fmla="*/ 70 w 70"/>
                  <a:gd name="T5" fmla="*/ 30 h 30"/>
                  <a:gd name="T6" fmla="*/ 63 w 70"/>
                  <a:gd name="T7" fmla="*/ 0 h 30"/>
                </a:gdLst>
                <a:ahLst/>
                <a:cxnLst>
                  <a:cxn ang="0">
                    <a:pos x="T0" y="T1"/>
                  </a:cxn>
                  <a:cxn ang="0">
                    <a:pos x="T2" y="T3"/>
                  </a:cxn>
                  <a:cxn ang="0">
                    <a:pos x="T4" y="T5"/>
                  </a:cxn>
                  <a:cxn ang="0">
                    <a:pos x="T6" y="T7"/>
                  </a:cxn>
                </a:cxnLst>
                <a:rect l="0" t="0" r="r" b="b"/>
                <a:pathLst>
                  <a:path w="70" h="30">
                    <a:moveTo>
                      <a:pt x="63" y="0"/>
                    </a:moveTo>
                    <a:lnTo>
                      <a:pt x="0" y="30"/>
                    </a:lnTo>
                    <a:lnTo>
                      <a:pt x="70" y="30"/>
                    </a:lnTo>
                    <a:lnTo>
                      <a:pt x="63" y="0"/>
                    </a:lnTo>
                    <a:close/>
                  </a:path>
                </a:pathLst>
              </a:custGeom>
              <a:solidFill>
                <a:srgbClr val="647E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886" name="Freeform 155">
                <a:extLst>
                  <a:ext uri="{FF2B5EF4-FFF2-40B4-BE49-F238E27FC236}">
                    <a16:creationId xmlns:a16="http://schemas.microsoft.com/office/drawing/2014/main" id="{ACC75DDC-D662-2829-D6B1-422CFE99C217}"/>
                  </a:ext>
                </a:extLst>
              </p:cNvPr>
              <p:cNvSpPr>
                <a:spLocks noChangeAspect="1"/>
              </p:cNvSpPr>
              <p:nvPr/>
            </p:nvSpPr>
            <p:spPr bwMode="gray">
              <a:xfrm>
                <a:off x="1407" y="3217"/>
                <a:ext cx="92" cy="52"/>
              </a:xfrm>
              <a:custGeom>
                <a:avLst/>
                <a:gdLst>
                  <a:gd name="T0" fmla="*/ 30 w 92"/>
                  <a:gd name="T1" fmla="*/ 52 h 52"/>
                  <a:gd name="T2" fmla="*/ 92 w 92"/>
                  <a:gd name="T3" fmla="*/ 21 h 52"/>
                  <a:gd name="T4" fmla="*/ 82 w 92"/>
                  <a:gd name="T5" fmla="*/ 0 h 52"/>
                  <a:gd name="T6" fmla="*/ 0 w 92"/>
                  <a:gd name="T7" fmla="*/ 0 h 52"/>
                  <a:gd name="T8" fmla="*/ 18 w 92"/>
                  <a:gd name="T9" fmla="*/ 52 h 52"/>
                  <a:gd name="T10" fmla="*/ 30 w 92"/>
                  <a:gd name="T11" fmla="*/ 52 h 52"/>
                </a:gdLst>
                <a:ahLst/>
                <a:cxnLst>
                  <a:cxn ang="0">
                    <a:pos x="T0" y="T1"/>
                  </a:cxn>
                  <a:cxn ang="0">
                    <a:pos x="T2" y="T3"/>
                  </a:cxn>
                  <a:cxn ang="0">
                    <a:pos x="T4" y="T5"/>
                  </a:cxn>
                  <a:cxn ang="0">
                    <a:pos x="T6" y="T7"/>
                  </a:cxn>
                  <a:cxn ang="0">
                    <a:pos x="T8" y="T9"/>
                  </a:cxn>
                  <a:cxn ang="0">
                    <a:pos x="T10" y="T11"/>
                  </a:cxn>
                </a:cxnLst>
                <a:rect l="0" t="0" r="r" b="b"/>
                <a:pathLst>
                  <a:path w="92" h="52">
                    <a:moveTo>
                      <a:pt x="30" y="52"/>
                    </a:moveTo>
                    <a:lnTo>
                      <a:pt x="92" y="21"/>
                    </a:lnTo>
                    <a:lnTo>
                      <a:pt x="82" y="0"/>
                    </a:lnTo>
                    <a:lnTo>
                      <a:pt x="0" y="0"/>
                    </a:lnTo>
                    <a:lnTo>
                      <a:pt x="18" y="52"/>
                    </a:lnTo>
                    <a:lnTo>
                      <a:pt x="30" y="52"/>
                    </a:lnTo>
                    <a:close/>
                  </a:path>
                </a:pathLst>
              </a:custGeom>
              <a:solidFill>
                <a:srgbClr val="647E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887" name="Freeform 156">
                <a:extLst>
                  <a:ext uri="{FF2B5EF4-FFF2-40B4-BE49-F238E27FC236}">
                    <a16:creationId xmlns:a16="http://schemas.microsoft.com/office/drawing/2014/main" id="{A96B1352-0840-1925-B600-65526FCF2403}"/>
                  </a:ext>
                </a:extLst>
              </p:cNvPr>
              <p:cNvSpPr>
                <a:spLocks noChangeAspect="1"/>
              </p:cNvSpPr>
              <p:nvPr/>
            </p:nvSpPr>
            <p:spPr bwMode="gray">
              <a:xfrm>
                <a:off x="1494" y="3217"/>
                <a:ext cx="52" cy="21"/>
              </a:xfrm>
              <a:custGeom>
                <a:avLst/>
                <a:gdLst>
                  <a:gd name="T0" fmla="*/ 9 w 52"/>
                  <a:gd name="T1" fmla="*/ 21 h 21"/>
                  <a:gd name="T2" fmla="*/ 52 w 52"/>
                  <a:gd name="T3" fmla="*/ 0 h 21"/>
                  <a:gd name="T4" fmla="*/ 0 w 52"/>
                  <a:gd name="T5" fmla="*/ 0 h 21"/>
                  <a:gd name="T6" fmla="*/ 9 w 52"/>
                  <a:gd name="T7" fmla="*/ 21 h 21"/>
                </a:gdLst>
                <a:ahLst/>
                <a:cxnLst>
                  <a:cxn ang="0">
                    <a:pos x="T0" y="T1"/>
                  </a:cxn>
                  <a:cxn ang="0">
                    <a:pos x="T2" y="T3"/>
                  </a:cxn>
                  <a:cxn ang="0">
                    <a:pos x="T4" y="T5"/>
                  </a:cxn>
                  <a:cxn ang="0">
                    <a:pos x="T6" y="T7"/>
                  </a:cxn>
                </a:cxnLst>
                <a:rect l="0" t="0" r="r" b="b"/>
                <a:pathLst>
                  <a:path w="52" h="21">
                    <a:moveTo>
                      <a:pt x="9" y="21"/>
                    </a:moveTo>
                    <a:lnTo>
                      <a:pt x="52" y="0"/>
                    </a:lnTo>
                    <a:lnTo>
                      <a:pt x="0" y="0"/>
                    </a:lnTo>
                    <a:lnTo>
                      <a:pt x="9" y="21"/>
                    </a:lnTo>
                    <a:close/>
                  </a:path>
                </a:pathLst>
              </a:custGeom>
              <a:solidFill>
                <a:srgbClr val="647E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888" name="Freeform 157">
                <a:extLst>
                  <a:ext uri="{FF2B5EF4-FFF2-40B4-BE49-F238E27FC236}">
                    <a16:creationId xmlns:a16="http://schemas.microsoft.com/office/drawing/2014/main" id="{9939E203-A320-1507-3608-A818F9331E06}"/>
                  </a:ext>
                </a:extLst>
              </p:cNvPr>
              <p:cNvSpPr>
                <a:spLocks noChangeAspect="1"/>
              </p:cNvSpPr>
              <p:nvPr/>
            </p:nvSpPr>
            <p:spPr bwMode="gray">
              <a:xfrm>
                <a:off x="1322" y="3217"/>
                <a:ext cx="99" cy="52"/>
              </a:xfrm>
              <a:custGeom>
                <a:avLst/>
                <a:gdLst>
                  <a:gd name="T0" fmla="*/ 80 w 99"/>
                  <a:gd name="T1" fmla="*/ 0 h 52"/>
                  <a:gd name="T2" fmla="*/ 0 w 99"/>
                  <a:gd name="T3" fmla="*/ 0 h 52"/>
                  <a:gd name="T4" fmla="*/ 14 w 99"/>
                  <a:gd name="T5" fmla="*/ 52 h 52"/>
                  <a:gd name="T6" fmla="*/ 99 w 99"/>
                  <a:gd name="T7" fmla="*/ 52 h 52"/>
                  <a:gd name="T8" fmla="*/ 80 w 99"/>
                  <a:gd name="T9" fmla="*/ 0 h 52"/>
                </a:gdLst>
                <a:ahLst/>
                <a:cxnLst>
                  <a:cxn ang="0">
                    <a:pos x="T0" y="T1"/>
                  </a:cxn>
                  <a:cxn ang="0">
                    <a:pos x="T2" y="T3"/>
                  </a:cxn>
                  <a:cxn ang="0">
                    <a:pos x="T4" y="T5"/>
                  </a:cxn>
                  <a:cxn ang="0">
                    <a:pos x="T6" y="T7"/>
                  </a:cxn>
                  <a:cxn ang="0">
                    <a:pos x="T8" y="T9"/>
                  </a:cxn>
                </a:cxnLst>
                <a:rect l="0" t="0" r="r" b="b"/>
                <a:pathLst>
                  <a:path w="99" h="52">
                    <a:moveTo>
                      <a:pt x="80" y="0"/>
                    </a:moveTo>
                    <a:lnTo>
                      <a:pt x="0" y="0"/>
                    </a:lnTo>
                    <a:lnTo>
                      <a:pt x="14" y="52"/>
                    </a:lnTo>
                    <a:lnTo>
                      <a:pt x="99" y="52"/>
                    </a:lnTo>
                    <a:lnTo>
                      <a:pt x="80" y="0"/>
                    </a:lnTo>
                    <a:close/>
                  </a:path>
                </a:pathLst>
              </a:custGeom>
              <a:solidFill>
                <a:srgbClr val="647E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889" name="Freeform 158">
                <a:extLst>
                  <a:ext uri="{FF2B5EF4-FFF2-40B4-BE49-F238E27FC236}">
                    <a16:creationId xmlns:a16="http://schemas.microsoft.com/office/drawing/2014/main" id="{F3CA46AE-AFCD-1875-B5E3-E2BBE9B4655B}"/>
                  </a:ext>
                </a:extLst>
              </p:cNvPr>
              <p:cNvSpPr>
                <a:spLocks noChangeAspect="1"/>
              </p:cNvSpPr>
              <p:nvPr/>
            </p:nvSpPr>
            <p:spPr bwMode="gray">
              <a:xfrm>
                <a:off x="1222" y="3160"/>
                <a:ext cx="10" cy="52"/>
              </a:xfrm>
              <a:custGeom>
                <a:avLst/>
                <a:gdLst>
                  <a:gd name="T0" fmla="*/ 0 w 10"/>
                  <a:gd name="T1" fmla="*/ 0 h 52"/>
                  <a:gd name="T2" fmla="*/ 10 w 10"/>
                  <a:gd name="T3" fmla="*/ 52 h 52"/>
                  <a:gd name="T4" fmla="*/ 10 w 10"/>
                  <a:gd name="T5" fmla="*/ 52 h 52"/>
                  <a:gd name="T6" fmla="*/ 0 w 10"/>
                  <a:gd name="T7" fmla="*/ 0 h 52"/>
                </a:gdLst>
                <a:ahLst/>
                <a:cxnLst>
                  <a:cxn ang="0">
                    <a:pos x="T0" y="T1"/>
                  </a:cxn>
                  <a:cxn ang="0">
                    <a:pos x="T2" y="T3"/>
                  </a:cxn>
                  <a:cxn ang="0">
                    <a:pos x="T4" y="T5"/>
                  </a:cxn>
                  <a:cxn ang="0">
                    <a:pos x="T6" y="T7"/>
                  </a:cxn>
                </a:cxnLst>
                <a:rect l="0" t="0" r="r" b="b"/>
                <a:pathLst>
                  <a:path w="10" h="52">
                    <a:moveTo>
                      <a:pt x="0" y="0"/>
                    </a:moveTo>
                    <a:lnTo>
                      <a:pt x="10" y="52"/>
                    </a:lnTo>
                    <a:lnTo>
                      <a:pt x="10" y="52"/>
                    </a:lnTo>
                    <a:lnTo>
                      <a:pt x="0" y="0"/>
                    </a:lnTo>
                    <a:close/>
                  </a:path>
                </a:pathLst>
              </a:custGeom>
              <a:solidFill>
                <a:srgbClr val="647E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890" name="Freeform 159">
                <a:extLst>
                  <a:ext uri="{FF2B5EF4-FFF2-40B4-BE49-F238E27FC236}">
                    <a16:creationId xmlns:a16="http://schemas.microsoft.com/office/drawing/2014/main" id="{CB8EEC63-3DE7-7D1F-3EF7-1B082662522C}"/>
                  </a:ext>
                </a:extLst>
              </p:cNvPr>
              <p:cNvSpPr>
                <a:spLocks noChangeAspect="1"/>
              </p:cNvSpPr>
              <p:nvPr/>
            </p:nvSpPr>
            <p:spPr bwMode="gray">
              <a:xfrm>
                <a:off x="1232" y="3217"/>
                <a:ext cx="99" cy="52"/>
              </a:xfrm>
              <a:custGeom>
                <a:avLst/>
                <a:gdLst>
                  <a:gd name="T0" fmla="*/ 99 w 99"/>
                  <a:gd name="T1" fmla="*/ 52 h 52"/>
                  <a:gd name="T2" fmla="*/ 85 w 99"/>
                  <a:gd name="T3" fmla="*/ 0 h 52"/>
                  <a:gd name="T4" fmla="*/ 2 w 99"/>
                  <a:gd name="T5" fmla="*/ 0 h 52"/>
                  <a:gd name="T6" fmla="*/ 0 w 99"/>
                  <a:gd name="T7" fmla="*/ 0 h 52"/>
                  <a:gd name="T8" fmla="*/ 0 w 99"/>
                  <a:gd name="T9" fmla="*/ 0 h 52"/>
                  <a:gd name="T10" fmla="*/ 0 w 99"/>
                  <a:gd name="T11" fmla="*/ 0 h 52"/>
                  <a:gd name="T12" fmla="*/ 12 w 99"/>
                  <a:gd name="T13" fmla="*/ 52 h 52"/>
                  <a:gd name="T14" fmla="*/ 12 w 99"/>
                  <a:gd name="T15" fmla="*/ 52 h 52"/>
                  <a:gd name="T16" fmla="*/ 99 w 99"/>
                  <a:gd name="T17"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 h="52">
                    <a:moveTo>
                      <a:pt x="99" y="52"/>
                    </a:moveTo>
                    <a:lnTo>
                      <a:pt x="85" y="0"/>
                    </a:lnTo>
                    <a:lnTo>
                      <a:pt x="2" y="0"/>
                    </a:lnTo>
                    <a:lnTo>
                      <a:pt x="0" y="0"/>
                    </a:lnTo>
                    <a:lnTo>
                      <a:pt x="0" y="0"/>
                    </a:lnTo>
                    <a:lnTo>
                      <a:pt x="0" y="0"/>
                    </a:lnTo>
                    <a:lnTo>
                      <a:pt x="12" y="52"/>
                    </a:lnTo>
                    <a:lnTo>
                      <a:pt x="12" y="52"/>
                    </a:lnTo>
                    <a:lnTo>
                      <a:pt x="99" y="52"/>
                    </a:lnTo>
                    <a:close/>
                  </a:path>
                </a:pathLst>
              </a:custGeom>
              <a:solidFill>
                <a:srgbClr val="647E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891" name="Freeform 160">
                <a:extLst>
                  <a:ext uri="{FF2B5EF4-FFF2-40B4-BE49-F238E27FC236}">
                    <a16:creationId xmlns:a16="http://schemas.microsoft.com/office/drawing/2014/main" id="{3E8DF2DA-3DA9-BA2E-1AEF-C725451CB266}"/>
                  </a:ext>
                </a:extLst>
              </p:cNvPr>
              <p:cNvSpPr>
                <a:spLocks noChangeAspect="1"/>
              </p:cNvSpPr>
              <p:nvPr/>
            </p:nvSpPr>
            <p:spPr bwMode="gray">
              <a:xfrm>
                <a:off x="1244" y="3274"/>
                <a:ext cx="99" cy="52"/>
              </a:xfrm>
              <a:custGeom>
                <a:avLst/>
                <a:gdLst>
                  <a:gd name="T0" fmla="*/ 99 w 99"/>
                  <a:gd name="T1" fmla="*/ 40 h 52"/>
                  <a:gd name="T2" fmla="*/ 87 w 99"/>
                  <a:gd name="T3" fmla="*/ 0 h 52"/>
                  <a:gd name="T4" fmla="*/ 0 w 99"/>
                  <a:gd name="T5" fmla="*/ 0 h 52"/>
                  <a:gd name="T6" fmla="*/ 9 w 99"/>
                  <a:gd name="T7" fmla="*/ 52 h 52"/>
                  <a:gd name="T8" fmla="*/ 75 w 99"/>
                  <a:gd name="T9" fmla="*/ 52 h 52"/>
                  <a:gd name="T10" fmla="*/ 99 w 99"/>
                  <a:gd name="T11" fmla="*/ 40 h 52"/>
                </a:gdLst>
                <a:ahLst/>
                <a:cxnLst>
                  <a:cxn ang="0">
                    <a:pos x="T0" y="T1"/>
                  </a:cxn>
                  <a:cxn ang="0">
                    <a:pos x="T2" y="T3"/>
                  </a:cxn>
                  <a:cxn ang="0">
                    <a:pos x="T4" y="T5"/>
                  </a:cxn>
                  <a:cxn ang="0">
                    <a:pos x="T6" y="T7"/>
                  </a:cxn>
                  <a:cxn ang="0">
                    <a:pos x="T8" y="T9"/>
                  </a:cxn>
                  <a:cxn ang="0">
                    <a:pos x="T10" y="T11"/>
                  </a:cxn>
                </a:cxnLst>
                <a:rect l="0" t="0" r="r" b="b"/>
                <a:pathLst>
                  <a:path w="99" h="52">
                    <a:moveTo>
                      <a:pt x="99" y="40"/>
                    </a:moveTo>
                    <a:lnTo>
                      <a:pt x="87" y="0"/>
                    </a:lnTo>
                    <a:lnTo>
                      <a:pt x="0" y="0"/>
                    </a:lnTo>
                    <a:lnTo>
                      <a:pt x="9" y="52"/>
                    </a:lnTo>
                    <a:lnTo>
                      <a:pt x="75" y="52"/>
                    </a:lnTo>
                    <a:lnTo>
                      <a:pt x="99" y="40"/>
                    </a:lnTo>
                    <a:close/>
                  </a:path>
                </a:pathLst>
              </a:custGeom>
              <a:solidFill>
                <a:srgbClr val="647E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892" name="Freeform 161">
                <a:extLst>
                  <a:ext uri="{FF2B5EF4-FFF2-40B4-BE49-F238E27FC236}">
                    <a16:creationId xmlns:a16="http://schemas.microsoft.com/office/drawing/2014/main" id="{A4AA7D1B-DC50-5A76-6675-3745D1970D8C}"/>
                  </a:ext>
                </a:extLst>
              </p:cNvPr>
              <p:cNvSpPr>
                <a:spLocks noChangeAspect="1"/>
              </p:cNvSpPr>
              <p:nvPr/>
            </p:nvSpPr>
            <p:spPr bwMode="gray">
              <a:xfrm>
                <a:off x="1470" y="3160"/>
                <a:ext cx="104" cy="52"/>
              </a:xfrm>
              <a:custGeom>
                <a:avLst/>
                <a:gdLst>
                  <a:gd name="T0" fmla="*/ 85 w 104"/>
                  <a:gd name="T1" fmla="*/ 52 h 52"/>
                  <a:gd name="T2" fmla="*/ 100 w 104"/>
                  <a:gd name="T3" fmla="*/ 45 h 52"/>
                  <a:gd name="T4" fmla="*/ 104 w 104"/>
                  <a:gd name="T5" fmla="*/ 52 h 52"/>
                  <a:gd name="T6" fmla="*/ 104 w 104"/>
                  <a:gd name="T7" fmla="*/ 52 h 52"/>
                  <a:gd name="T8" fmla="*/ 78 w 104"/>
                  <a:gd name="T9" fmla="*/ 0 h 52"/>
                  <a:gd name="T10" fmla="*/ 0 w 104"/>
                  <a:gd name="T11" fmla="*/ 0 h 52"/>
                  <a:gd name="T12" fmla="*/ 24 w 104"/>
                  <a:gd name="T13" fmla="*/ 52 h 52"/>
                  <a:gd name="T14" fmla="*/ 85 w 104"/>
                  <a:gd name="T15" fmla="*/ 52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4" h="52">
                    <a:moveTo>
                      <a:pt x="85" y="52"/>
                    </a:moveTo>
                    <a:lnTo>
                      <a:pt x="100" y="45"/>
                    </a:lnTo>
                    <a:lnTo>
                      <a:pt x="104" y="52"/>
                    </a:lnTo>
                    <a:lnTo>
                      <a:pt x="104" y="52"/>
                    </a:lnTo>
                    <a:lnTo>
                      <a:pt x="78" y="0"/>
                    </a:lnTo>
                    <a:lnTo>
                      <a:pt x="0" y="0"/>
                    </a:lnTo>
                    <a:lnTo>
                      <a:pt x="24" y="52"/>
                    </a:lnTo>
                    <a:lnTo>
                      <a:pt x="85" y="52"/>
                    </a:lnTo>
                    <a:close/>
                  </a:path>
                </a:pathLst>
              </a:custGeom>
              <a:solidFill>
                <a:srgbClr val="647E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893" name="Freeform 162">
                <a:extLst>
                  <a:ext uri="{FF2B5EF4-FFF2-40B4-BE49-F238E27FC236}">
                    <a16:creationId xmlns:a16="http://schemas.microsoft.com/office/drawing/2014/main" id="{2570C4B2-E43F-CB65-A8CC-4E4EA620EEE2}"/>
                  </a:ext>
                </a:extLst>
              </p:cNvPr>
              <p:cNvSpPr>
                <a:spLocks noChangeAspect="1"/>
              </p:cNvSpPr>
              <p:nvPr/>
            </p:nvSpPr>
            <p:spPr bwMode="gray">
              <a:xfrm>
                <a:off x="1577" y="3217"/>
                <a:ext cx="28" cy="52"/>
              </a:xfrm>
              <a:custGeom>
                <a:avLst/>
                <a:gdLst>
                  <a:gd name="T0" fmla="*/ 28 w 28"/>
                  <a:gd name="T1" fmla="*/ 52 h 52"/>
                  <a:gd name="T2" fmla="*/ 0 w 28"/>
                  <a:gd name="T3" fmla="*/ 0 h 52"/>
                  <a:gd name="T4" fmla="*/ 0 w 28"/>
                  <a:gd name="T5" fmla="*/ 0 h 52"/>
                  <a:gd name="T6" fmla="*/ 28 w 28"/>
                  <a:gd name="T7" fmla="*/ 52 h 52"/>
                </a:gdLst>
                <a:ahLst/>
                <a:cxnLst>
                  <a:cxn ang="0">
                    <a:pos x="T0" y="T1"/>
                  </a:cxn>
                  <a:cxn ang="0">
                    <a:pos x="T2" y="T3"/>
                  </a:cxn>
                  <a:cxn ang="0">
                    <a:pos x="T4" y="T5"/>
                  </a:cxn>
                  <a:cxn ang="0">
                    <a:pos x="T6" y="T7"/>
                  </a:cxn>
                </a:cxnLst>
                <a:rect l="0" t="0" r="r" b="b"/>
                <a:pathLst>
                  <a:path w="28" h="52">
                    <a:moveTo>
                      <a:pt x="28" y="52"/>
                    </a:moveTo>
                    <a:lnTo>
                      <a:pt x="0" y="0"/>
                    </a:lnTo>
                    <a:lnTo>
                      <a:pt x="0" y="0"/>
                    </a:lnTo>
                    <a:lnTo>
                      <a:pt x="28" y="52"/>
                    </a:lnTo>
                    <a:close/>
                  </a:path>
                </a:pathLst>
              </a:custGeom>
              <a:solidFill>
                <a:srgbClr val="647E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894" name="Freeform 163">
                <a:extLst>
                  <a:ext uri="{FF2B5EF4-FFF2-40B4-BE49-F238E27FC236}">
                    <a16:creationId xmlns:a16="http://schemas.microsoft.com/office/drawing/2014/main" id="{6B1DBDA3-2C08-3727-2C71-6C71E48A4FC8}"/>
                  </a:ext>
                </a:extLst>
              </p:cNvPr>
              <p:cNvSpPr>
                <a:spLocks noChangeAspect="1"/>
              </p:cNvSpPr>
              <p:nvPr/>
            </p:nvSpPr>
            <p:spPr bwMode="gray">
              <a:xfrm>
                <a:off x="1310" y="3160"/>
                <a:ext cx="92" cy="52"/>
              </a:xfrm>
              <a:custGeom>
                <a:avLst/>
                <a:gdLst>
                  <a:gd name="T0" fmla="*/ 9 w 92"/>
                  <a:gd name="T1" fmla="*/ 52 h 52"/>
                  <a:gd name="T2" fmla="*/ 92 w 92"/>
                  <a:gd name="T3" fmla="*/ 52 h 52"/>
                  <a:gd name="T4" fmla="*/ 73 w 92"/>
                  <a:gd name="T5" fmla="*/ 0 h 52"/>
                  <a:gd name="T6" fmla="*/ 40 w 92"/>
                  <a:gd name="T7" fmla="*/ 0 h 52"/>
                  <a:gd name="T8" fmla="*/ 0 w 92"/>
                  <a:gd name="T9" fmla="*/ 19 h 52"/>
                  <a:gd name="T10" fmla="*/ 9 w 92"/>
                  <a:gd name="T11" fmla="*/ 52 h 52"/>
                </a:gdLst>
                <a:ahLst/>
                <a:cxnLst>
                  <a:cxn ang="0">
                    <a:pos x="T0" y="T1"/>
                  </a:cxn>
                  <a:cxn ang="0">
                    <a:pos x="T2" y="T3"/>
                  </a:cxn>
                  <a:cxn ang="0">
                    <a:pos x="T4" y="T5"/>
                  </a:cxn>
                  <a:cxn ang="0">
                    <a:pos x="T6" y="T7"/>
                  </a:cxn>
                  <a:cxn ang="0">
                    <a:pos x="T8" y="T9"/>
                  </a:cxn>
                  <a:cxn ang="0">
                    <a:pos x="T10" y="T11"/>
                  </a:cxn>
                </a:cxnLst>
                <a:rect l="0" t="0" r="r" b="b"/>
                <a:pathLst>
                  <a:path w="92" h="52">
                    <a:moveTo>
                      <a:pt x="9" y="52"/>
                    </a:moveTo>
                    <a:lnTo>
                      <a:pt x="92" y="52"/>
                    </a:lnTo>
                    <a:lnTo>
                      <a:pt x="73" y="0"/>
                    </a:lnTo>
                    <a:lnTo>
                      <a:pt x="40" y="0"/>
                    </a:lnTo>
                    <a:lnTo>
                      <a:pt x="0" y="19"/>
                    </a:lnTo>
                    <a:lnTo>
                      <a:pt x="9" y="52"/>
                    </a:lnTo>
                    <a:close/>
                  </a:path>
                </a:pathLst>
              </a:custGeom>
              <a:solidFill>
                <a:srgbClr val="647E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895" name="Freeform 164">
                <a:extLst>
                  <a:ext uri="{FF2B5EF4-FFF2-40B4-BE49-F238E27FC236}">
                    <a16:creationId xmlns:a16="http://schemas.microsoft.com/office/drawing/2014/main" id="{D33A86D9-A0CA-31A6-42B4-D3FC81A6451F}"/>
                  </a:ext>
                </a:extLst>
              </p:cNvPr>
              <p:cNvSpPr>
                <a:spLocks noChangeAspect="1"/>
              </p:cNvSpPr>
              <p:nvPr/>
            </p:nvSpPr>
            <p:spPr bwMode="gray">
              <a:xfrm>
                <a:off x="1388" y="3160"/>
                <a:ext cx="101" cy="52"/>
              </a:xfrm>
              <a:custGeom>
                <a:avLst/>
                <a:gdLst>
                  <a:gd name="T0" fmla="*/ 101 w 101"/>
                  <a:gd name="T1" fmla="*/ 52 h 52"/>
                  <a:gd name="T2" fmla="*/ 78 w 101"/>
                  <a:gd name="T3" fmla="*/ 0 h 52"/>
                  <a:gd name="T4" fmla="*/ 0 w 101"/>
                  <a:gd name="T5" fmla="*/ 0 h 52"/>
                  <a:gd name="T6" fmla="*/ 19 w 101"/>
                  <a:gd name="T7" fmla="*/ 52 h 52"/>
                  <a:gd name="T8" fmla="*/ 101 w 101"/>
                  <a:gd name="T9" fmla="*/ 52 h 52"/>
                </a:gdLst>
                <a:ahLst/>
                <a:cxnLst>
                  <a:cxn ang="0">
                    <a:pos x="T0" y="T1"/>
                  </a:cxn>
                  <a:cxn ang="0">
                    <a:pos x="T2" y="T3"/>
                  </a:cxn>
                  <a:cxn ang="0">
                    <a:pos x="T4" y="T5"/>
                  </a:cxn>
                  <a:cxn ang="0">
                    <a:pos x="T6" y="T7"/>
                  </a:cxn>
                  <a:cxn ang="0">
                    <a:pos x="T8" y="T9"/>
                  </a:cxn>
                </a:cxnLst>
                <a:rect l="0" t="0" r="r" b="b"/>
                <a:pathLst>
                  <a:path w="101" h="52">
                    <a:moveTo>
                      <a:pt x="101" y="52"/>
                    </a:moveTo>
                    <a:lnTo>
                      <a:pt x="78" y="0"/>
                    </a:lnTo>
                    <a:lnTo>
                      <a:pt x="0" y="0"/>
                    </a:lnTo>
                    <a:lnTo>
                      <a:pt x="19" y="52"/>
                    </a:lnTo>
                    <a:lnTo>
                      <a:pt x="101" y="52"/>
                    </a:lnTo>
                    <a:close/>
                  </a:path>
                </a:pathLst>
              </a:custGeom>
              <a:solidFill>
                <a:srgbClr val="647E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896" name="Rectangle 165">
                <a:extLst>
                  <a:ext uri="{FF2B5EF4-FFF2-40B4-BE49-F238E27FC236}">
                    <a16:creationId xmlns:a16="http://schemas.microsoft.com/office/drawing/2014/main" id="{A5446466-21E3-D4D1-AB83-4F7F662FAE98}"/>
                  </a:ext>
                </a:extLst>
              </p:cNvPr>
              <p:cNvSpPr>
                <a:spLocks noChangeAspect="1" noChangeArrowheads="1"/>
              </p:cNvSpPr>
              <p:nvPr/>
            </p:nvSpPr>
            <p:spPr bwMode="gray">
              <a:xfrm>
                <a:off x="1428" y="3274"/>
                <a:ext cx="1" cy="1"/>
              </a:xfrm>
              <a:prstGeom prst="rect">
                <a:avLst/>
              </a:prstGeom>
              <a:solidFill>
                <a:srgbClr val="647E9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897" name="Freeform 166">
                <a:extLst>
                  <a:ext uri="{FF2B5EF4-FFF2-40B4-BE49-F238E27FC236}">
                    <a16:creationId xmlns:a16="http://schemas.microsoft.com/office/drawing/2014/main" id="{5C5A5614-9781-0B68-E08B-B726C82D5A29}"/>
                  </a:ext>
                </a:extLst>
              </p:cNvPr>
              <p:cNvSpPr>
                <a:spLocks noChangeAspect="1"/>
              </p:cNvSpPr>
              <p:nvPr/>
            </p:nvSpPr>
            <p:spPr bwMode="gray">
              <a:xfrm>
                <a:off x="1336" y="3274"/>
                <a:ext cx="87" cy="40"/>
              </a:xfrm>
              <a:custGeom>
                <a:avLst/>
                <a:gdLst>
                  <a:gd name="T0" fmla="*/ 0 w 87"/>
                  <a:gd name="T1" fmla="*/ 0 h 40"/>
                  <a:gd name="T2" fmla="*/ 12 w 87"/>
                  <a:gd name="T3" fmla="*/ 40 h 40"/>
                  <a:gd name="T4" fmla="*/ 87 w 87"/>
                  <a:gd name="T5" fmla="*/ 2 h 40"/>
                  <a:gd name="T6" fmla="*/ 87 w 87"/>
                  <a:gd name="T7" fmla="*/ 0 h 40"/>
                  <a:gd name="T8" fmla="*/ 0 w 87"/>
                  <a:gd name="T9" fmla="*/ 0 h 40"/>
                </a:gdLst>
                <a:ahLst/>
                <a:cxnLst>
                  <a:cxn ang="0">
                    <a:pos x="T0" y="T1"/>
                  </a:cxn>
                  <a:cxn ang="0">
                    <a:pos x="T2" y="T3"/>
                  </a:cxn>
                  <a:cxn ang="0">
                    <a:pos x="T4" y="T5"/>
                  </a:cxn>
                  <a:cxn ang="0">
                    <a:pos x="T6" y="T7"/>
                  </a:cxn>
                  <a:cxn ang="0">
                    <a:pos x="T8" y="T9"/>
                  </a:cxn>
                </a:cxnLst>
                <a:rect l="0" t="0" r="r" b="b"/>
                <a:pathLst>
                  <a:path w="87" h="40">
                    <a:moveTo>
                      <a:pt x="0" y="0"/>
                    </a:moveTo>
                    <a:lnTo>
                      <a:pt x="12" y="40"/>
                    </a:lnTo>
                    <a:lnTo>
                      <a:pt x="87" y="2"/>
                    </a:lnTo>
                    <a:lnTo>
                      <a:pt x="87" y="0"/>
                    </a:lnTo>
                    <a:lnTo>
                      <a:pt x="0" y="0"/>
                    </a:lnTo>
                    <a:close/>
                  </a:path>
                </a:pathLst>
              </a:custGeom>
              <a:solidFill>
                <a:srgbClr val="647E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898" name="Freeform 167">
                <a:extLst>
                  <a:ext uri="{FF2B5EF4-FFF2-40B4-BE49-F238E27FC236}">
                    <a16:creationId xmlns:a16="http://schemas.microsoft.com/office/drawing/2014/main" id="{E84188D8-9B33-D7F3-63C3-6CFD29979A32}"/>
                  </a:ext>
                </a:extLst>
              </p:cNvPr>
              <p:cNvSpPr>
                <a:spLocks noChangeAspect="1"/>
              </p:cNvSpPr>
              <p:nvPr/>
            </p:nvSpPr>
            <p:spPr bwMode="gray">
              <a:xfrm>
                <a:off x="317" y="3491"/>
                <a:ext cx="22" cy="40"/>
              </a:xfrm>
              <a:custGeom>
                <a:avLst/>
                <a:gdLst>
                  <a:gd name="T0" fmla="*/ 22 w 22"/>
                  <a:gd name="T1" fmla="*/ 0 h 40"/>
                  <a:gd name="T2" fmla="*/ 0 w 22"/>
                  <a:gd name="T3" fmla="*/ 40 h 40"/>
                  <a:gd name="T4" fmla="*/ 22 w 22"/>
                  <a:gd name="T5" fmla="*/ 0 h 40"/>
                  <a:gd name="T6" fmla="*/ 22 w 22"/>
                  <a:gd name="T7" fmla="*/ 0 h 40"/>
                </a:gdLst>
                <a:ahLst/>
                <a:cxnLst>
                  <a:cxn ang="0">
                    <a:pos x="T0" y="T1"/>
                  </a:cxn>
                  <a:cxn ang="0">
                    <a:pos x="T2" y="T3"/>
                  </a:cxn>
                  <a:cxn ang="0">
                    <a:pos x="T4" y="T5"/>
                  </a:cxn>
                  <a:cxn ang="0">
                    <a:pos x="T6" y="T7"/>
                  </a:cxn>
                </a:cxnLst>
                <a:rect l="0" t="0" r="r" b="b"/>
                <a:pathLst>
                  <a:path w="22" h="40">
                    <a:moveTo>
                      <a:pt x="22" y="0"/>
                    </a:moveTo>
                    <a:lnTo>
                      <a:pt x="0" y="40"/>
                    </a:lnTo>
                    <a:lnTo>
                      <a:pt x="22" y="0"/>
                    </a:lnTo>
                    <a:lnTo>
                      <a:pt x="22" y="0"/>
                    </a:lnTo>
                    <a:close/>
                  </a:path>
                </a:pathLst>
              </a:custGeom>
              <a:solidFill>
                <a:srgbClr val="96A8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899" name="Freeform 168">
                <a:extLst>
                  <a:ext uri="{FF2B5EF4-FFF2-40B4-BE49-F238E27FC236}">
                    <a16:creationId xmlns:a16="http://schemas.microsoft.com/office/drawing/2014/main" id="{17964F86-10E8-6FAF-FC9E-F21193EE3652}"/>
                  </a:ext>
                </a:extLst>
              </p:cNvPr>
              <p:cNvSpPr>
                <a:spLocks noChangeAspect="1"/>
              </p:cNvSpPr>
              <p:nvPr/>
            </p:nvSpPr>
            <p:spPr bwMode="gray">
              <a:xfrm>
                <a:off x="367" y="3427"/>
                <a:ext cx="104" cy="50"/>
              </a:xfrm>
              <a:custGeom>
                <a:avLst/>
                <a:gdLst>
                  <a:gd name="T0" fmla="*/ 87 w 104"/>
                  <a:gd name="T1" fmla="*/ 38 h 50"/>
                  <a:gd name="T2" fmla="*/ 104 w 104"/>
                  <a:gd name="T3" fmla="*/ 0 h 50"/>
                  <a:gd name="T4" fmla="*/ 0 w 104"/>
                  <a:gd name="T5" fmla="*/ 50 h 50"/>
                  <a:gd name="T6" fmla="*/ 61 w 104"/>
                  <a:gd name="T7" fmla="*/ 50 h 50"/>
                  <a:gd name="T8" fmla="*/ 87 w 104"/>
                  <a:gd name="T9" fmla="*/ 38 h 50"/>
                </a:gdLst>
                <a:ahLst/>
                <a:cxnLst>
                  <a:cxn ang="0">
                    <a:pos x="T0" y="T1"/>
                  </a:cxn>
                  <a:cxn ang="0">
                    <a:pos x="T2" y="T3"/>
                  </a:cxn>
                  <a:cxn ang="0">
                    <a:pos x="T4" y="T5"/>
                  </a:cxn>
                  <a:cxn ang="0">
                    <a:pos x="T6" y="T7"/>
                  </a:cxn>
                  <a:cxn ang="0">
                    <a:pos x="T8" y="T9"/>
                  </a:cxn>
                </a:cxnLst>
                <a:rect l="0" t="0" r="r" b="b"/>
                <a:pathLst>
                  <a:path w="104" h="50">
                    <a:moveTo>
                      <a:pt x="87" y="38"/>
                    </a:moveTo>
                    <a:lnTo>
                      <a:pt x="104" y="0"/>
                    </a:lnTo>
                    <a:lnTo>
                      <a:pt x="0" y="50"/>
                    </a:lnTo>
                    <a:lnTo>
                      <a:pt x="61" y="50"/>
                    </a:lnTo>
                    <a:lnTo>
                      <a:pt x="87" y="38"/>
                    </a:lnTo>
                    <a:close/>
                  </a:path>
                </a:pathLst>
              </a:custGeom>
              <a:solidFill>
                <a:srgbClr val="96A8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900" name="Freeform 169">
                <a:extLst>
                  <a:ext uri="{FF2B5EF4-FFF2-40B4-BE49-F238E27FC236}">
                    <a16:creationId xmlns:a16="http://schemas.microsoft.com/office/drawing/2014/main" id="{C5B6C0B7-7A58-2622-8124-5E74D6DEAFDA}"/>
                  </a:ext>
                </a:extLst>
              </p:cNvPr>
              <p:cNvSpPr>
                <a:spLocks noChangeAspect="1"/>
              </p:cNvSpPr>
              <p:nvPr/>
            </p:nvSpPr>
            <p:spPr bwMode="gray">
              <a:xfrm>
                <a:off x="591" y="3347"/>
                <a:ext cx="107" cy="52"/>
              </a:xfrm>
              <a:custGeom>
                <a:avLst/>
                <a:gdLst>
                  <a:gd name="T0" fmla="*/ 0 w 107"/>
                  <a:gd name="T1" fmla="*/ 52 h 52"/>
                  <a:gd name="T2" fmla="*/ 107 w 107"/>
                  <a:gd name="T3" fmla="*/ 0 h 52"/>
                  <a:gd name="T4" fmla="*/ 45 w 107"/>
                  <a:gd name="T5" fmla="*/ 0 h 52"/>
                  <a:gd name="T6" fmla="*/ 12 w 107"/>
                  <a:gd name="T7" fmla="*/ 17 h 52"/>
                  <a:gd name="T8" fmla="*/ 0 w 107"/>
                  <a:gd name="T9" fmla="*/ 52 h 52"/>
                </a:gdLst>
                <a:ahLst/>
                <a:cxnLst>
                  <a:cxn ang="0">
                    <a:pos x="T0" y="T1"/>
                  </a:cxn>
                  <a:cxn ang="0">
                    <a:pos x="T2" y="T3"/>
                  </a:cxn>
                  <a:cxn ang="0">
                    <a:pos x="T4" y="T5"/>
                  </a:cxn>
                  <a:cxn ang="0">
                    <a:pos x="T6" y="T7"/>
                  </a:cxn>
                  <a:cxn ang="0">
                    <a:pos x="T8" y="T9"/>
                  </a:cxn>
                </a:cxnLst>
                <a:rect l="0" t="0" r="r" b="b"/>
                <a:pathLst>
                  <a:path w="107" h="52">
                    <a:moveTo>
                      <a:pt x="0" y="52"/>
                    </a:moveTo>
                    <a:lnTo>
                      <a:pt x="107" y="0"/>
                    </a:lnTo>
                    <a:lnTo>
                      <a:pt x="45" y="0"/>
                    </a:lnTo>
                    <a:lnTo>
                      <a:pt x="12" y="17"/>
                    </a:lnTo>
                    <a:lnTo>
                      <a:pt x="0" y="52"/>
                    </a:lnTo>
                    <a:close/>
                  </a:path>
                </a:pathLst>
              </a:custGeom>
              <a:solidFill>
                <a:srgbClr val="96A8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901" name="Freeform 170">
                <a:extLst>
                  <a:ext uri="{FF2B5EF4-FFF2-40B4-BE49-F238E27FC236}">
                    <a16:creationId xmlns:a16="http://schemas.microsoft.com/office/drawing/2014/main" id="{43144B74-B60E-A8CA-6C37-CC931DDCAF14}"/>
                  </a:ext>
                </a:extLst>
              </p:cNvPr>
              <p:cNvSpPr>
                <a:spLocks noChangeAspect="1"/>
              </p:cNvSpPr>
              <p:nvPr/>
            </p:nvSpPr>
            <p:spPr bwMode="gray">
              <a:xfrm>
                <a:off x="461" y="3416"/>
                <a:ext cx="97" cy="44"/>
              </a:xfrm>
              <a:custGeom>
                <a:avLst/>
                <a:gdLst>
                  <a:gd name="T0" fmla="*/ 36 w 97"/>
                  <a:gd name="T1" fmla="*/ 0 h 44"/>
                  <a:gd name="T2" fmla="*/ 17 w 97"/>
                  <a:gd name="T3" fmla="*/ 7 h 44"/>
                  <a:gd name="T4" fmla="*/ 0 w 97"/>
                  <a:gd name="T5" fmla="*/ 44 h 44"/>
                  <a:gd name="T6" fmla="*/ 97 w 97"/>
                  <a:gd name="T7" fmla="*/ 0 h 44"/>
                  <a:gd name="T8" fmla="*/ 36 w 97"/>
                  <a:gd name="T9" fmla="*/ 0 h 44"/>
                </a:gdLst>
                <a:ahLst/>
                <a:cxnLst>
                  <a:cxn ang="0">
                    <a:pos x="T0" y="T1"/>
                  </a:cxn>
                  <a:cxn ang="0">
                    <a:pos x="T2" y="T3"/>
                  </a:cxn>
                  <a:cxn ang="0">
                    <a:pos x="T4" y="T5"/>
                  </a:cxn>
                  <a:cxn ang="0">
                    <a:pos x="T6" y="T7"/>
                  </a:cxn>
                  <a:cxn ang="0">
                    <a:pos x="T8" y="T9"/>
                  </a:cxn>
                </a:cxnLst>
                <a:rect l="0" t="0" r="r" b="b"/>
                <a:pathLst>
                  <a:path w="97" h="44">
                    <a:moveTo>
                      <a:pt x="36" y="0"/>
                    </a:moveTo>
                    <a:lnTo>
                      <a:pt x="17" y="7"/>
                    </a:lnTo>
                    <a:lnTo>
                      <a:pt x="0" y="44"/>
                    </a:lnTo>
                    <a:lnTo>
                      <a:pt x="97" y="0"/>
                    </a:lnTo>
                    <a:lnTo>
                      <a:pt x="36" y="0"/>
                    </a:lnTo>
                    <a:close/>
                  </a:path>
                </a:pathLst>
              </a:custGeom>
              <a:solidFill>
                <a:srgbClr val="96A8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902" name="Freeform 171">
                <a:extLst>
                  <a:ext uri="{FF2B5EF4-FFF2-40B4-BE49-F238E27FC236}">
                    <a16:creationId xmlns:a16="http://schemas.microsoft.com/office/drawing/2014/main" id="{12018A53-24CC-2CD1-78E3-713908DD99D7}"/>
                  </a:ext>
                </a:extLst>
              </p:cNvPr>
              <p:cNvSpPr>
                <a:spLocks noChangeAspect="1"/>
              </p:cNvSpPr>
              <p:nvPr/>
            </p:nvSpPr>
            <p:spPr bwMode="gray">
              <a:xfrm>
                <a:off x="506" y="3366"/>
                <a:ext cx="90" cy="45"/>
              </a:xfrm>
              <a:custGeom>
                <a:avLst/>
                <a:gdLst>
                  <a:gd name="T0" fmla="*/ 78 w 90"/>
                  <a:gd name="T1" fmla="*/ 35 h 45"/>
                  <a:gd name="T2" fmla="*/ 90 w 90"/>
                  <a:gd name="T3" fmla="*/ 0 h 45"/>
                  <a:gd name="T4" fmla="*/ 0 w 90"/>
                  <a:gd name="T5" fmla="*/ 45 h 45"/>
                  <a:gd name="T6" fmla="*/ 64 w 90"/>
                  <a:gd name="T7" fmla="*/ 45 h 45"/>
                  <a:gd name="T8" fmla="*/ 78 w 90"/>
                  <a:gd name="T9" fmla="*/ 35 h 45"/>
                </a:gdLst>
                <a:ahLst/>
                <a:cxnLst>
                  <a:cxn ang="0">
                    <a:pos x="T0" y="T1"/>
                  </a:cxn>
                  <a:cxn ang="0">
                    <a:pos x="T2" y="T3"/>
                  </a:cxn>
                  <a:cxn ang="0">
                    <a:pos x="T4" y="T5"/>
                  </a:cxn>
                  <a:cxn ang="0">
                    <a:pos x="T6" y="T7"/>
                  </a:cxn>
                  <a:cxn ang="0">
                    <a:pos x="T8" y="T9"/>
                  </a:cxn>
                </a:cxnLst>
                <a:rect l="0" t="0" r="r" b="b"/>
                <a:pathLst>
                  <a:path w="90" h="45">
                    <a:moveTo>
                      <a:pt x="78" y="35"/>
                    </a:moveTo>
                    <a:lnTo>
                      <a:pt x="90" y="0"/>
                    </a:lnTo>
                    <a:lnTo>
                      <a:pt x="0" y="45"/>
                    </a:lnTo>
                    <a:lnTo>
                      <a:pt x="64" y="45"/>
                    </a:lnTo>
                    <a:lnTo>
                      <a:pt x="78" y="35"/>
                    </a:lnTo>
                    <a:close/>
                  </a:path>
                </a:pathLst>
              </a:custGeom>
              <a:solidFill>
                <a:srgbClr val="96A8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903" name="Freeform 172">
                <a:extLst>
                  <a:ext uri="{FF2B5EF4-FFF2-40B4-BE49-F238E27FC236}">
                    <a16:creationId xmlns:a16="http://schemas.microsoft.com/office/drawing/2014/main" id="{5613F07C-8D77-DE1F-8A90-254F0AD54EB8}"/>
                  </a:ext>
                </a:extLst>
              </p:cNvPr>
              <p:cNvSpPr>
                <a:spLocks noChangeAspect="1"/>
              </p:cNvSpPr>
              <p:nvPr/>
            </p:nvSpPr>
            <p:spPr bwMode="gray">
              <a:xfrm>
                <a:off x="317" y="3482"/>
                <a:ext cx="102" cy="49"/>
              </a:xfrm>
              <a:custGeom>
                <a:avLst/>
                <a:gdLst>
                  <a:gd name="T0" fmla="*/ 38 w 102"/>
                  <a:gd name="T1" fmla="*/ 0 h 49"/>
                  <a:gd name="T2" fmla="*/ 22 w 102"/>
                  <a:gd name="T3" fmla="*/ 9 h 49"/>
                  <a:gd name="T4" fmla="*/ 0 w 102"/>
                  <a:gd name="T5" fmla="*/ 49 h 49"/>
                  <a:gd name="T6" fmla="*/ 102 w 102"/>
                  <a:gd name="T7" fmla="*/ 0 h 49"/>
                  <a:gd name="T8" fmla="*/ 38 w 102"/>
                  <a:gd name="T9" fmla="*/ 0 h 49"/>
                </a:gdLst>
                <a:ahLst/>
                <a:cxnLst>
                  <a:cxn ang="0">
                    <a:pos x="T0" y="T1"/>
                  </a:cxn>
                  <a:cxn ang="0">
                    <a:pos x="T2" y="T3"/>
                  </a:cxn>
                  <a:cxn ang="0">
                    <a:pos x="T4" y="T5"/>
                  </a:cxn>
                  <a:cxn ang="0">
                    <a:pos x="T6" y="T7"/>
                  </a:cxn>
                  <a:cxn ang="0">
                    <a:pos x="T8" y="T9"/>
                  </a:cxn>
                </a:cxnLst>
                <a:rect l="0" t="0" r="r" b="b"/>
                <a:pathLst>
                  <a:path w="102" h="49">
                    <a:moveTo>
                      <a:pt x="38" y="0"/>
                    </a:moveTo>
                    <a:lnTo>
                      <a:pt x="22" y="9"/>
                    </a:lnTo>
                    <a:lnTo>
                      <a:pt x="0" y="49"/>
                    </a:lnTo>
                    <a:lnTo>
                      <a:pt x="102" y="0"/>
                    </a:lnTo>
                    <a:lnTo>
                      <a:pt x="38" y="0"/>
                    </a:lnTo>
                    <a:close/>
                  </a:path>
                </a:pathLst>
              </a:custGeom>
              <a:solidFill>
                <a:srgbClr val="96A8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904" name="Freeform 173">
                <a:extLst>
                  <a:ext uri="{FF2B5EF4-FFF2-40B4-BE49-F238E27FC236}">
                    <a16:creationId xmlns:a16="http://schemas.microsoft.com/office/drawing/2014/main" id="{968DA843-FA69-F5C6-981B-19E48AE0C54F}"/>
                  </a:ext>
                </a:extLst>
              </p:cNvPr>
              <p:cNvSpPr>
                <a:spLocks noChangeAspect="1"/>
              </p:cNvSpPr>
              <p:nvPr/>
            </p:nvSpPr>
            <p:spPr bwMode="gray">
              <a:xfrm>
                <a:off x="941" y="3217"/>
                <a:ext cx="28" cy="14"/>
              </a:xfrm>
              <a:custGeom>
                <a:avLst/>
                <a:gdLst>
                  <a:gd name="T0" fmla="*/ 2 w 28"/>
                  <a:gd name="T1" fmla="*/ 0 h 14"/>
                  <a:gd name="T2" fmla="*/ 0 w 28"/>
                  <a:gd name="T3" fmla="*/ 14 h 14"/>
                  <a:gd name="T4" fmla="*/ 28 w 28"/>
                  <a:gd name="T5" fmla="*/ 0 h 14"/>
                  <a:gd name="T6" fmla="*/ 2 w 28"/>
                  <a:gd name="T7" fmla="*/ 0 h 14"/>
                </a:gdLst>
                <a:ahLst/>
                <a:cxnLst>
                  <a:cxn ang="0">
                    <a:pos x="T0" y="T1"/>
                  </a:cxn>
                  <a:cxn ang="0">
                    <a:pos x="T2" y="T3"/>
                  </a:cxn>
                  <a:cxn ang="0">
                    <a:pos x="T4" y="T5"/>
                  </a:cxn>
                  <a:cxn ang="0">
                    <a:pos x="T6" y="T7"/>
                  </a:cxn>
                </a:cxnLst>
                <a:rect l="0" t="0" r="r" b="b"/>
                <a:pathLst>
                  <a:path w="28" h="14">
                    <a:moveTo>
                      <a:pt x="2" y="0"/>
                    </a:moveTo>
                    <a:lnTo>
                      <a:pt x="0" y="14"/>
                    </a:lnTo>
                    <a:lnTo>
                      <a:pt x="28" y="0"/>
                    </a:lnTo>
                    <a:lnTo>
                      <a:pt x="2" y="0"/>
                    </a:lnTo>
                    <a:close/>
                  </a:path>
                </a:pathLst>
              </a:custGeom>
              <a:solidFill>
                <a:srgbClr val="96A8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905" name="Freeform 174">
                <a:extLst>
                  <a:ext uri="{FF2B5EF4-FFF2-40B4-BE49-F238E27FC236}">
                    <a16:creationId xmlns:a16="http://schemas.microsoft.com/office/drawing/2014/main" id="{0E734182-C902-D909-77A7-3ED234435B97}"/>
                  </a:ext>
                </a:extLst>
              </p:cNvPr>
              <p:cNvSpPr>
                <a:spLocks noChangeAspect="1"/>
              </p:cNvSpPr>
              <p:nvPr/>
            </p:nvSpPr>
            <p:spPr bwMode="gray">
              <a:xfrm>
                <a:off x="1029" y="3160"/>
                <a:ext cx="59" cy="29"/>
              </a:xfrm>
              <a:custGeom>
                <a:avLst/>
                <a:gdLst>
                  <a:gd name="T0" fmla="*/ 59 w 59"/>
                  <a:gd name="T1" fmla="*/ 0 h 29"/>
                  <a:gd name="T2" fmla="*/ 0 w 59"/>
                  <a:gd name="T3" fmla="*/ 0 h 29"/>
                  <a:gd name="T4" fmla="*/ 0 w 59"/>
                  <a:gd name="T5" fmla="*/ 29 h 29"/>
                  <a:gd name="T6" fmla="*/ 59 w 59"/>
                  <a:gd name="T7" fmla="*/ 0 h 29"/>
                </a:gdLst>
                <a:ahLst/>
                <a:cxnLst>
                  <a:cxn ang="0">
                    <a:pos x="T0" y="T1"/>
                  </a:cxn>
                  <a:cxn ang="0">
                    <a:pos x="T2" y="T3"/>
                  </a:cxn>
                  <a:cxn ang="0">
                    <a:pos x="T4" y="T5"/>
                  </a:cxn>
                  <a:cxn ang="0">
                    <a:pos x="T6" y="T7"/>
                  </a:cxn>
                </a:cxnLst>
                <a:rect l="0" t="0" r="r" b="b"/>
                <a:pathLst>
                  <a:path w="59" h="29">
                    <a:moveTo>
                      <a:pt x="59" y="0"/>
                    </a:moveTo>
                    <a:lnTo>
                      <a:pt x="0" y="0"/>
                    </a:lnTo>
                    <a:lnTo>
                      <a:pt x="0" y="29"/>
                    </a:lnTo>
                    <a:lnTo>
                      <a:pt x="59" y="0"/>
                    </a:lnTo>
                    <a:close/>
                  </a:path>
                </a:pathLst>
              </a:custGeom>
              <a:solidFill>
                <a:srgbClr val="96A8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906" name="Freeform 175">
                <a:extLst>
                  <a:ext uri="{FF2B5EF4-FFF2-40B4-BE49-F238E27FC236}">
                    <a16:creationId xmlns:a16="http://schemas.microsoft.com/office/drawing/2014/main" id="{EEB26FE9-A172-7528-0900-F9F0679D6FC3}"/>
                  </a:ext>
                </a:extLst>
              </p:cNvPr>
              <p:cNvSpPr>
                <a:spLocks noChangeAspect="1"/>
              </p:cNvSpPr>
              <p:nvPr/>
            </p:nvSpPr>
            <p:spPr bwMode="gray">
              <a:xfrm>
                <a:off x="847" y="3217"/>
                <a:ext cx="92" cy="52"/>
              </a:xfrm>
              <a:custGeom>
                <a:avLst/>
                <a:gdLst>
                  <a:gd name="T0" fmla="*/ 89 w 92"/>
                  <a:gd name="T1" fmla="*/ 17 h 52"/>
                  <a:gd name="T2" fmla="*/ 92 w 92"/>
                  <a:gd name="T3" fmla="*/ 0 h 52"/>
                  <a:gd name="T4" fmla="*/ 61 w 92"/>
                  <a:gd name="T5" fmla="*/ 0 h 52"/>
                  <a:gd name="T6" fmla="*/ 4 w 92"/>
                  <a:gd name="T7" fmla="*/ 28 h 52"/>
                  <a:gd name="T8" fmla="*/ 0 w 92"/>
                  <a:gd name="T9" fmla="*/ 52 h 52"/>
                  <a:gd name="T10" fmla="*/ 14 w 92"/>
                  <a:gd name="T11" fmla="*/ 52 h 52"/>
                  <a:gd name="T12" fmla="*/ 89 w 92"/>
                  <a:gd name="T13" fmla="*/ 17 h 52"/>
                </a:gdLst>
                <a:ahLst/>
                <a:cxnLst>
                  <a:cxn ang="0">
                    <a:pos x="T0" y="T1"/>
                  </a:cxn>
                  <a:cxn ang="0">
                    <a:pos x="T2" y="T3"/>
                  </a:cxn>
                  <a:cxn ang="0">
                    <a:pos x="T4" y="T5"/>
                  </a:cxn>
                  <a:cxn ang="0">
                    <a:pos x="T6" y="T7"/>
                  </a:cxn>
                  <a:cxn ang="0">
                    <a:pos x="T8" y="T9"/>
                  </a:cxn>
                  <a:cxn ang="0">
                    <a:pos x="T10" y="T11"/>
                  </a:cxn>
                  <a:cxn ang="0">
                    <a:pos x="T12" y="T13"/>
                  </a:cxn>
                </a:cxnLst>
                <a:rect l="0" t="0" r="r" b="b"/>
                <a:pathLst>
                  <a:path w="92" h="52">
                    <a:moveTo>
                      <a:pt x="89" y="17"/>
                    </a:moveTo>
                    <a:lnTo>
                      <a:pt x="92" y="0"/>
                    </a:lnTo>
                    <a:lnTo>
                      <a:pt x="61" y="0"/>
                    </a:lnTo>
                    <a:lnTo>
                      <a:pt x="4" y="28"/>
                    </a:lnTo>
                    <a:lnTo>
                      <a:pt x="0" y="52"/>
                    </a:lnTo>
                    <a:lnTo>
                      <a:pt x="14" y="52"/>
                    </a:lnTo>
                    <a:lnTo>
                      <a:pt x="89" y="17"/>
                    </a:lnTo>
                    <a:close/>
                  </a:path>
                </a:pathLst>
              </a:custGeom>
              <a:solidFill>
                <a:srgbClr val="96A8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907" name="Freeform 176">
                <a:extLst>
                  <a:ext uri="{FF2B5EF4-FFF2-40B4-BE49-F238E27FC236}">
                    <a16:creationId xmlns:a16="http://schemas.microsoft.com/office/drawing/2014/main" id="{A4B61A14-9B68-EC05-3EC8-70FEE9AD4C14}"/>
                  </a:ext>
                </a:extLst>
              </p:cNvPr>
              <p:cNvSpPr>
                <a:spLocks noChangeAspect="1"/>
              </p:cNvSpPr>
              <p:nvPr/>
            </p:nvSpPr>
            <p:spPr bwMode="gray">
              <a:xfrm>
                <a:off x="918" y="3203"/>
                <a:ext cx="21" cy="9"/>
              </a:xfrm>
              <a:custGeom>
                <a:avLst/>
                <a:gdLst>
                  <a:gd name="T0" fmla="*/ 21 w 21"/>
                  <a:gd name="T1" fmla="*/ 0 h 9"/>
                  <a:gd name="T2" fmla="*/ 0 w 21"/>
                  <a:gd name="T3" fmla="*/ 9 h 9"/>
                  <a:gd name="T4" fmla="*/ 21 w 21"/>
                  <a:gd name="T5" fmla="*/ 9 h 9"/>
                  <a:gd name="T6" fmla="*/ 21 w 21"/>
                  <a:gd name="T7" fmla="*/ 0 h 9"/>
                </a:gdLst>
                <a:ahLst/>
                <a:cxnLst>
                  <a:cxn ang="0">
                    <a:pos x="T0" y="T1"/>
                  </a:cxn>
                  <a:cxn ang="0">
                    <a:pos x="T2" y="T3"/>
                  </a:cxn>
                  <a:cxn ang="0">
                    <a:pos x="T4" y="T5"/>
                  </a:cxn>
                  <a:cxn ang="0">
                    <a:pos x="T6" y="T7"/>
                  </a:cxn>
                </a:cxnLst>
                <a:rect l="0" t="0" r="r" b="b"/>
                <a:pathLst>
                  <a:path w="21" h="9">
                    <a:moveTo>
                      <a:pt x="21" y="0"/>
                    </a:moveTo>
                    <a:lnTo>
                      <a:pt x="0" y="9"/>
                    </a:lnTo>
                    <a:lnTo>
                      <a:pt x="21" y="9"/>
                    </a:lnTo>
                    <a:lnTo>
                      <a:pt x="21" y="0"/>
                    </a:lnTo>
                    <a:close/>
                  </a:path>
                </a:pathLst>
              </a:custGeom>
              <a:solidFill>
                <a:srgbClr val="96A8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908" name="Freeform 177">
                <a:extLst>
                  <a:ext uri="{FF2B5EF4-FFF2-40B4-BE49-F238E27FC236}">
                    <a16:creationId xmlns:a16="http://schemas.microsoft.com/office/drawing/2014/main" id="{E33E2516-5187-5A85-12D0-F4AE9A0C9C48}"/>
                  </a:ext>
                </a:extLst>
              </p:cNvPr>
              <p:cNvSpPr>
                <a:spLocks noChangeAspect="1"/>
              </p:cNvSpPr>
              <p:nvPr/>
            </p:nvSpPr>
            <p:spPr bwMode="gray">
              <a:xfrm>
                <a:off x="943" y="3160"/>
                <a:ext cx="83" cy="52"/>
              </a:xfrm>
              <a:custGeom>
                <a:avLst/>
                <a:gdLst>
                  <a:gd name="T0" fmla="*/ 36 w 83"/>
                  <a:gd name="T1" fmla="*/ 52 h 52"/>
                  <a:gd name="T2" fmla="*/ 83 w 83"/>
                  <a:gd name="T3" fmla="*/ 31 h 52"/>
                  <a:gd name="T4" fmla="*/ 83 w 83"/>
                  <a:gd name="T5" fmla="*/ 0 h 52"/>
                  <a:gd name="T6" fmla="*/ 0 w 83"/>
                  <a:gd name="T7" fmla="*/ 41 h 52"/>
                  <a:gd name="T8" fmla="*/ 0 w 83"/>
                  <a:gd name="T9" fmla="*/ 52 h 52"/>
                  <a:gd name="T10" fmla="*/ 36 w 83"/>
                  <a:gd name="T11" fmla="*/ 52 h 52"/>
                </a:gdLst>
                <a:ahLst/>
                <a:cxnLst>
                  <a:cxn ang="0">
                    <a:pos x="T0" y="T1"/>
                  </a:cxn>
                  <a:cxn ang="0">
                    <a:pos x="T2" y="T3"/>
                  </a:cxn>
                  <a:cxn ang="0">
                    <a:pos x="T4" y="T5"/>
                  </a:cxn>
                  <a:cxn ang="0">
                    <a:pos x="T6" y="T7"/>
                  </a:cxn>
                  <a:cxn ang="0">
                    <a:pos x="T8" y="T9"/>
                  </a:cxn>
                  <a:cxn ang="0">
                    <a:pos x="T10" y="T11"/>
                  </a:cxn>
                </a:cxnLst>
                <a:rect l="0" t="0" r="r" b="b"/>
                <a:pathLst>
                  <a:path w="83" h="52">
                    <a:moveTo>
                      <a:pt x="36" y="52"/>
                    </a:moveTo>
                    <a:lnTo>
                      <a:pt x="83" y="31"/>
                    </a:lnTo>
                    <a:lnTo>
                      <a:pt x="83" y="0"/>
                    </a:lnTo>
                    <a:lnTo>
                      <a:pt x="0" y="41"/>
                    </a:lnTo>
                    <a:lnTo>
                      <a:pt x="0" y="52"/>
                    </a:lnTo>
                    <a:lnTo>
                      <a:pt x="36" y="52"/>
                    </a:lnTo>
                    <a:close/>
                  </a:path>
                </a:pathLst>
              </a:custGeom>
              <a:solidFill>
                <a:srgbClr val="96A8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909" name="Freeform 178">
                <a:extLst>
                  <a:ext uri="{FF2B5EF4-FFF2-40B4-BE49-F238E27FC236}">
                    <a16:creationId xmlns:a16="http://schemas.microsoft.com/office/drawing/2014/main" id="{81EB92AD-5380-D786-885F-E6D4DF2C5816}"/>
                  </a:ext>
                </a:extLst>
              </p:cNvPr>
              <p:cNvSpPr>
                <a:spLocks noChangeAspect="1"/>
              </p:cNvSpPr>
              <p:nvPr/>
            </p:nvSpPr>
            <p:spPr bwMode="gray">
              <a:xfrm>
                <a:off x="847" y="3274"/>
                <a:ext cx="4" cy="2"/>
              </a:xfrm>
              <a:custGeom>
                <a:avLst/>
                <a:gdLst>
                  <a:gd name="T0" fmla="*/ 4 w 4"/>
                  <a:gd name="T1" fmla="*/ 0 h 2"/>
                  <a:gd name="T2" fmla="*/ 0 w 4"/>
                  <a:gd name="T3" fmla="*/ 0 h 2"/>
                  <a:gd name="T4" fmla="*/ 0 w 4"/>
                  <a:gd name="T5" fmla="*/ 2 h 2"/>
                  <a:gd name="T6" fmla="*/ 4 w 4"/>
                  <a:gd name="T7" fmla="*/ 0 h 2"/>
                </a:gdLst>
                <a:ahLst/>
                <a:cxnLst>
                  <a:cxn ang="0">
                    <a:pos x="T0" y="T1"/>
                  </a:cxn>
                  <a:cxn ang="0">
                    <a:pos x="T2" y="T3"/>
                  </a:cxn>
                  <a:cxn ang="0">
                    <a:pos x="T4" y="T5"/>
                  </a:cxn>
                  <a:cxn ang="0">
                    <a:pos x="T6" y="T7"/>
                  </a:cxn>
                </a:cxnLst>
                <a:rect l="0" t="0" r="r" b="b"/>
                <a:pathLst>
                  <a:path w="4" h="2">
                    <a:moveTo>
                      <a:pt x="4" y="0"/>
                    </a:moveTo>
                    <a:lnTo>
                      <a:pt x="0" y="0"/>
                    </a:lnTo>
                    <a:lnTo>
                      <a:pt x="0" y="2"/>
                    </a:lnTo>
                    <a:lnTo>
                      <a:pt x="4" y="0"/>
                    </a:lnTo>
                    <a:close/>
                  </a:path>
                </a:pathLst>
              </a:custGeom>
              <a:solidFill>
                <a:srgbClr val="96A8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910" name="Freeform 179">
                <a:extLst>
                  <a:ext uri="{FF2B5EF4-FFF2-40B4-BE49-F238E27FC236}">
                    <a16:creationId xmlns:a16="http://schemas.microsoft.com/office/drawing/2014/main" id="{89B176C2-FCE0-0B2E-98F6-1D1559F40B10}"/>
                  </a:ext>
                </a:extLst>
              </p:cNvPr>
              <p:cNvSpPr>
                <a:spLocks noChangeAspect="1"/>
              </p:cNvSpPr>
              <p:nvPr/>
            </p:nvSpPr>
            <p:spPr bwMode="gray">
              <a:xfrm>
                <a:off x="681" y="3312"/>
                <a:ext cx="31" cy="14"/>
              </a:xfrm>
              <a:custGeom>
                <a:avLst/>
                <a:gdLst>
                  <a:gd name="T0" fmla="*/ 0 w 31"/>
                  <a:gd name="T1" fmla="*/ 14 h 14"/>
                  <a:gd name="T2" fmla="*/ 29 w 31"/>
                  <a:gd name="T3" fmla="*/ 14 h 14"/>
                  <a:gd name="T4" fmla="*/ 31 w 31"/>
                  <a:gd name="T5" fmla="*/ 0 h 14"/>
                  <a:gd name="T6" fmla="*/ 0 w 31"/>
                  <a:gd name="T7" fmla="*/ 14 h 14"/>
                </a:gdLst>
                <a:ahLst/>
                <a:cxnLst>
                  <a:cxn ang="0">
                    <a:pos x="T0" y="T1"/>
                  </a:cxn>
                  <a:cxn ang="0">
                    <a:pos x="T2" y="T3"/>
                  </a:cxn>
                  <a:cxn ang="0">
                    <a:pos x="T4" y="T5"/>
                  </a:cxn>
                  <a:cxn ang="0">
                    <a:pos x="T6" y="T7"/>
                  </a:cxn>
                </a:cxnLst>
                <a:rect l="0" t="0" r="r" b="b"/>
                <a:pathLst>
                  <a:path w="31" h="14">
                    <a:moveTo>
                      <a:pt x="0" y="14"/>
                    </a:moveTo>
                    <a:lnTo>
                      <a:pt x="29" y="14"/>
                    </a:lnTo>
                    <a:lnTo>
                      <a:pt x="31" y="0"/>
                    </a:lnTo>
                    <a:lnTo>
                      <a:pt x="0" y="14"/>
                    </a:lnTo>
                    <a:close/>
                  </a:path>
                </a:pathLst>
              </a:custGeom>
              <a:solidFill>
                <a:srgbClr val="96A8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911" name="Freeform 180">
                <a:extLst>
                  <a:ext uri="{FF2B5EF4-FFF2-40B4-BE49-F238E27FC236}">
                    <a16:creationId xmlns:a16="http://schemas.microsoft.com/office/drawing/2014/main" id="{9F03B9A7-315D-912A-41BC-4E57998662CF}"/>
                  </a:ext>
                </a:extLst>
              </p:cNvPr>
              <p:cNvSpPr>
                <a:spLocks noChangeAspect="1"/>
              </p:cNvSpPr>
              <p:nvPr/>
            </p:nvSpPr>
            <p:spPr bwMode="gray">
              <a:xfrm>
                <a:off x="714" y="3274"/>
                <a:ext cx="100" cy="52"/>
              </a:xfrm>
              <a:custGeom>
                <a:avLst/>
                <a:gdLst>
                  <a:gd name="T0" fmla="*/ 5 w 100"/>
                  <a:gd name="T1" fmla="*/ 35 h 52"/>
                  <a:gd name="T2" fmla="*/ 0 w 100"/>
                  <a:gd name="T3" fmla="*/ 52 h 52"/>
                  <a:gd name="T4" fmla="*/ 29 w 100"/>
                  <a:gd name="T5" fmla="*/ 52 h 52"/>
                  <a:gd name="T6" fmla="*/ 97 w 100"/>
                  <a:gd name="T7" fmla="*/ 19 h 52"/>
                  <a:gd name="T8" fmla="*/ 100 w 100"/>
                  <a:gd name="T9" fmla="*/ 0 h 52"/>
                  <a:gd name="T10" fmla="*/ 100 w 100"/>
                  <a:gd name="T11" fmla="*/ 0 h 52"/>
                  <a:gd name="T12" fmla="*/ 76 w 100"/>
                  <a:gd name="T13" fmla="*/ 0 h 52"/>
                  <a:gd name="T14" fmla="*/ 5 w 100"/>
                  <a:gd name="T15" fmla="*/ 35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 h="52">
                    <a:moveTo>
                      <a:pt x="5" y="35"/>
                    </a:moveTo>
                    <a:lnTo>
                      <a:pt x="0" y="52"/>
                    </a:lnTo>
                    <a:lnTo>
                      <a:pt x="29" y="52"/>
                    </a:lnTo>
                    <a:lnTo>
                      <a:pt x="97" y="19"/>
                    </a:lnTo>
                    <a:lnTo>
                      <a:pt x="100" y="0"/>
                    </a:lnTo>
                    <a:lnTo>
                      <a:pt x="100" y="0"/>
                    </a:lnTo>
                    <a:lnTo>
                      <a:pt x="76" y="0"/>
                    </a:lnTo>
                    <a:lnTo>
                      <a:pt x="5" y="35"/>
                    </a:lnTo>
                    <a:close/>
                  </a:path>
                </a:pathLst>
              </a:custGeom>
              <a:solidFill>
                <a:srgbClr val="96A8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912" name="Freeform 181">
                <a:extLst>
                  <a:ext uri="{FF2B5EF4-FFF2-40B4-BE49-F238E27FC236}">
                    <a16:creationId xmlns:a16="http://schemas.microsoft.com/office/drawing/2014/main" id="{76B722F0-BABB-B6EC-CD1B-0B12E548706B}"/>
                  </a:ext>
                </a:extLst>
              </p:cNvPr>
              <p:cNvSpPr>
                <a:spLocks noChangeAspect="1"/>
              </p:cNvSpPr>
              <p:nvPr/>
            </p:nvSpPr>
            <p:spPr bwMode="gray">
              <a:xfrm>
                <a:off x="799" y="3260"/>
                <a:ext cx="17" cy="9"/>
              </a:xfrm>
              <a:custGeom>
                <a:avLst/>
                <a:gdLst>
                  <a:gd name="T0" fmla="*/ 17 w 17"/>
                  <a:gd name="T1" fmla="*/ 9 h 9"/>
                  <a:gd name="T2" fmla="*/ 17 w 17"/>
                  <a:gd name="T3" fmla="*/ 0 h 9"/>
                  <a:gd name="T4" fmla="*/ 0 w 17"/>
                  <a:gd name="T5" fmla="*/ 9 h 9"/>
                  <a:gd name="T6" fmla="*/ 17 w 17"/>
                  <a:gd name="T7" fmla="*/ 9 h 9"/>
                </a:gdLst>
                <a:ahLst/>
                <a:cxnLst>
                  <a:cxn ang="0">
                    <a:pos x="T0" y="T1"/>
                  </a:cxn>
                  <a:cxn ang="0">
                    <a:pos x="T2" y="T3"/>
                  </a:cxn>
                  <a:cxn ang="0">
                    <a:pos x="T4" y="T5"/>
                  </a:cxn>
                  <a:cxn ang="0">
                    <a:pos x="T6" y="T7"/>
                  </a:cxn>
                </a:cxnLst>
                <a:rect l="0" t="0" r="r" b="b"/>
                <a:pathLst>
                  <a:path w="17" h="9">
                    <a:moveTo>
                      <a:pt x="17" y="9"/>
                    </a:moveTo>
                    <a:lnTo>
                      <a:pt x="17" y="0"/>
                    </a:lnTo>
                    <a:lnTo>
                      <a:pt x="0" y="9"/>
                    </a:lnTo>
                    <a:lnTo>
                      <a:pt x="17" y="9"/>
                    </a:lnTo>
                    <a:close/>
                  </a:path>
                </a:pathLst>
              </a:custGeom>
              <a:solidFill>
                <a:srgbClr val="96A8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913" name="Freeform 182">
                <a:extLst>
                  <a:ext uri="{FF2B5EF4-FFF2-40B4-BE49-F238E27FC236}">
                    <a16:creationId xmlns:a16="http://schemas.microsoft.com/office/drawing/2014/main" id="{42A38F79-2186-87BA-9F23-D297140B17E5}"/>
                  </a:ext>
                </a:extLst>
              </p:cNvPr>
              <p:cNvSpPr>
                <a:spLocks noChangeAspect="1"/>
              </p:cNvSpPr>
              <p:nvPr/>
            </p:nvSpPr>
            <p:spPr bwMode="gray">
              <a:xfrm>
                <a:off x="823" y="3347"/>
                <a:ext cx="104" cy="64"/>
              </a:xfrm>
              <a:custGeom>
                <a:avLst/>
                <a:gdLst>
                  <a:gd name="T0" fmla="*/ 9 w 104"/>
                  <a:gd name="T1" fmla="*/ 64 h 64"/>
                  <a:gd name="T2" fmla="*/ 102 w 104"/>
                  <a:gd name="T3" fmla="*/ 19 h 64"/>
                  <a:gd name="T4" fmla="*/ 104 w 104"/>
                  <a:gd name="T5" fmla="*/ 0 h 64"/>
                  <a:gd name="T6" fmla="*/ 9 w 104"/>
                  <a:gd name="T7" fmla="*/ 0 h 64"/>
                  <a:gd name="T8" fmla="*/ 0 w 104"/>
                  <a:gd name="T9" fmla="*/ 64 h 64"/>
                  <a:gd name="T10" fmla="*/ 9 w 104"/>
                  <a:gd name="T11" fmla="*/ 64 h 64"/>
                </a:gdLst>
                <a:ahLst/>
                <a:cxnLst>
                  <a:cxn ang="0">
                    <a:pos x="T0" y="T1"/>
                  </a:cxn>
                  <a:cxn ang="0">
                    <a:pos x="T2" y="T3"/>
                  </a:cxn>
                  <a:cxn ang="0">
                    <a:pos x="T4" y="T5"/>
                  </a:cxn>
                  <a:cxn ang="0">
                    <a:pos x="T6" y="T7"/>
                  </a:cxn>
                  <a:cxn ang="0">
                    <a:pos x="T8" y="T9"/>
                  </a:cxn>
                  <a:cxn ang="0">
                    <a:pos x="T10" y="T11"/>
                  </a:cxn>
                </a:cxnLst>
                <a:rect l="0" t="0" r="r" b="b"/>
                <a:pathLst>
                  <a:path w="104" h="64">
                    <a:moveTo>
                      <a:pt x="9" y="64"/>
                    </a:moveTo>
                    <a:lnTo>
                      <a:pt x="102" y="19"/>
                    </a:lnTo>
                    <a:lnTo>
                      <a:pt x="104" y="0"/>
                    </a:lnTo>
                    <a:lnTo>
                      <a:pt x="9" y="0"/>
                    </a:lnTo>
                    <a:lnTo>
                      <a:pt x="0" y="64"/>
                    </a:lnTo>
                    <a:lnTo>
                      <a:pt x="9" y="64"/>
                    </a:lnTo>
                    <a:close/>
                  </a:path>
                </a:pathLst>
              </a:custGeom>
              <a:solidFill>
                <a:srgbClr val="96A8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914" name="Freeform 183">
                <a:extLst>
                  <a:ext uri="{FF2B5EF4-FFF2-40B4-BE49-F238E27FC236}">
                    <a16:creationId xmlns:a16="http://schemas.microsoft.com/office/drawing/2014/main" id="{A8502454-2760-C4AA-AA36-81D2DBE12B2E}"/>
                  </a:ext>
                </a:extLst>
              </p:cNvPr>
              <p:cNvSpPr>
                <a:spLocks noChangeAspect="1"/>
              </p:cNvSpPr>
              <p:nvPr/>
            </p:nvSpPr>
            <p:spPr bwMode="gray">
              <a:xfrm>
                <a:off x="932" y="3347"/>
                <a:ext cx="28" cy="17"/>
              </a:xfrm>
              <a:custGeom>
                <a:avLst/>
                <a:gdLst>
                  <a:gd name="T0" fmla="*/ 28 w 28"/>
                  <a:gd name="T1" fmla="*/ 0 h 17"/>
                  <a:gd name="T2" fmla="*/ 0 w 28"/>
                  <a:gd name="T3" fmla="*/ 0 h 17"/>
                  <a:gd name="T4" fmla="*/ 0 w 28"/>
                  <a:gd name="T5" fmla="*/ 17 h 17"/>
                  <a:gd name="T6" fmla="*/ 28 w 28"/>
                  <a:gd name="T7" fmla="*/ 0 h 17"/>
                </a:gdLst>
                <a:ahLst/>
                <a:cxnLst>
                  <a:cxn ang="0">
                    <a:pos x="T0" y="T1"/>
                  </a:cxn>
                  <a:cxn ang="0">
                    <a:pos x="T2" y="T3"/>
                  </a:cxn>
                  <a:cxn ang="0">
                    <a:pos x="T4" y="T5"/>
                  </a:cxn>
                  <a:cxn ang="0">
                    <a:pos x="T6" y="T7"/>
                  </a:cxn>
                </a:cxnLst>
                <a:rect l="0" t="0" r="r" b="b"/>
                <a:pathLst>
                  <a:path w="28" h="17">
                    <a:moveTo>
                      <a:pt x="28" y="0"/>
                    </a:moveTo>
                    <a:lnTo>
                      <a:pt x="0" y="0"/>
                    </a:lnTo>
                    <a:lnTo>
                      <a:pt x="0" y="17"/>
                    </a:lnTo>
                    <a:lnTo>
                      <a:pt x="28" y="0"/>
                    </a:lnTo>
                    <a:close/>
                  </a:path>
                </a:pathLst>
              </a:custGeom>
              <a:solidFill>
                <a:srgbClr val="96A8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915" name="Freeform 184">
                <a:extLst>
                  <a:ext uri="{FF2B5EF4-FFF2-40B4-BE49-F238E27FC236}">
                    <a16:creationId xmlns:a16="http://schemas.microsoft.com/office/drawing/2014/main" id="{2A3E2021-D350-D249-8622-C6418A59CDD4}"/>
                  </a:ext>
                </a:extLst>
              </p:cNvPr>
              <p:cNvSpPr>
                <a:spLocks noChangeAspect="1"/>
              </p:cNvSpPr>
              <p:nvPr/>
            </p:nvSpPr>
            <p:spPr bwMode="gray">
              <a:xfrm>
                <a:off x="426" y="3482"/>
                <a:ext cx="130" cy="64"/>
              </a:xfrm>
              <a:custGeom>
                <a:avLst/>
                <a:gdLst>
                  <a:gd name="T0" fmla="*/ 99 w 130"/>
                  <a:gd name="T1" fmla="*/ 0 h 64"/>
                  <a:gd name="T2" fmla="*/ 7 w 130"/>
                  <a:gd name="T3" fmla="*/ 45 h 64"/>
                  <a:gd name="T4" fmla="*/ 0 w 130"/>
                  <a:gd name="T5" fmla="*/ 64 h 64"/>
                  <a:gd name="T6" fmla="*/ 109 w 130"/>
                  <a:gd name="T7" fmla="*/ 64 h 64"/>
                  <a:gd name="T8" fmla="*/ 130 w 130"/>
                  <a:gd name="T9" fmla="*/ 0 h 64"/>
                  <a:gd name="T10" fmla="*/ 99 w 130"/>
                  <a:gd name="T11" fmla="*/ 0 h 64"/>
                </a:gdLst>
                <a:ahLst/>
                <a:cxnLst>
                  <a:cxn ang="0">
                    <a:pos x="T0" y="T1"/>
                  </a:cxn>
                  <a:cxn ang="0">
                    <a:pos x="T2" y="T3"/>
                  </a:cxn>
                  <a:cxn ang="0">
                    <a:pos x="T4" y="T5"/>
                  </a:cxn>
                  <a:cxn ang="0">
                    <a:pos x="T6" y="T7"/>
                  </a:cxn>
                  <a:cxn ang="0">
                    <a:pos x="T8" y="T9"/>
                  </a:cxn>
                  <a:cxn ang="0">
                    <a:pos x="T10" y="T11"/>
                  </a:cxn>
                </a:cxnLst>
                <a:rect l="0" t="0" r="r" b="b"/>
                <a:pathLst>
                  <a:path w="130" h="64">
                    <a:moveTo>
                      <a:pt x="99" y="0"/>
                    </a:moveTo>
                    <a:lnTo>
                      <a:pt x="7" y="45"/>
                    </a:lnTo>
                    <a:lnTo>
                      <a:pt x="0" y="64"/>
                    </a:lnTo>
                    <a:lnTo>
                      <a:pt x="109" y="64"/>
                    </a:lnTo>
                    <a:lnTo>
                      <a:pt x="130" y="0"/>
                    </a:lnTo>
                    <a:lnTo>
                      <a:pt x="99" y="0"/>
                    </a:lnTo>
                    <a:close/>
                  </a:path>
                </a:pathLst>
              </a:custGeom>
              <a:solidFill>
                <a:srgbClr val="96A8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916" name="Freeform 185">
                <a:extLst>
                  <a:ext uri="{FF2B5EF4-FFF2-40B4-BE49-F238E27FC236}">
                    <a16:creationId xmlns:a16="http://schemas.microsoft.com/office/drawing/2014/main" id="{6D133E30-1F50-121F-EC88-0D1396D552DD}"/>
                  </a:ext>
                </a:extLst>
              </p:cNvPr>
              <p:cNvSpPr>
                <a:spLocks noChangeAspect="1"/>
              </p:cNvSpPr>
              <p:nvPr/>
            </p:nvSpPr>
            <p:spPr bwMode="gray">
              <a:xfrm>
                <a:off x="398" y="3531"/>
                <a:ext cx="28" cy="15"/>
              </a:xfrm>
              <a:custGeom>
                <a:avLst/>
                <a:gdLst>
                  <a:gd name="T0" fmla="*/ 0 w 28"/>
                  <a:gd name="T1" fmla="*/ 15 h 15"/>
                  <a:gd name="T2" fmla="*/ 23 w 28"/>
                  <a:gd name="T3" fmla="*/ 15 h 15"/>
                  <a:gd name="T4" fmla="*/ 28 w 28"/>
                  <a:gd name="T5" fmla="*/ 0 h 15"/>
                  <a:gd name="T6" fmla="*/ 0 w 28"/>
                  <a:gd name="T7" fmla="*/ 15 h 15"/>
                </a:gdLst>
                <a:ahLst/>
                <a:cxnLst>
                  <a:cxn ang="0">
                    <a:pos x="T0" y="T1"/>
                  </a:cxn>
                  <a:cxn ang="0">
                    <a:pos x="T2" y="T3"/>
                  </a:cxn>
                  <a:cxn ang="0">
                    <a:pos x="T4" y="T5"/>
                  </a:cxn>
                  <a:cxn ang="0">
                    <a:pos x="T6" y="T7"/>
                  </a:cxn>
                </a:cxnLst>
                <a:rect l="0" t="0" r="r" b="b"/>
                <a:pathLst>
                  <a:path w="28" h="15">
                    <a:moveTo>
                      <a:pt x="0" y="15"/>
                    </a:moveTo>
                    <a:lnTo>
                      <a:pt x="23" y="15"/>
                    </a:lnTo>
                    <a:lnTo>
                      <a:pt x="28" y="0"/>
                    </a:lnTo>
                    <a:lnTo>
                      <a:pt x="0" y="15"/>
                    </a:lnTo>
                    <a:close/>
                  </a:path>
                </a:pathLst>
              </a:custGeom>
              <a:solidFill>
                <a:srgbClr val="96A8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917" name="Freeform 186">
                <a:extLst>
                  <a:ext uri="{FF2B5EF4-FFF2-40B4-BE49-F238E27FC236}">
                    <a16:creationId xmlns:a16="http://schemas.microsoft.com/office/drawing/2014/main" id="{79DB26D5-BACF-3807-5C1E-6375D368277B}"/>
                  </a:ext>
                </a:extLst>
              </p:cNvPr>
              <p:cNvSpPr>
                <a:spLocks noChangeAspect="1"/>
              </p:cNvSpPr>
              <p:nvPr/>
            </p:nvSpPr>
            <p:spPr bwMode="gray">
              <a:xfrm>
                <a:off x="677" y="3406"/>
                <a:ext cx="9" cy="5"/>
              </a:xfrm>
              <a:custGeom>
                <a:avLst/>
                <a:gdLst>
                  <a:gd name="T0" fmla="*/ 9 w 9"/>
                  <a:gd name="T1" fmla="*/ 0 h 5"/>
                  <a:gd name="T2" fmla="*/ 0 w 9"/>
                  <a:gd name="T3" fmla="*/ 5 h 5"/>
                  <a:gd name="T4" fmla="*/ 7 w 9"/>
                  <a:gd name="T5" fmla="*/ 5 h 5"/>
                  <a:gd name="T6" fmla="*/ 9 w 9"/>
                  <a:gd name="T7" fmla="*/ 0 h 5"/>
                </a:gdLst>
                <a:ahLst/>
                <a:cxnLst>
                  <a:cxn ang="0">
                    <a:pos x="T0" y="T1"/>
                  </a:cxn>
                  <a:cxn ang="0">
                    <a:pos x="T2" y="T3"/>
                  </a:cxn>
                  <a:cxn ang="0">
                    <a:pos x="T4" y="T5"/>
                  </a:cxn>
                  <a:cxn ang="0">
                    <a:pos x="T6" y="T7"/>
                  </a:cxn>
                </a:cxnLst>
                <a:rect l="0" t="0" r="r" b="b"/>
                <a:pathLst>
                  <a:path w="9" h="5">
                    <a:moveTo>
                      <a:pt x="9" y="0"/>
                    </a:moveTo>
                    <a:lnTo>
                      <a:pt x="0" y="5"/>
                    </a:lnTo>
                    <a:lnTo>
                      <a:pt x="7" y="5"/>
                    </a:lnTo>
                    <a:lnTo>
                      <a:pt x="9" y="0"/>
                    </a:lnTo>
                    <a:close/>
                  </a:path>
                </a:pathLst>
              </a:custGeom>
              <a:solidFill>
                <a:srgbClr val="96A8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918" name="Freeform 187">
                <a:extLst>
                  <a:ext uri="{FF2B5EF4-FFF2-40B4-BE49-F238E27FC236}">
                    <a16:creationId xmlns:a16="http://schemas.microsoft.com/office/drawing/2014/main" id="{F2FEC292-15FF-9A31-578C-80D2D96C1331}"/>
                  </a:ext>
                </a:extLst>
              </p:cNvPr>
              <p:cNvSpPr>
                <a:spLocks noChangeAspect="1"/>
              </p:cNvSpPr>
              <p:nvPr/>
            </p:nvSpPr>
            <p:spPr bwMode="gray">
              <a:xfrm>
                <a:off x="539" y="3482"/>
                <a:ext cx="126" cy="64"/>
              </a:xfrm>
              <a:custGeom>
                <a:avLst/>
                <a:gdLst>
                  <a:gd name="T0" fmla="*/ 126 w 126"/>
                  <a:gd name="T1" fmla="*/ 0 h 64"/>
                  <a:gd name="T2" fmla="*/ 22 w 126"/>
                  <a:gd name="T3" fmla="*/ 0 h 64"/>
                  <a:gd name="T4" fmla="*/ 0 w 126"/>
                  <a:gd name="T5" fmla="*/ 64 h 64"/>
                  <a:gd name="T6" fmla="*/ 15 w 126"/>
                  <a:gd name="T7" fmla="*/ 64 h 64"/>
                  <a:gd name="T8" fmla="*/ 123 w 126"/>
                  <a:gd name="T9" fmla="*/ 9 h 64"/>
                  <a:gd name="T10" fmla="*/ 126 w 126"/>
                  <a:gd name="T11" fmla="*/ 0 h 64"/>
                </a:gdLst>
                <a:ahLst/>
                <a:cxnLst>
                  <a:cxn ang="0">
                    <a:pos x="T0" y="T1"/>
                  </a:cxn>
                  <a:cxn ang="0">
                    <a:pos x="T2" y="T3"/>
                  </a:cxn>
                  <a:cxn ang="0">
                    <a:pos x="T4" y="T5"/>
                  </a:cxn>
                  <a:cxn ang="0">
                    <a:pos x="T6" y="T7"/>
                  </a:cxn>
                  <a:cxn ang="0">
                    <a:pos x="T8" y="T9"/>
                  </a:cxn>
                  <a:cxn ang="0">
                    <a:pos x="T10" y="T11"/>
                  </a:cxn>
                </a:cxnLst>
                <a:rect l="0" t="0" r="r" b="b"/>
                <a:pathLst>
                  <a:path w="126" h="64">
                    <a:moveTo>
                      <a:pt x="126" y="0"/>
                    </a:moveTo>
                    <a:lnTo>
                      <a:pt x="22" y="0"/>
                    </a:lnTo>
                    <a:lnTo>
                      <a:pt x="0" y="64"/>
                    </a:lnTo>
                    <a:lnTo>
                      <a:pt x="15" y="64"/>
                    </a:lnTo>
                    <a:lnTo>
                      <a:pt x="123" y="9"/>
                    </a:lnTo>
                    <a:lnTo>
                      <a:pt x="126" y="0"/>
                    </a:lnTo>
                    <a:close/>
                  </a:path>
                </a:pathLst>
              </a:custGeom>
              <a:solidFill>
                <a:srgbClr val="96A8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919" name="Freeform 188">
                <a:extLst>
                  <a:ext uri="{FF2B5EF4-FFF2-40B4-BE49-F238E27FC236}">
                    <a16:creationId xmlns:a16="http://schemas.microsoft.com/office/drawing/2014/main" id="{E6D73CCA-8F37-1E04-927F-0E388DF58A67}"/>
                  </a:ext>
                </a:extLst>
              </p:cNvPr>
              <p:cNvSpPr>
                <a:spLocks noChangeAspect="1"/>
              </p:cNvSpPr>
              <p:nvPr/>
            </p:nvSpPr>
            <p:spPr bwMode="gray">
              <a:xfrm>
                <a:off x="669" y="3482"/>
                <a:ext cx="12" cy="7"/>
              </a:xfrm>
              <a:custGeom>
                <a:avLst/>
                <a:gdLst>
                  <a:gd name="T0" fmla="*/ 0 w 12"/>
                  <a:gd name="T1" fmla="*/ 7 h 7"/>
                  <a:gd name="T2" fmla="*/ 12 w 12"/>
                  <a:gd name="T3" fmla="*/ 0 h 7"/>
                  <a:gd name="T4" fmla="*/ 3 w 12"/>
                  <a:gd name="T5" fmla="*/ 0 h 7"/>
                  <a:gd name="T6" fmla="*/ 0 w 12"/>
                  <a:gd name="T7" fmla="*/ 7 h 7"/>
                </a:gdLst>
                <a:ahLst/>
                <a:cxnLst>
                  <a:cxn ang="0">
                    <a:pos x="T0" y="T1"/>
                  </a:cxn>
                  <a:cxn ang="0">
                    <a:pos x="T2" y="T3"/>
                  </a:cxn>
                  <a:cxn ang="0">
                    <a:pos x="T4" y="T5"/>
                  </a:cxn>
                  <a:cxn ang="0">
                    <a:pos x="T6" y="T7"/>
                  </a:cxn>
                </a:cxnLst>
                <a:rect l="0" t="0" r="r" b="b"/>
                <a:pathLst>
                  <a:path w="12" h="7">
                    <a:moveTo>
                      <a:pt x="0" y="7"/>
                    </a:moveTo>
                    <a:lnTo>
                      <a:pt x="12" y="0"/>
                    </a:lnTo>
                    <a:lnTo>
                      <a:pt x="3" y="0"/>
                    </a:lnTo>
                    <a:lnTo>
                      <a:pt x="0" y="7"/>
                    </a:lnTo>
                    <a:close/>
                  </a:path>
                </a:pathLst>
              </a:custGeom>
              <a:solidFill>
                <a:srgbClr val="96A8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920" name="Freeform 189">
                <a:extLst>
                  <a:ext uri="{FF2B5EF4-FFF2-40B4-BE49-F238E27FC236}">
                    <a16:creationId xmlns:a16="http://schemas.microsoft.com/office/drawing/2014/main" id="{32159DAD-4A12-AFEB-EE66-43788498F02A}"/>
                  </a:ext>
                </a:extLst>
              </p:cNvPr>
              <p:cNvSpPr>
                <a:spLocks noChangeAspect="1"/>
              </p:cNvSpPr>
              <p:nvPr/>
            </p:nvSpPr>
            <p:spPr bwMode="gray">
              <a:xfrm>
                <a:off x="691" y="3352"/>
                <a:ext cx="108" cy="59"/>
              </a:xfrm>
              <a:custGeom>
                <a:avLst/>
                <a:gdLst>
                  <a:gd name="T0" fmla="*/ 2 w 108"/>
                  <a:gd name="T1" fmla="*/ 49 h 59"/>
                  <a:gd name="T2" fmla="*/ 0 w 108"/>
                  <a:gd name="T3" fmla="*/ 59 h 59"/>
                  <a:gd name="T4" fmla="*/ 97 w 108"/>
                  <a:gd name="T5" fmla="*/ 59 h 59"/>
                  <a:gd name="T6" fmla="*/ 108 w 108"/>
                  <a:gd name="T7" fmla="*/ 0 h 59"/>
                  <a:gd name="T8" fmla="*/ 2 w 108"/>
                  <a:gd name="T9" fmla="*/ 49 h 59"/>
                </a:gdLst>
                <a:ahLst/>
                <a:cxnLst>
                  <a:cxn ang="0">
                    <a:pos x="T0" y="T1"/>
                  </a:cxn>
                  <a:cxn ang="0">
                    <a:pos x="T2" y="T3"/>
                  </a:cxn>
                  <a:cxn ang="0">
                    <a:pos x="T4" y="T5"/>
                  </a:cxn>
                  <a:cxn ang="0">
                    <a:pos x="T6" y="T7"/>
                  </a:cxn>
                  <a:cxn ang="0">
                    <a:pos x="T8" y="T9"/>
                  </a:cxn>
                </a:cxnLst>
                <a:rect l="0" t="0" r="r" b="b"/>
                <a:pathLst>
                  <a:path w="108" h="59">
                    <a:moveTo>
                      <a:pt x="2" y="49"/>
                    </a:moveTo>
                    <a:lnTo>
                      <a:pt x="0" y="59"/>
                    </a:lnTo>
                    <a:lnTo>
                      <a:pt x="97" y="59"/>
                    </a:lnTo>
                    <a:lnTo>
                      <a:pt x="108" y="0"/>
                    </a:lnTo>
                    <a:lnTo>
                      <a:pt x="2" y="49"/>
                    </a:lnTo>
                    <a:close/>
                  </a:path>
                </a:pathLst>
              </a:custGeom>
              <a:solidFill>
                <a:srgbClr val="96A8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921" name="Freeform 190">
                <a:extLst>
                  <a:ext uri="{FF2B5EF4-FFF2-40B4-BE49-F238E27FC236}">
                    <a16:creationId xmlns:a16="http://schemas.microsoft.com/office/drawing/2014/main" id="{13F03768-392F-ED0E-93AF-C6A865E74B53}"/>
                  </a:ext>
                </a:extLst>
              </p:cNvPr>
              <p:cNvSpPr>
                <a:spLocks noChangeAspect="1"/>
              </p:cNvSpPr>
              <p:nvPr/>
            </p:nvSpPr>
            <p:spPr bwMode="gray">
              <a:xfrm>
                <a:off x="563" y="3416"/>
                <a:ext cx="121" cy="61"/>
              </a:xfrm>
              <a:custGeom>
                <a:avLst/>
                <a:gdLst>
                  <a:gd name="T0" fmla="*/ 7 w 121"/>
                  <a:gd name="T1" fmla="*/ 47 h 61"/>
                  <a:gd name="T2" fmla="*/ 0 w 121"/>
                  <a:gd name="T3" fmla="*/ 61 h 61"/>
                  <a:gd name="T4" fmla="*/ 104 w 121"/>
                  <a:gd name="T5" fmla="*/ 61 h 61"/>
                  <a:gd name="T6" fmla="*/ 121 w 121"/>
                  <a:gd name="T7" fmla="*/ 0 h 61"/>
                  <a:gd name="T8" fmla="*/ 102 w 121"/>
                  <a:gd name="T9" fmla="*/ 0 h 61"/>
                  <a:gd name="T10" fmla="*/ 7 w 121"/>
                  <a:gd name="T11" fmla="*/ 47 h 61"/>
                </a:gdLst>
                <a:ahLst/>
                <a:cxnLst>
                  <a:cxn ang="0">
                    <a:pos x="T0" y="T1"/>
                  </a:cxn>
                  <a:cxn ang="0">
                    <a:pos x="T2" y="T3"/>
                  </a:cxn>
                  <a:cxn ang="0">
                    <a:pos x="T4" y="T5"/>
                  </a:cxn>
                  <a:cxn ang="0">
                    <a:pos x="T6" y="T7"/>
                  </a:cxn>
                  <a:cxn ang="0">
                    <a:pos x="T8" y="T9"/>
                  </a:cxn>
                  <a:cxn ang="0">
                    <a:pos x="T10" y="T11"/>
                  </a:cxn>
                </a:cxnLst>
                <a:rect l="0" t="0" r="r" b="b"/>
                <a:pathLst>
                  <a:path w="121" h="61">
                    <a:moveTo>
                      <a:pt x="7" y="47"/>
                    </a:moveTo>
                    <a:lnTo>
                      <a:pt x="0" y="61"/>
                    </a:lnTo>
                    <a:lnTo>
                      <a:pt x="104" y="61"/>
                    </a:lnTo>
                    <a:lnTo>
                      <a:pt x="121" y="0"/>
                    </a:lnTo>
                    <a:lnTo>
                      <a:pt x="102" y="0"/>
                    </a:lnTo>
                    <a:lnTo>
                      <a:pt x="7" y="47"/>
                    </a:lnTo>
                    <a:close/>
                  </a:path>
                </a:pathLst>
              </a:custGeom>
              <a:solidFill>
                <a:srgbClr val="96A8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922" name="Freeform 191">
                <a:extLst>
                  <a:ext uri="{FF2B5EF4-FFF2-40B4-BE49-F238E27FC236}">
                    <a16:creationId xmlns:a16="http://schemas.microsoft.com/office/drawing/2014/main" id="{45E2DE9D-BAD5-CAB6-0A12-0A05DC4EB057}"/>
                  </a:ext>
                </a:extLst>
              </p:cNvPr>
              <p:cNvSpPr>
                <a:spLocks noChangeAspect="1"/>
              </p:cNvSpPr>
              <p:nvPr/>
            </p:nvSpPr>
            <p:spPr bwMode="gray">
              <a:xfrm>
                <a:off x="537" y="3465"/>
                <a:ext cx="26" cy="12"/>
              </a:xfrm>
              <a:custGeom>
                <a:avLst/>
                <a:gdLst>
                  <a:gd name="T0" fmla="*/ 0 w 26"/>
                  <a:gd name="T1" fmla="*/ 12 h 12"/>
                  <a:gd name="T2" fmla="*/ 21 w 26"/>
                  <a:gd name="T3" fmla="*/ 12 h 12"/>
                  <a:gd name="T4" fmla="*/ 26 w 26"/>
                  <a:gd name="T5" fmla="*/ 0 h 12"/>
                  <a:gd name="T6" fmla="*/ 0 w 26"/>
                  <a:gd name="T7" fmla="*/ 12 h 12"/>
                </a:gdLst>
                <a:ahLst/>
                <a:cxnLst>
                  <a:cxn ang="0">
                    <a:pos x="T0" y="T1"/>
                  </a:cxn>
                  <a:cxn ang="0">
                    <a:pos x="T2" y="T3"/>
                  </a:cxn>
                  <a:cxn ang="0">
                    <a:pos x="T4" y="T5"/>
                  </a:cxn>
                  <a:cxn ang="0">
                    <a:pos x="T6" y="T7"/>
                  </a:cxn>
                </a:cxnLst>
                <a:rect l="0" t="0" r="r" b="b"/>
                <a:pathLst>
                  <a:path w="26" h="12">
                    <a:moveTo>
                      <a:pt x="0" y="12"/>
                    </a:moveTo>
                    <a:lnTo>
                      <a:pt x="21" y="12"/>
                    </a:lnTo>
                    <a:lnTo>
                      <a:pt x="26" y="0"/>
                    </a:lnTo>
                    <a:lnTo>
                      <a:pt x="0" y="12"/>
                    </a:lnTo>
                    <a:close/>
                  </a:path>
                </a:pathLst>
              </a:custGeom>
              <a:solidFill>
                <a:srgbClr val="96A8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923" name="Freeform 192">
                <a:extLst>
                  <a:ext uri="{FF2B5EF4-FFF2-40B4-BE49-F238E27FC236}">
                    <a16:creationId xmlns:a16="http://schemas.microsoft.com/office/drawing/2014/main" id="{BCDBA5A3-B47B-0FE3-809F-CA9A5669296D}"/>
                  </a:ext>
                </a:extLst>
              </p:cNvPr>
              <p:cNvSpPr>
                <a:spLocks noChangeAspect="1"/>
              </p:cNvSpPr>
              <p:nvPr/>
            </p:nvSpPr>
            <p:spPr bwMode="gray">
              <a:xfrm>
                <a:off x="672" y="3416"/>
                <a:ext cx="116" cy="61"/>
              </a:xfrm>
              <a:custGeom>
                <a:avLst/>
                <a:gdLst>
                  <a:gd name="T0" fmla="*/ 0 w 116"/>
                  <a:gd name="T1" fmla="*/ 61 h 61"/>
                  <a:gd name="T2" fmla="*/ 21 w 116"/>
                  <a:gd name="T3" fmla="*/ 61 h 61"/>
                  <a:gd name="T4" fmla="*/ 111 w 116"/>
                  <a:gd name="T5" fmla="*/ 18 h 61"/>
                  <a:gd name="T6" fmla="*/ 116 w 116"/>
                  <a:gd name="T7" fmla="*/ 0 h 61"/>
                  <a:gd name="T8" fmla="*/ 16 w 116"/>
                  <a:gd name="T9" fmla="*/ 0 h 61"/>
                  <a:gd name="T10" fmla="*/ 0 w 116"/>
                  <a:gd name="T11" fmla="*/ 61 h 61"/>
                </a:gdLst>
                <a:ahLst/>
                <a:cxnLst>
                  <a:cxn ang="0">
                    <a:pos x="T0" y="T1"/>
                  </a:cxn>
                  <a:cxn ang="0">
                    <a:pos x="T2" y="T3"/>
                  </a:cxn>
                  <a:cxn ang="0">
                    <a:pos x="T4" y="T5"/>
                  </a:cxn>
                  <a:cxn ang="0">
                    <a:pos x="T6" y="T7"/>
                  </a:cxn>
                  <a:cxn ang="0">
                    <a:pos x="T8" y="T9"/>
                  </a:cxn>
                  <a:cxn ang="0">
                    <a:pos x="T10" y="T11"/>
                  </a:cxn>
                </a:cxnLst>
                <a:rect l="0" t="0" r="r" b="b"/>
                <a:pathLst>
                  <a:path w="116" h="61">
                    <a:moveTo>
                      <a:pt x="0" y="61"/>
                    </a:moveTo>
                    <a:lnTo>
                      <a:pt x="21" y="61"/>
                    </a:lnTo>
                    <a:lnTo>
                      <a:pt x="111" y="18"/>
                    </a:lnTo>
                    <a:lnTo>
                      <a:pt x="116" y="0"/>
                    </a:lnTo>
                    <a:lnTo>
                      <a:pt x="16" y="0"/>
                    </a:lnTo>
                    <a:lnTo>
                      <a:pt x="0" y="61"/>
                    </a:lnTo>
                    <a:close/>
                  </a:path>
                </a:pathLst>
              </a:custGeom>
              <a:solidFill>
                <a:srgbClr val="96A8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924" name="Freeform 193">
                <a:extLst>
                  <a:ext uri="{FF2B5EF4-FFF2-40B4-BE49-F238E27FC236}">
                    <a16:creationId xmlns:a16="http://schemas.microsoft.com/office/drawing/2014/main" id="{707ED060-C4DD-E1A4-1D67-57F38D9CA351}"/>
                  </a:ext>
                </a:extLst>
              </p:cNvPr>
              <p:cNvSpPr>
                <a:spLocks noChangeAspect="1"/>
              </p:cNvSpPr>
              <p:nvPr/>
            </p:nvSpPr>
            <p:spPr bwMode="gray">
              <a:xfrm>
                <a:off x="1199" y="3217"/>
                <a:ext cx="2" cy="14"/>
              </a:xfrm>
              <a:custGeom>
                <a:avLst/>
                <a:gdLst>
                  <a:gd name="T0" fmla="*/ 2 w 2"/>
                  <a:gd name="T1" fmla="*/ 14 h 14"/>
                  <a:gd name="T2" fmla="*/ 0 w 2"/>
                  <a:gd name="T3" fmla="*/ 0 h 14"/>
                  <a:gd name="T4" fmla="*/ 2 w 2"/>
                  <a:gd name="T5" fmla="*/ 14 h 14"/>
                  <a:gd name="T6" fmla="*/ 2 w 2"/>
                  <a:gd name="T7" fmla="*/ 14 h 14"/>
                </a:gdLst>
                <a:ahLst/>
                <a:cxnLst>
                  <a:cxn ang="0">
                    <a:pos x="T0" y="T1"/>
                  </a:cxn>
                  <a:cxn ang="0">
                    <a:pos x="T2" y="T3"/>
                  </a:cxn>
                  <a:cxn ang="0">
                    <a:pos x="T4" y="T5"/>
                  </a:cxn>
                  <a:cxn ang="0">
                    <a:pos x="T6" y="T7"/>
                  </a:cxn>
                </a:cxnLst>
                <a:rect l="0" t="0" r="r" b="b"/>
                <a:pathLst>
                  <a:path w="2" h="14">
                    <a:moveTo>
                      <a:pt x="2" y="14"/>
                    </a:moveTo>
                    <a:lnTo>
                      <a:pt x="0" y="0"/>
                    </a:lnTo>
                    <a:lnTo>
                      <a:pt x="2" y="14"/>
                    </a:lnTo>
                    <a:lnTo>
                      <a:pt x="2" y="14"/>
                    </a:lnTo>
                    <a:close/>
                  </a:path>
                </a:pathLst>
              </a:custGeom>
              <a:solidFill>
                <a:srgbClr val="96A8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925" name="Freeform 194">
                <a:extLst>
                  <a:ext uri="{FF2B5EF4-FFF2-40B4-BE49-F238E27FC236}">
                    <a16:creationId xmlns:a16="http://schemas.microsoft.com/office/drawing/2014/main" id="{43BCA414-E674-59E6-1A1B-9322000CA115}"/>
                  </a:ext>
                </a:extLst>
              </p:cNvPr>
              <p:cNvSpPr>
                <a:spLocks noChangeAspect="1"/>
              </p:cNvSpPr>
              <p:nvPr/>
            </p:nvSpPr>
            <p:spPr bwMode="gray">
              <a:xfrm>
                <a:off x="934" y="3274"/>
                <a:ext cx="92" cy="52"/>
              </a:xfrm>
              <a:custGeom>
                <a:avLst/>
                <a:gdLst>
                  <a:gd name="T0" fmla="*/ 92 w 92"/>
                  <a:gd name="T1" fmla="*/ 0 h 52"/>
                  <a:gd name="T2" fmla="*/ 26 w 92"/>
                  <a:gd name="T3" fmla="*/ 0 h 52"/>
                  <a:gd name="T4" fmla="*/ 2 w 92"/>
                  <a:gd name="T5" fmla="*/ 12 h 52"/>
                  <a:gd name="T6" fmla="*/ 0 w 92"/>
                  <a:gd name="T7" fmla="*/ 52 h 52"/>
                  <a:gd name="T8" fmla="*/ 73 w 92"/>
                  <a:gd name="T9" fmla="*/ 52 h 52"/>
                  <a:gd name="T10" fmla="*/ 92 w 92"/>
                  <a:gd name="T11" fmla="*/ 42 h 52"/>
                  <a:gd name="T12" fmla="*/ 92 w 92"/>
                  <a:gd name="T13" fmla="*/ 0 h 52"/>
                </a:gdLst>
                <a:ahLst/>
                <a:cxnLst>
                  <a:cxn ang="0">
                    <a:pos x="T0" y="T1"/>
                  </a:cxn>
                  <a:cxn ang="0">
                    <a:pos x="T2" y="T3"/>
                  </a:cxn>
                  <a:cxn ang="0">
                    <a:pos x="T4" y="T5"/>
                  </a:cxn>
                  <a:cxn ang="0">
                    <a:pos x="T6" y="T7"/>
                  </a:cxn>
                  <a:cxn ang="0">
                    <a:pos x="T8" y="T9"/>
                  </a:cxn>
                  <a:cxn ang="0">
                    <a:pos x="T10" y="T11"/>
                  </a:cxn>
                  <a:cxn ang="0">
                    <a:pos x="T12" y="T13"/>
                  </a:cxn>
                </a:cxnLst>
                <a:rect l="0" t="0" r="r" b="b"/>
                <a:pathLst>
                  <a:path w="92" h="52">
                    <a:moveTo>
                      <a:pt x="92" y="0"/>
                    </a:moveTo>
                    <a:lnTo>
                      <a:pt x="26" y="0"/>
                    </a:lnTo>
                    <a:lnTo>
                      <a:pt x="2" y="12"/>
                    </a:lnTo>
                    <a:lnTo>
                      <a:pt x="0" y="52"/>
                    </a:lnTo>
                    <a:lnTo>
                      <a:pt x="73" y="52"/>
                    </a:lnTo>
                    <a:lnTo>
                      <a:pt x="92" y="42"/>
                    </a:lnTo>
                    <a:lnTo>
                      <a:pt x="92" y="0"/>
                    </a:lnTo>
                    <a:close/>
                  </a:path>
                </a:pathLst>
              </a:custGeom>
              <a:solidFill>
                <a:srgbClr val="96A8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926" name="Freeform 195">
                <a:extLst>
                  <a:ext uri="{FF2B5EF4-FFF2-40B4-BE49-F238E27FC236}">
                    <a16:creationId xmlns:a16="http://schemas.microsoft.com/office/drawing/2014/main" id="{B7CE04A4-3D23-28F1-3E9B-2F0DBD54D840}"/>
                  </a:ext>
                </a:extLst>
              </p:cNvPr>
              <p:cNvSpPr>
                <a:spLocks noChangeAspect="1"/>
              </p:cNvSpPr>
              <p:nvPr/>
            </p:nvSpPr>
            <p:spPr bwMode="gray">
              <a:xfrm>
                <a:off x="1088" y="3201"/>
                <a:ext cx="23" cy="11"/>
              </a:xfrm>
              <a:custGeom>
                <a:avLst/>
                <a:gdLst>
                  <a:gd name="T0" fmla="*/ 23 w 23"/>
                  <a:gd name="T1" fmla="*/ 0 h 11"/>
                  <a:gd name="T2" fmla="*/ 0 w 23"/>
                  <a:gd name="T3" fmla="*/ 11 h 11"/>
                  <a:gd name="T4" fmla="*/ 23 w 23"/>
                  <a:gd name="T5" fmla="*/ 11 h 11"/>
                  <a:gd name="T6" fmla="*/ 23 w 23"/>
                  <a:gd name="T7" fmla="*/ 0 h 11"/>
                </a:gdLst>
                <a:ahLst/>
                <a:cxnLst>
                  <a:cxn ang="0">
                    <a:pos x="T0" y="T1"/>
                  </a:cxn>
                  <a:cxn ang="0">
                    <a:pos x="T2" y="T3"/>
                  </a:cxn>
                  <a:cxn ang="0">
                    <a:pos x="T4" y="T5"/>
                  </a:cxn>
                  <a:cxn ang="0">
                    <a:pos x="T6" y="T7"/>
                  </a:cxn>
                </a:cxnLst>
                <a:rect l="0" t="0" r="r" b="b"/>
                <a:pathLst>
                  <a:path w="23" h="11">
                    <a:moveTo>
                      <a:pt x="23" y="0"/>
                    </a:moveTo>
                    <a:lnTo>
                      <a:pt x="0" y="11"/>
                    </a:lnTo>
                    <a:lnTo>
                      <a:pt x="23" y="11"/>
                    </a:lnTo>
                    <a:lnTo>
                      <a:pt x="23" y="0"/>
                    </a:lnTo>
                    <a:close/>
                  </a:path>
                </a:pathLst>
              </a:custGeom>
              <a:solidFill>
                <a:srgbClr val="96A8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927" name="Freeform 196">
                <a:extLst>
                  <a:ext uri="{FF2B5EF4-FFF2-40B4-BE49-F238E27FC236}">
                    <a16:creationId xmlns:a16="http://schemas.microsoft.com/office/drawing/2014/main" id="{BDCE08E2-1883-96C6-6B3A-EFD7006DAD5A}"/>
                  </a:ext>
                </a:extLst>
              </p:cNvPr>
              <p:cNvSpPr>
                <a:spLocks noChangeAspect="1"/>
              </p:cNvSpPr>
              <p:nvPr/>
            </p:nvSpPr>
            <p:spPr bwMode="gray">
              <a:xfrm>
                <a:off x="969" y="3243"/>
                <a:ext cx="57" cy="26"/>
              </a:xfrm>
              <a:custGeom>
                <a:avLst/>
                <a:gdLst>
                  <a:gd name="T0" fmla="*/ 0 w 57"/>
                  <a:gd name="T1" fmla="*/ 26 h 26"/>
                  <a:gd name="T2" fmla="*/ 57 w 57"/>
                  <a:gd name="T3" fmla="*/ 26 h 26"/>
                  <a:gd name="T4" fmla="*/ 57 w 57"/>
                  <a:gd name="T5" fmla="*/ 0 h 26"/>
                  <a:gd name="T6" fmla="*/ 0 w 57"/>
                  <a:gd name="T7" fmla="*/ 26 h 26"/>
                </a:gdLst>
                <a:ahLst/>
                <a:cxnLst>
                  <a:cxn ang="0">
                    <a:pos x="T0" y="T1"/>
                  </a:cxn>
                  <a:cxn ang="0">
                    <a:pos x="T2" y="T3"/>
                  </a:cxn>
                  <a:cxn ang="0">
                    <a:pos x="T4" y="T5"/>
                  </a:cxn>
                  <a:cxn ang="0">
                    <a:pos x="T6" y="T7"/>
                  </a:cxn>
                </a:cxnLst>
                <a:rect l="0" t="0" r="r" b="b"/>
                <a:pathLst>
                  <a:path w="57" h="26">
                    <a:moveTo>
                      <a:pt x="0" y="26"/>
                    </a:moveTo>
                    <a:lnTo>
                      <a:pt x="57" y="26"/>
                    </a:lnTo>
                    <a:lnTo>
                      <a:pt x="57" y="0"/>
                    </a:lnTo>
                    <a:lnTo>
                      <a:pt x="0" y="26"/>
                    </a:lnTo>
                    <a:close/>
                  </a:path>
                </a:pathLst>
              </a:custGeom>
              <a:solidFill>
                <a:srgbClr val="96A8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928" name="Freeform 197">
                <a:extLst>
                  <a:ext uri="{FF2B5EF4-FFF2-40B4-BE49-F238E27FC236}">
                    <a16:creationId xmlns:a16="http://schemas.microsoft.com/office/drawing/2014/main" id="{304627E9-D8B7-B0E1-ACBC-622767BB0788}"/>
                  </a:ext>
                </a:extLst>
              </p:cNvPr>
              <p:cNvSpPr>
                <a:spLocks noChangeAspect="1"/>
              </p:cNvSpPr>
              <p:nvPr/>
            </p:nvSpPr>
            <p:spPr bwMode="gray">
              <a:xfrm>
                <a:off x="1116" y="3217"/>
                <a:ext cx="85" cy="52"/>
              </a:xfrm>
              <a:custGeom>
                <a:avLst/>
                <a:gdLst>
                  <a:gd name="T0" fmla="*/ 5 w 85"/>
                  <a:gd name="T1" fmla="*/ 52 h 52"/>
                  <a:gd name="T2" fmla="*/ 9 w 85"/>
                  <a:gd name="T3" fmla="*/ 52 h 52"/>
                  <a:gd name="T4" fmla="*/ 85 w 85"/>
                  <a:gd name="T5" fmla="*/ 14 h 52"/>
                  <a:gd name="T6" fmla="*/ 83 w 85"/>
                  <a:gd name="T7" fmla="*/ 0 h 52"/>
                  <a:gd name="T8" fmla="*/ 0 w 85"/>
                  <a:gd name="T9" fmla="*/ 0 h 52"/>
                  <a:gd name="T10" fmla="*/ 5 w 85"/>
                  <a:gd name="T11" fmla="*/ 52 h 52"/>
                </a:gdLst>
                <a:ahLst/>
                <a:cxnLst>
                  <a:cxn ang="0">
                    <a:pos x="T0" y="T1"/>
                  </a:cxn>
                  <a:cxn ang="0">
                    <a:pos x="T2" y="T3"/>
                  </a:cxn>
                  <a:cxn ang="0">
                    <a:pos x="T4" y="T5"/>
                  </a:cxn>
                  <a:cxn ang="0">
                    <a:pos x="T6" y="T7"/>
                  </a:cxn>
                  <a:cxn ang="0">
                    <a:pos x="T8" y="T9"/>
                  </a:cxn>
                  <a:cxn ang="0">
                    <a:pos x="T10" y="T11"/>
                  </a:cxn>
                </a:cxnLst>
                <a:rect l="0" t="0" r="r" b="b"/>
                <a:pathLst>
                  <a:path w="85" h="52">
                    <a:moveTo>
                      <a:pt x="5" y="52"/>
                    </a:moveTo>
                    <a:lnTo>
                      <a:pt x="9" y="52"/>
                    </a:lnTo>
                    <a:lnTo>
                      <a:pt x="85" y="14"/>
                    </a:lnTo>
                    <a:lnTo>
                      <a:pt x="83" y="0"/>
                    </a:lnTo>
                    <a:lnTo>
                      <a:pt x="0" y="0"/>
                    </a:lnTo>
                    <a:lnTo>
                      <a:pt x="5" y="52"/>
                    </a:lnTo>
                    <a:close/>
                  </a:path>
                </a:pathLst>
              </a:custGeom>
              <a:solidFill>
                <a:srgbClr val="96A8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929" name="Freeform 198">
                <a:extLst>
                  <a:ext uri="{FF2B5EF4-FFF2-40B4-BE49-F238E27FC236}">
                    <a16:creationId xmlns:a16="http://schemas.microsoft.com/office/drawing/2014/main" id="{E41A885E-20C9-1775-3D28-4F2F96075479}"/>
                  </a:ext>
                </a:extLst>
              </p:cNvPr>
              <p:cNvSpPr>
                <a:spLocks noChangeAspect="1"/>
              </p:cNvSpPr>
              <p:nvPr/>
            </p:nvSpPr>
            <p:spPr bwMode="gray">
              <a:xfrm>
                <a:off x="851" y="3288"/>
                <a:ext cx="81" cy="38"/>
              </a:xfrm>
              <a:custGeom>
                <a:avLst/>
                <a:gdLst>
                  <a:gd name="T0" fmla="*/ 0 w 81"/>
                  <a:gd name="T1" fmla="*/ 38 h 38"/>
                  <a:gd name="T2" fmla="*/ 78 w 81"/>
                  <a:gd name="T3" fmla="*/ 38 h 38"/>
                  <a:gd name="T4" fmla="*/ 81 w 81"/>
                  <a:gd name="T5" fmla="*/ 0 h 38"/>
                  <a:gd name="T6" fmla="*/ 0 w 81"/>
                  <a:gd name="T7" fmla="*/ 38 h 38"/>
                </a:gdLst>
                <a:ahLst/>
                <a:cxnLst>
                  <a:cxn ang="0">
                    <a:pos x="T0" y="T1"/>
                  </a:cxn>
                  <a:cxn ang="0">
                    <a:pos x="T2" y="T3"/>
                  </a:cxn>
                  <a:cxn ang="0">
                    <a:pos x="T4" y="T5"/>
                  </a:cxn>
                  <a:cxn ang="0">
                    <a:pos x="T6" y="T7"/>
                  </a:cxn>
                </a:cxnLst>
                <a:rect l="0" t="0" r="r" b="b"/>
                <a:pathLst>
                  <a:path w="81" h="38">
                    <a:moveTo>
                      <a:pt x="0" y="38"/>
                    </a:moveTo>
                    <a:lnTo>
                      <a:pt x="78" y="38"/>
                    </a:lnTo>
                    <a:lnTo>
                      <a:pt x="81" y="0"/>
                    </a:lnTo>
                    <a:lnTo>
                      <a:pt x="0" y="38"/>
                    </a:lnTo>
                    <a:close/>
                  </a:path>
                </a:pathLst>
              </a:custGeom>
              <a:solidFill>
                <a:srgbClr val="96A8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930" name="Freeform 199">
                <a:extLst>
                  <a:ext uri="{FF2B5EF4-FFF2-40B4-BE49-F238E27FC236}">
                    <a16:creationId xmlns:a16="http://schemas.microsoft.com/office/drawing/2014/main" id="{FE353817-9A0F-66BF-F164-9A3977F4242B}"/>
                  </a:ext>
                </a:extLst>
              </p:cNvPr>
              <p:cNvSpPr>
                <a:spLocks noChangeAspect="1"/>
              </p:cNvSpPr>
              <p:nvPr/>
            </p:nvSpPr>
            <p:spPr bwMode="gray">
              <a:xfrm>
                <a:off x="1029" y="3217"/>
                <a:ext cx="87" cy="52"/>
              </a:xfrm>
              <a:custGeom>
                <a:avLst/>
                <a:gdLst>
                  <a:gd name="T0" fmla="*/ 0 w 87"/>
                  <a:gd name="T1" fmla="*/ 52 h 52"/>
                  <a:gd name="T2" fmla="*/ 87 w 87"/>
                  <a:gd name="T3" fmla="*/ 52 h 52"/>
                  <a:gd name="T4" fmla="*/ 82 w 87"/>
                  <a:gd name="T5" fmla="*/ 0 h 52"/>
                  <a:gd name="T6" fmla="*/ 49 w 87"/>
                  <a:gd name="T7" fmla="*/ 0 h 52"/>
                  <a:gd name="T8" fmla="*/ 0 w 87"/>
                  <a:gd name="T9" fmla="*/ 24 h 52"/>
                  <a:gd name="T10" fmla="*/ 0 w 87"/>
                  <a:gd name="T11" fmla="*/ 52 h 52"/>
                </a:gdLst>
                <a:ahLst/>
                <a:cxnLst>
                  <a:cxn ang="0">
                    <a:pos x="T0" y="T1"/>
                  </a:cxn>
                  <a:cxn ang="0">
                    <a:pos x="T2" y="T3"/>
                  </a:cxn>
                  <a:cxn ang="0">
                    <a:pos x="T4" y="T5"/>
                  </a:cxn>
                  <a:cxn ang="0">
                    <a:pos x="T6" y="T7"/>
                  </a:cxn>
                  <a:cxn ang="0">
                    <a:pos x="T8" y="T9"/>
                  </a:cxn>
                  <a:cxn ang="0">
                    <a:pos x="T10" y="T11"/>
                  </a:cxn>
                </a:cxnLst>
                <a:rect l="0" t="0" r="r" b="b"/>
                <a:pathLst>
                  <a:path w="87" h="52">
                    <a:moveTo>
                      <a:pt x="0" y="52"/>
                    </a:moveTo>
                    <a:lnTo>
                      <a:pt x="87" y="52"/>
                    </a:lnTo>
                    <a:lnTo>
                      <a:pt x="82" y="0"/>
                    </a:lnTo>
                    <a:lnTo>
                      <a:pt x="49" y="0"/>
                    </a:lnTo>
                    <a:lnTo>
                      <a:pt x="0" y="24"/>
                    </a:lnTo>
                    <a:lnTo>
                      <a:pt x="0" y="52"/>
                    </a:lnTo>
                    <a:close/>
                  </a:path>
                </a:pathLst>
              </a:custGeom>
              <a:solidFill>
                <a:srgbClr val="96A8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931" name="Freeform 200">
                <a:extLst>
                  <a:ext uri="{FF2B5EF4-FFF2-40B4-BE49-F238E27FC236}">
                    <a16:creationId xmlns:a16="http://schemas.microsoft.com/office/drawing/2014/main" id="{F4985A94-0FD6-6BB4-3ECF-4A92FCA9F4A9}"/>
                  </a:ext>
                </a:extLst>
              </p:cNvPr>
              <p:cNvSpPr>
                <a:spLocks noChangeAspect="1"/>
              </p:cNvSpPr>
              <p:nvPr/>
            </p:nvSpPr>
            <p:spPr bwMode="gray">
              <a:xfrm>
                <a:off x="1029" y="3274"/>
                <a:ext cx="87" cy="40"/>
              </a:xfrm>
              <a:custGeom>
                <a:avLst/>
                <a:gdLst>
                  <a:gd name="T0" fmla="*/ 0 w 87"/>
                  <a:gd name="T1" fmla="*/ 40 h 40"/>
                  <a:gd name="T2" fmla="*/ 87 w 87"/>
                  <a:gd name="T3" fmla="*/ 0 h 40"/>
                  <a:gd name="T4" fmla="*/ 0 w 87"/>
                  <a:gd name="T5" fmla="*/ 0 h 40"/>
                  <a:gd name="T6" fmla="*/ 0 w 87"/>
                  <a:gd name="T7" fmla="*/ 40 h 40"/>
                </a:gdLst>
                <a:ahLst/>
                <a:cxnLst>
                  <a:cxn ang="0">
                    <a:pos x="T0" y="T1"/>
                  </a:cxn>
                  <a:cxn ang="0">
                    <a:pos x="T2" y="T3"/>
                  </a:cxn>
                  <a:cxn ang="0">
                    <a:pos x="T4" y="T5"/>
                  </a:cxn>
                  <a:cxn ang="0">
                    <a:pos x="T6" y="T7"/>
                  </a:cxn>
                </a:cxnLst>
                <a:rect l="0" t="0" r="r" b="b"/>
                <a:pathLst>
                  <a:path w="87" h="40">
                    <a:moveTo>
                      <a:pt x="0" y="40"/>
                    </a:moveTo>
                    <a:lnTo>
                      <a:pt x="87" y="0"/>
                    </a:lnTo>
                    <a:lnTo>
                      <a:pt x="0" y="0"/>
                    </a:lnTo>
                    <a:lnTo>
                      <a:pt x="0" y="40"/>
                    </a:lnTo>
                    <a:close/>
                  </a:path>
                </a:pathLst>
              </a:custGeom>
              <a:solidFill>
                <a:srgbClr val="96A8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932" name="Freeform 201">
                <a:extLst>
                  <a:ext uri="{FF2B5EF4-FFF2-40B4-BE49-F238E27FC236}">
                    <a16:creationId xmlns:a16="http://schemas.microsoft.com/office/drawing/2014/main" id="{B561BE6A-E3BB-F9C0-6B6A-8EBEAA47F696}"/>
                  </a:ext>
                </a:extLst>
              </p:cNvPr>
              <p:cNvSpPr>
                <a:spLocks noChangeAspect="1"/>
              </p:cNvSpPr>
              <p:nvPr/>
            </p:nvSpPr>
            <p:spPr bwMode="gray">
              <a:xfrm>
                <a:off x="1116" y="3163"/>
                <a:ext cx="83" cy="49"/>
              </a:xfrm>
              <a:custGeom>
                <a:avLst/>
                <a:gdLst>
                  <a:gd name="T0" fmla="*/ 0 w 83"/>
                  <a:gd name="T1" fmla="*/ 35 h 49"/>
                  <a:gd name="T2" fmla="*/ 0 w 83"/>
                  <a:gd name="T3" fmla="*/ 49 h 49"/>
                  <a:gd name="T4" fmla="*/ 83 w 83"/>
                  <a:gd name="T5" fmla="*/ 49 h 49"/>
                  <a:gd name="T6" fmla="*/ 76 w 83"/>
                  <a:gd name="T7" fmla="*/ 0 h 49"/>
                  <a:gd name="T8" fmla="*/ 0 w 83"/>
                  <a:gd name="T9" fmla="*/ 35 h 49"/>
                </a:gdLst>
                <a:ahLst/>
                <a:cxnLst>
                  <a:cxn ang="0">
                    <a:pos x="T0" y="T1"/>
                  </a:cxn>
                  <a:cxn ang="0">
                    <a:pos x="T2" y="T3"/>
                  </a:cxn>
                  <a:cxn ang="0">
                    <a:pos x="T4" y="T5"/>
                  </a:cxn>
                  <a:cxn ang="0">
                    <a:pos x="T6" y="T7"/>
                  </a:cxn>
                  <a:cxn ang="0">
                    <a:pos x="T8" y="T9"/>
                  </a:cxn>
                </a:cxnLst>
                <a:rect l="0" t="0" r="r" b="b"/>
                <a:pathLst>
                  <a:path w="83" h="49">
                    <a:moveTo>
                      <a:pt x="0" y="35"/>
                    </a:moveTo>
                    <a:lnTo>
                      <a:pt x="0" y="49"/>
                    </a:lnTo>
                    <a:lnTo>
                      <a:pt x="83" y="49"/>
                    </a:lnTo>
                    <a:lnTo>
                      <a:pt x="76" y="0"/>
                    </a:lnTo>
                    <a:lnTo>
                      <a:pt x="0" y="35"/>
                    </a:lnTo>
                    <a:close/>
                  </a:path>
                </a:pathLst>
              </a:custGeom>
              <a:solidFill>
                <a:srgbClr val="96A8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933" name="Freeform 202">
                <a:extLst>
                  <a:ext uri="{FF2B5EF4-FFF2-40B4-BE49-F238E27FC236}">
                    <a16:creationId xmlns:a16="http://schemas.microsoft.com/office/drawing/2014/main" id="{BEC1C9C0-3489-BD67-8E80-B6E43615E4D3}"/>
                  </a:ext>
                </a:extLst>
              </p:cNvPr>
              <p:cNvSpPr>
                <a:spLocks noChangeAspect="1"/>
              </p:cNvSpPr>
              <p:nvPr/>
            </p:nvSpPr>
            <p:spPr bwMode="gray">
              <a:xfrm>
                <a:off x="1232" y="3217"/>
                <a:ext cx="2" cy="1"/>
              </a:xfrm>
              <a:custGeom>
                <a:avLst/>
                <a:gdLst>
                  <a:gd name="T0" fmla="*/ 0 w 2"/>
                  <a:gd name="T1" fmla="*/ 2 w 2"/>
                  <a:gd name="T2" fmla="*/ 0 w 2"/>
                  <a:gd name="T3" fmla="*/ 0 w 2"/>
                </a:gdLst>
                <a:ahLst/>
                <a:cxnLst>
                  <a:cxn ang="0">
                    <a:pos x="T0" y="0"/>
                  </a:cxn>
                  <a:cxn ang="0">
                    <a:pos x="T1" y="0"/>
                  </a:cxn>
                  <a:cxn ang="0">
                    <a:pos x="T2" y="0"/>
                  </a:cxn>
                  <a:cxn ang="0">
                    <a:pos x="T3" y="0"/>
                  </a:cxn>
                </a:cxnLst>
                <a:rect l="0" t="0" r="r" b="b"/>
                <a:pathLst>
                  <a:path w="2">
                    <a:moveTo>
                      <a:pt x="0" y="0"/>
                    </a:moveTo>
                    <a:lnTo>
                      <a:pt x="2" y="0"/>
                    </a:lnTo>
                    <a:lnTo>
                      <a:pt x="0" y="0"/>
                    </a:lnTo>
                    <a:lnTo>
                      <a:pt x="0" y="0"/>
                    </a:lnTo>
                    <a:close/>
                  </a:path>
                </a:pathLst>
              </a:custGeom>
              <a:solidFill>
                <a:srgbClr val="96A8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934" name="Freeform 203">
                <a:extLst>
                  <a:ext uri="{FF2B5EF4-FFF2-40B4-BE49-F238E27FC236}">
                    <a16:creationId xmlns:a16="http://schemas.microsoft.com/office/drawing/2014/main" id="{E79A44E4-0023-3E70-8616-126D4E54A180}"/>
                  </a:ext>
                </a:extLst>
              </p:cNvPr>
              <p:cNvSpPr>
                <a:spLocks noChangeAspect="1"/>
              </p:cNvSpPr>
              <p:nvPr/>
            </p:nvSpPr>
            <p:spPr bwMode="gray">
              <a:xfrm>
                <a:off x="1222" y="3160"/>
                <a:ext cx="85" cy="52"/>
              </a:xfrm>
              <a:custGeom>
                <a:avLst/>
                <a:gdLst>
                  <a:gd name="T0" fmla="*/ 22 w 85"/>
                  <a:gd name="T1" fmla="*/ 52 h 52"/>
                  <a:gd name="T2" fmla="*/ 85 w 85"/>
                  <a:gd name="T3" fmla="*/ 22 h 52"/>
                  <a:gd name="T4" fmla="*/ 78 w 85"/>
                  <a:gd name="T5" fmla="*/ 0 h 52"/>
                  <a:gd name="T6" fmla="*/ 0 w 85"/>
                  <a:gd name="T7" fmla="*/ 0 h 52"/>
                  <a:gd name="T8" fmla="*/ 10 w 85"/>
                  <a:gd name="T9" fmla="*/ 52 h 52"/>
                  <a:gd name="T10" fmla="*/ 22 w 85"/>
                  <a:gd name="T11" fmla="*/ 52 h 52"/>
                </a:gdLst>
                <a:ahLst/>
                <a:cxnLst>
                  <a:cxn ang="0">
                    <a:pos x="T0" y="T1"/>
                  </a:cxn>
                  <a:cxn ang="0">
                    <a:pos x="T2" y="T3"/>
                  </a:cxn>
                  <a:cxn ang="0">
                    <a:pos x="T4" y="T5"/>
                  </a:cxn>
                  <a:cxn ang="0">
                    <a:pos x="T6" y="T7"/>
                  </a:cxn>
                  <a:cxn ang="0">
                    <a:pos x="T8" y="T9"/>
                  </a:cxn>
                  <a:cxn ang="0">
                    <a:pos x="T10" y="T11"/>
                  </a:cxn>
                </a:cxnLst>
                <a:rect l="0" t="0" r="r" b="b"/>
                <a:pathLst>
                  <a:path w="85" h="52">
                    <a:moveTo>
                      <a:pt x="22" y="52"/>
                    </a:moveTo>
                    <a:lnTo>
                      <a:pt x="85" y="22"/>
                    </a:lnTo>
                    <a:lnTo>
                      <a:pt x="78" y="0"/>
                    </a:lnTo>
                    <a:lnTo>
                      <a:pt x="0" y="0"/>
                    </a:lnTo>
                    <a:lnTo>
                      <a:pt x="10" y="52"/>
                    </a:lnTo>
                    <a:lnTo>
                      <a:pt x="22" y="52"/>
                    </a:lnTo>
                    <a:close/>
                  </a:path>
                </a:pathLst>
              </a:custGeom>
              <a:solidFill>
                <a:srgbClr val="96A8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935" name="Freeform 204">
                <a:extLst>
                  <a:ext uri="{FF2B5EF4-FFF2-40B4-BE49-F238E27FC236}">
                    <a16:creationId xmlns:a16="http://schemas.microsoft.com/office/drawing/2014/main" id="{C9E68E5E-0A41-4D03-466F-3ED62990503A}"/>
                  </a:ext>
                </a:extLst>
              </p:cNvPr>
              <p:cNvSpPr>
                <a:spLocks noChangeAspect="1"/>
              </p:cNvSpPr>
              <p:nvPr/>
            </p:nvSpPr>
            <p:spPr bwMode="gray">
              <a:xfrm>
                <a:off x="1305" y="3160"/>
                <a:ext cx="45" cy="19"/>
              </a:xfrm>
              <a:custGeom>
                <a:avLst/>
                <a:gdLst>
                  <a:gd name="T0" fmla="*/ 45 w 45"/>
                  <a:gd name="T1" fmla="*/ 0 h 19"/>
                  <a:gd name="T2" fmla="*/ 0 w 45"/>
                  <a:gd name="T3" fmla="*/ 0 h 19"/>
                  <a:gd name="T4" fmla="*/ 5 w 45"/>
                  <a:gd name="T5" fmla="*/ 19 h 19"/>
                  <a:gd name="T6" fmla="*/ 45 w 45"/>
                  <a:gd name="T7" fmla="*/ 0 h 19"/>
                </a:gdLst>
                <a:ahLst/>
                <a:cxnLst>
                  <a:cxn ang="0">
                    <a:pos x="T0" y="T1"/>
                  </a:cxn>
                  <a:cxn ang="0">
                    <a:pos x="T2" y="T3"/>
                  </a:cxn>
                  <a:cxn ang="0">
                    <a:pos x="T4" y="T5"/>
                  </a:cxn>
                  <a:cxn ang="0">
                    <a:pos x="T6" y="T7"/>
                  </a:cxn>
                </a:cxnLst>
                <a:rect l="0" t="0" r="r" b="b"/>
                <a:pathLst>
                  <a:path w="45" h="19">
                    <a:moveTo>
                      <a:pt x="45" y="0"/>
                    </a:moveTo>
                    <a:lnTo>
                      <a:pt x="0" y="0"/>
                    </a:lnTo>
                    <a:lnTo>
                      <a:pt x="5" y="19"/>
                    </a:lnTo>
                    <a:lnTo>
                      <a:pt x="45" y="0"/>
                    </a:lnTo>
                    <a:close/>
                  </a:path>
                </a:pathLst>
              </a:custGeom>
              <a:solidFill>
                <a:srgbClr val="96A8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936" name="Freeform 205">
                <a:extLst>
                  <a:ext uri="{FF2B5EF4-FFF2-40B4-BE49-F238E27FC236}">
                    <a16:creationId xmlns:a16="http://schemas.microsoft.com/office/drawing/2014/main" id="{875F6CC1-E1CA-42E2-EE96-D3B703C28EBC}"/>
                  </a:ext>
                </a:extLst>
              </p:cNvPr>
              <p:cNvSpPr>
                <a:spLocks noChangeAspect="1"/>
              </p:cNvSpPr>
              <p:nvPr/>
            </p:nvSpPr>
            <p:spPr bwMode="gray">
              <a:xfrm>
                <a:off x="1225" y="3371"/>
                <a:ext cx="7" cy="40"/>
              </a:xfrm>
              <a:custGeom>
                <a:avLst/>
                <a:gdLst>
                  <a:gd name="T0" fmla="*/ 7 w 7"/>
                  <a:gd name="T1" fmla="*/ 40 h 40"/>
                  <a:gd name="T2" fmla="*/ 0 w 7"/>
                  <a:gd name="T3" fmla="*/ 0 h 40"/>
                  <a:gd name="T4" fmla="*/ 7 w 7"/>
                  <a:gd name="T5" fmla="*/ 40 h 40"/>
                  <a:gd name="T6" fmla="*/ 7 w 7"/>
                  <a:gd name="T7" fmla="*/ 40 h 40"/>
                </a:gdLst>
                <a:ahLst/>
                <a:cxnLst>
                  <a:cxn ang="0">
                    <a:pos x="T0" y="T1"/>
                  </a:cxn>
                  <a:cxn ang="0">
                    <a:pos x="T2" y="T3"/>
                  </a:cxn>
                  <a:cxn ang="0">
                    <a:pos x="T4" y="T5"/>
                  </a:cxn>
                  <a:cxn ang="0">
                    <a:pos x="T6" y="T7"/>
                  </a:cxn>
                </a:cxnLst>
                <a:rect l="0" t="0" r="r" b="b"/>
                <a:pathLst>
                  <a:path w="7" h="40">
                    <a:moveTo>
                      <a:pt x="7" y="40"/>
                    </a:moveTo>
                    <a:lnTo>
                      <a:pt x="0" y="0"/>
                    </a:lnTo>
                    <a:lnTo>
                      <a:pt x="7" y="40"/>
                    </a:lnTo>
                    <a:lnTo>
                      <a:pt x="7" y="40"/>
                    </a:lnTo>
                    <a:close/>
                  </a:path>
                </a:pathLst>
              </a:custGeom>
              <a:solidFill>
                <a:srgbClr val="96A8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937" name="Freeform 206">
                <a:extLst>
                  <a:ext uri="{FF2B5EF4-FFF2-40B4-BE49-F238E27FC236}">
                    <a16:creationId xmlns:a16="http://schemas.microsoft.com/office/drawing/2014/main" id="{5B6B0C94-8B55-8F79-AD09-1E6226D41508}"/>
                  </a:ext>
                </a:extLst>
              </p:cNvPr>
              <p:cNvSpPr>
                <a:spLocks noChangeAspect="1"/>
              </p:cNvSpPr>
              <p:nvPr/>
            </p:nvSpPr>
            <p:spPr bwMode="gray">
              <a:xfrm>
                <a:off x="1232" y="3416"/>
                <a:ext cx="9" cy="59"/>
              </a:xfrm>
              <a:custGeom>
                <a:avLst/>
                <a:gdLst>
                  <a:gd name="T0" fmla="*/ 9 w 9"/>
                  <a:gd name="T1" fmla="*/ 59 h 59"/>
                  <a:gd name="T2" fmla="*/ 9 w 9"/>
                  <a:gd name="T3" fmla="*/ 59 h 59"/>
                  <a:gd name="T4" fmla="*/ 0 w 9"/>
                  <a:gd name="T5" fmla="*/ 0 h 59"/>
                  <a:gd name="T6" fmla="*/ 0 w 9"/>
                  <a:gd name="T7" fmla="*/ 0 h 59"/>
                  <a:gd name="T8" fmla="*/ 9 w 9"/>
                  <a:gd name="T9" fmla="*/ 59 h 59"/>
                </a:gdLst>
                <a:ahLst/>
                <a:cxnLst>
                  <a:cxn ang="0">
                    <a:pos x="T0" y="T1"/>
                  </a:cxn>
                  <a:cxn ang="0">
                    <a:pos x="T2" y="T3"/>
                  </a:cxn>
                  <a:cxn ang="0">
                    <a:pos x="T4" y="T5"/>
                  </a:cxn>
                  <a:cxn ang="0">
                    <a:pos x="T6" y="T7"/>
                  </a:cxn>
                  <a:cxn ang="0">
                    <a:pos x="T8" y="T9"/>
                  </a:cxn>
                </a:cxnLst>
                <a:rect l="0" t="0" r="r" b="b"/>
                <a:pathLst>
                  <a:path w="9" h="59">
                    <a:moveTo>
                      <a:pt x="9" y="59"/>
                    </a:moveTo>
                    <a:lnTo>
                      <a:pt x="9" y="59"/>
                    </a:lnTo>
                    <a:lnTo>
                      <a:pt x="0" y="0"/>
                    </a:lnTo>
                    <a:lnTo>
                      <a:pt x="0" y="0"/>
                    </a:lnTo>
                    <a:lnTo>
                      <a:pt x="9" y="59"/>
                    </a:lnTo>
                    <a:close/>
                  </a:path>
                </a:pathLst>
              </a:custGeom>
              <a:solidFill>
                <a:srgbClr val="96A8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938" name="Freeform 207">
                <a:extLst>
                  <a:ext uri="{FF2B5EF4-FFF2-40B4-BE49-F238E27FC236}">
                    <a16:creationId xmlns:a16="http://schemas.microsoft.com/office/drawing/2014/main" id="{1969B74A-01C3-BA1F-A98C-2BE61A399B9D}"/>
                  </a:ext>
                </a:extLst>
              </p:cNvPr>
              <p:cNvSpPr>
                <a:spLocks noChangeAspect="1"/>
              </p:cNvSpPr>
              <p:nvPr/>
            </p:nvSpPr>
            <p:spPr bwMode="gray">
              <a:xfrm>
                <a:off x="1031" y="3418"/>
                <a:ext cx="102" cy="59"/>
              </a:xfrm>
              <a:custGeom>
                <a:avLst/>
                <a:gdLst>
                  <a:gd name="T0" fmla="*/ 0 w 102"/>
                  <a:gd name="T1" fmla="*/ 47 h 59"/>
                  <a:gd name="T2" fmla="*/ 0 w 102"/>
                  <a:gd name="T3" fmla="*/ 59 h 59"/>
                  <a:gd name="T4" fmla="*/ 102 w 102"/>
                  <a:gd name="T5" fmla="*/ 59 h 59"/>
                  <a:gd name="T6" fmla="*/ 97 w 102"/>
                  <a:gd name="T7" fmla="*/ 0 h 59"/>
                  <a:gd name="T8" fmla="*/ 0 w 102"/>
                  <a:gd name="T9" fmla="*/ 47 h 59"/>
                </a:gdLst>
                <a:ahLst/>
                <a:cxnLst>
                  <a:cxn ang="0">
                    <a:pos x="T0" y="T1"/>
                  </a:cxn>
                  <a:cxn ang="0">
                    <a:pos x="T2" y="T3"/>
                  </a:cxn>
                  <a:cxn ang="0">
                    <a:pos x="T4" y="T5"/>
                  </a:cxn>
                  <a:cxn ang="0">
                    <a:pos x="T6" y="T7"/>
                  </a:cxn>
                  <a:cxn ang="0">
                    <a:pos x="T8" y="T9"/>
                  </a:cxn>
                </a:cxnLst>
                <a:rect l="0" t="0" r="r" b="b"/>
                <a:pathLst>
                  <a:path w="102" h="59">
                    <a:moveTo>
                      <a:pt x="0" y="47"/>
                    </a:moveTo>
                    <a:lnTo>
                      <a:pt x="0" y="59"/>
                    </a:lnTo>
                    <a:lnTo>
                      <a:pt x="102" y="59"/>
                    </a:lnTo>
                    <a:lnTo>
                      <a:pt x="97" y="0"/>
                    </a:lnTo>
                    <a:lnTo>
                      <a:pt x="0" y="47"/>
                    </a:lnTo>
                    <a:close/>
                  </a:path>
                </a:pathLst>
              </a:custGeom>
              <a:solidFill>
                <a:srgbClr val="96A8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939" name="Freeform 208">
                <a:extLst>
                  <a:ext uri="{FF2B5EF4-FFF2-40B4-BE49-F238E27FC236}">
                    <a16:creationId xmlns:a16="http://schemas.microsoft.com/office/drawing/2014/main" id="{3A7A8646-D47F-5FC8-0B36-38BDB9CD83C6}"/>
                  </a:ext>
                </a:extLst>
              </p:cNvPr>
              <p:cNvSpPr>
                <a:spLocks noChangeAspect="1"/>
              </p:cNvSpPr>
              <p:nvPr/>
            </p:nvSpPr>
            <p:spPr bwMode="gray">
              <a:xfrm>
                <a:off x="1133" y="3416"/>
                <a:ext cx="108" cy="61"/>
              </a:xfrm>
              <a:custGeom>
                <a:avLst/>
                <a:gdLst>
                  <a:gd name="T0" fmla="*/ 2 w 108"/>
                  <a:gd name="T1" fmla="*/ 0 h 61"/>
                  <a:gd name="T2" fmla="*/ 0 w 108"/>
                  <a:gd name="T3" fmla="*/ 0 h 61"/>
                  <a:gd name="T4" fmla="*/ 4 w 108"/>
                  <a:gd name="T5" fmla="*/ 61 h 61"/>
                  <a:gd name="T6" fmla="*/ 106 w 108"/>
                  <a:gd name="T7" fmla="*/ 61 h 61"/>
                  <a:gd name="T8" fmla="*/ 108 w 108"/>
                  <a:gd name="T9" fmla="*/ 59 h 61"/>
                  <a:gd name="T10" fmla="*/ 99 w 108"/>
                  <a:gd name="T11" fmla="*/ 0 h 61"/>
                  <a:gd name="T12" fmla="*/ 2 w 108"/>
                  <a:gd name="T13" fmla="*/ 0 h 61"/>
                </a:gdLst>
                <a:ahLst/>
                <a:cxnLst>
                  <a:cxn ang="0">
                    <a:pos x="T0" y="T1"/>
                  </a:cxn>
                  <a:cxn ang="0">
                    <a:pos x="T2" y="T3"/>
                  </a:cxn>
                  <a:cxn ang="0">
                    <a:pos x="T4" y="T5"/>
                  </a:cxn>
                  <a:cxn ang="0">
                    <a:pos x="T6" y="T7"/>
                  </a:cxn>
                  <a:cxn ang="0">
                    <a:pos x="T8" y="T9"/>
                  </a:cxn>
                  <a:cxn ang="0">
                    <a:pos x="T10" y="T11"/>
                  </a:cxn>
                  <a:cxn ang="0">
                    <a:pos x="T12" y="T13"/>
                  </a:cxn>
                </a:cxnLst>
                <a:rect l="0" t="0" r="r" b="b"/>
                <a:pathLst>
                  <a:path w="108" h="61">
                    <a:moveTo>
                      <a:pt x="2" y="0"/>
                    </a:moveTo>
                    <a:lnTo>
                      <a:pt x="0" y="0"/>
                    </a:lnTo>
                    <a:lnTo>
                      <a:pt x="4" y="61"/>
                    </a:lnTo>
                    <a:lnTo>
                      <a:pt x="106" y="61"/>
                    </a:lnTo>
                    <a:lnTo>
                      <a:pt x="108" y="59"/>
                    </a:lnTo>
                    <a:lnTo>
                      <a:pt x="99" y="0"/>
                    </a:lnTo>
                    <a:lnTo>
                      <a:pt x="2" y="0"/>
                    </a:lnTo>
                    <a:close/>
                  </a:path>
                </a:pathLst>
              </a:custGeom>
              <a:solidFill>
                <a:srgbClr val="96A8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940" name="Freeform 209">
                <a:extLst>
                  <a:ext uri="{FF2B5EF4-FFF2-40B4-BE49-F238E27FC236}">
                    <a16:creationId xmlns:a16="http://schemas.microsoft.com/office/drawing/2014/main" id="{5E37B418-466F-4886-C874-56ABAEE59B92}"/>
                  </a:ext>
                </a:extLst>
              </p:cNvPr>
              <p:cNvSpPr>
                <a:spLocks noChangeAspect="1"/>
              </p:cNvSpPr>
              <p:nvPr/>
            </p:nvSpPr>
            <p:spPr bwMode="gray">
              <a:xfrm>
                <a:off x="1144" y="3371"/>
                <a:ext cx="88" cy="40"/>
              </a:xfrm>
              <a:custGeom>
                <a:avLst/>
                <a:gdLst>
                  <a:gd name="T0" fmla="*/ 88 w 88"/>
                  <a:gd name="T1" fmla="*/ 40 h 40"/>
                  <a:gd name="T2" fmla="*/ 81 w 88"/>
                  <a:gd name="T3" fmla="*/ 0 h 40"/>
                  <a:gd name="T4" fmla="*/ 0 w 88"/>
                  <a:gd name="T5" fmla="*/ 40 h 40"/>
                  <a:gd name="T6" fmla="*/ 88 w 88"/>
                  <a:gd name="T7" fmla="*/ 40 h 40"/>
                </a:gdLst>
                <a:ahLst/>
                <a:cxnLst>
                  <a:cxn ang="0">
                    <a:pos x="T0" y="T1"/>
                  </a:cxn>
                  <a:cxn ang="0">
                    <a:pos x="T2" y="T3"/>
                  </a:cxn>
                  <a:cxn ang="0">
                    <a:pos x="T4" y="T5"/>
                  </a:cxn>
                  <a:cxn ang="0">
                    <a:pos x="T6" y="T7"/>
                  </a:cxn>
                </a:cxnLst>
                <a:rect l="0" t="0" r="r" b="b"/>
                <a:pathLst>
                  <a:path w="88" h="40">
                    <a:moveTo>
                      <a:pt x="88" y="40"/>
                    </a:moveTo>
                    <a:lnTo>
                      <a:pt x="81" y="0"/>
                    </a:lnTo>
                    <a:lnTo>
                      <a:pt x="0" y="40"/>
                    </a:lnTo>
                    <a:lnTo>
                      <a:pt x="88" y="40"/>
                    </a:lnTo>
                    <a:close/>
                  </a:path>
                </a:pathLst>
              </a:custGeom>
              <a:solidFill>
                <a:srgbClr val="96A8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941" name="Freeform 210">
                <a:extLst>
                  <a:ext uri="{FF2B5EF4-FFF2-40B4-BE49-F238E27FC236}">
                    <a16:creationId xmlns:a16="http://schemas.microsoft.com/office/drawing/2014/main" id="{FC9C99A6-7CB4-FD43-8321-57CB9908BF46}"/>
                  </a:ext>
                </a:extLst>
              </p:cNvPr>
              <p:cNvSpPr>
                <a:spLocks noChangeAspect="1"/>
              </p:cNvSpPr>
              <p:nvPr/>
            </p:nvSpPr>
            <p:spPr bwMode="gray">
              <a:xfrm>
                <a:off x="1140" y="3482"/>
                <a:ext cx="87" cy="42"/>
              </a:xfrm>
              <a:custGeom>
                <a:avLst/>
                <a:gdLst>
                  <a:gd name="T0" fmla="*/ 2 w 87"/>
                  <a:gd name="T1" fmla="*/ 42 h 42"/>
                  <a:gd name="T2" fmla="*/ 87 w 87"/>
                  <a:gd name="T3" fmla="*/ 0 h 42"/>
                  <a:gd name="T4" fmla="*/ 0 w 87"/>
                  <a:gd name="T5" fmla="*/ 0 h 42"/>
                  <a:gd name="T6" fmla="*/ 2 w 87"/>
                  <a:gd name="T7" fmla="*/ 42 h 42"/>
                </a:gdLst>
                <a:ahLst/>
                <a:cxnLst>
                  <a:cxn ang="0">
                    <a:pos x="T0" y="T1"/>
                  </a:cxn>
                  <a:cxn ang="0">
                    <a:pos x="T2" y="T3"/>
                  </a:cxn>
                  <a:cxn ang="0">
                    <a:pos x="T4" y="T5"/>
                  </a:cxn>
                  <a:cxn ang="0">
                    <a:pos x="T6" y="T7"/>
                  </a:cxn>
                </a:cxnLst>
                <a:rect l="0" t="0" r="r" b="b"/>
                <a:pathLst>
                  <a:path w="87" h="42">
                    <a:moveTo>
                      <a:pt x="2" y="42"/>
                    </a:moveTo>
                    <a:lnTo>
                      <a:pt x="87" y="0"/>
                    </a:lnTo>
                    <a:lnTo>
                      <a:pt x="0" y="0"/>
                    </a:lnTo>
                    <a:lnTo>
                      <a:pt x="2" y="42"/>
                    </a:lnTo>
                    <a:close/>
                  </a:path>
                </a:pathLst>
              </a:custGeom>
              <a:solidFill>
                <a:srgbClr val="96A8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942" name="Freeform 211">
                <a:extLst>
                  <a:ext uri="{FF2B5EF4-FFF2-40B4-BE49-F238E27FC236}">
                    <a16:creationId xmlns:a16="http://schemas.microsoft.com/office/drawing/2014/main" id="{190A711F-B330-9953-95C9-5CA056239E2C}"/>
                  </a:ext>
                </a:extLst>
              </p:cNvPr>
              <p:cNvSpPr>
                <a:spLocks noChangeAspect="1"/>
              </p:cNvSpPr>
              <p:nvPr/>
            </p:nvSpPr>
            <p:spPr bwMode="gray">
              <a:xfrm>
                <a:off x="866" y="3522"/>
                <a:ext cx="47" cy="24"/>
              </a:xfrm>
              <a:custGeom>
                <a:avLst/>
                <a:gdLst>
                  <a:gd name="T0" fmla="*/ 0 w 47"/>
                  <a:gd name="T1" fmla="*/ 24 h 24"/>
                  <a:gd name="T2" fmla="*/ 44 w 47"/>
                  <a:gd name="T3" fmla="*/ 24 h 24"/>
                  <a:gd name="T4" fmla="*/ 47 w 47"/>
                  <a:gd name="T5" fmla="*/ 0 h 24"/>
                  <a:gd name="T6" fmla="*/ 0 w 47"/>
                  <a:gd name="T7" fmla="*/ 24 h 24"/>
                </a:gdLst>
                <a:ahLst/>
                <a:cxnLst>
                  <a:cxn ang="0">
                    <a:pos x="T0" y="T1"/>
                  </a:cxn>
                  <a:cxn ang="0">
                    <a:pos x="T2" y="T3"/>
                  </a:cxn>
                  <a:cxn ang="0">
                    <a:pos x="T4" y="T5"/>
                  </a:cxn>
                  <a:cxn ang="0">
                    <a:pos x="T6" y="T7"/>
                  </a:cxn>
                </a:cxnLst>
                <a:rect l="0" t="0" r="r" b="b"/>
                <a:pathLst>
                  <a:path w="47" h="24">
                    <a:moveTo>
                      <a:pt x="0" y="24"/>
                    </a:moveTo>
                    <a:lnTo>
                      <a:pt x="44" y="24"/>
                    </a:lnTo>
                    <a:lnTo>
                      <a:pt x="47" y="0"/>
                    </a:lnTo>
                    <a:lnTo>
                      <a:pt x="0" y="24"/>
                    </a:lnTo>
                    <a:close/>
                  </a:path>
                </a:pathLst>
              </a:custGeom>
              <a:solidFill>
                <a:srgbClr val="96A8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943" name="Freeform 212">
                <a:extLst>
                  <a:ext uri="{FF2B5EF4-FFF2-40B4-BE49-F238E27FC236}">
                    <a16:creationId xmlns:a16="http://schemas.microsoft.com/office/drawing/2014/main" id="{3A17C94F-1566-3AA3-3B3F-BE9C985CAFC9}"/>
                  </a:ext>
                </a:extLst>
              </p:cNvPr>
              <p:cNvSpPr>
                <a:spLocks noChangeAspect="1"/>
              </p:cNvSpPr>
              <p:nvPr/>
            </p:nvSpPr>
            <p:spPr bwMode="gray">
              <a:xfrm>
                <a:off x="1005" y="3468"/>
                <a:ext cx="19" cy="9"/>
              </a:xfrm>
              <a:custGeom>
                <a:avLst/>
                <a:gdLst>
                  <a:gd name="T0" fmla="*/ 0 w 19"/>
                  <a:gd name="T1" fmla="*/ 9 h 9"/>
                  <a:gd name="T2" fmla="*/ 19 w 19"/>
                  <a:gd name="T3" fmla="*/ 9 h 9"/>
                  <a:gd name="T4" fmla="*/ 19 w 19"/>
                  <a:gd name="T5" fmla="*/ 0 h 9"/>
                  <a:gd name="T6" fmla="*/ 0 w 19"/>
                  <a:gd name="T7" fmla="*/ 9 h 9"/>
                </a:gdLst>
                <a:ahLst/>
                <a:cxnLst>
                  <a:cxn ang="0">
                    <a:pos x="T0" y="T1"/>
                  </a:cxn>
                  <a:cxn ang="0">
                    <a:pos x="T2" y="T3"/>
                  </a:cxn>
                  <a:cxn ang="0">
                    <a:pos x="T4" y="T5"/>
                  </a:cxn>
                  <a:cxn ang="0">
                    <a:pos x="T6" y="T7"/>
                  </a:cxn>
                </a:cxnLst>
                <a:rect l="0" t="0" r="r" b="b"/>
                <a:pathLst>
                  <a:path w="19" h="9">
                    <a:moveTo>
                      <a:pt x="0" y="9"/>
                    </a:moveTo>
                    <a:lnTo>
                      <a:pt x="19" y="9"/>
                    </a:lnTo>
                    <a:lnTo>
                      <a:pt x="19" y="0"/>
                    </a:lnTo>
                    <a:lnTo>
                      <a:pt x="0" y="9"/>
                    </a:lnTo>
                    <a:close/>
                  </a:path>
                </a:pathLst>
              </a:custGeom>
              <a:solidFill>
                <a:srgbClr val="96A8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944" name="Freeform 213">
                <a:extLst>
                  <a:ext uri="{FF2B5EF4-FFF2-40B4-BE49-F238E27FC236}">
                    <a16:creationId xmlns:a16="http://schemas.microsoft.com/office/drawing/2014/main" id="{B31A8BA7-821B-E7DD-73B8-B777CF675A16}"/>
                  </a:ext>
                </a:extLst>
              </p:cNvPr>
              <p:cNvSpPr>
                <a:spLocks noChangeAspect="1"/>
              </p:cNvSpPr>
              <p:nvPr/>
            </p:nvSpPr>
            <p:spPr bwMode="gray">
              <a:xfrm>
                <a:off x="1031" y="3482"/>
                <a:ext cx="106" cy="64"/>
              </a:xfrm>
              <a:custGeom>
                <a:avLst/>
                <a:gdLst>
                  <a:gd name="T0" fmla="*/ 102 w 106"/>
                  <a:gd name="T1" fmla="*/ 0 h 64"/>
                  <a:gd name="T2" fmla="*/ 0 w 106"/>
                  <a:gd name="T3" fmla="*/ 0 h 64"/>
                  <a:gd name="T4" fmla="*/ 0 w 106"/>
                  <a:gd name="T5" fmla="*/ 64 h 64"/>
                  <a:gd name="T6" fmla="*/ 68 w 106"/>
                  <a:gd name="T7" fmla="*/ 64 h 64"/>
                  <a:gd name="T8" fmla="*/ 106 w 106"/>
                  <a:gd name="T9" fmla="*/ 45 h 64"/>
                  <a:gd name="T10" fmla="*/ 102 w 106"/>
                  <a:gd name="T11" fmla="*/ 0 h 64"/>
                </a:gdLst>
                <a:ahLst/>
                <a:cxnLst>
                  <a:cxn ang="0">
                    <a:pos x="T0" y="T1"/>
                  </a:cxn>
                  <a:cxn ang="0">
                    <a:pos x="T2" y="T3"/>
                  </a:cxn>
                  <a:cxn ang="0">
                    <a:pos x="T4" y="T5"/>
                  </a:cxn>
                  <a:cxn ang="0">
                    <a:pos x="T6" y="T7"/>
                  </a:cxn>
                  <a:cxn ang="0">
                    <a:pos x="T8" y="T9"/>
                  </a:cxn>
                  <a:cxn ang="0">
                    <a:pos x="T10" y="T11"/>
                  </a:cxn>
                </a:cxnLst>
                <a:rect l="0" t="0" r="r" b="b"/>
                <a:pathLst>
                  <a:path w="106" h="64">
                    <a:moveTo>
                      <a:pt x="102" y="0"/>
                    </a:moveTo>
                    <a:lnTo>
                      <a:pt x="0" y="0"/>
                    </a:lnTo>
                    <a:lnTo>
                      <a:pt x="0" y="64"/>
                    </a:lnTo>
                    <a:lnTo>
                      <a:pt x="68" y="64"/>
                    </a:lnTo>
                    <a:lnTo>
                      <a:pt x="106" y="45"/>
                    </a:lnTo>
                    <a:lnTo>
                      <a:pt x="102" y="0"/>
                    </a:lnTo>
                    <a:close/>
                  </a:path>
                </a:pathLst>
              </a:custGeom>
              <a:solidFill>
                <a:srgbClr val="96A8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945" name="Freeform 214">
                <a:extLst>
                  <a:ext uri="{FF2B5EF4-FFF2-40B4-BE49-F238E27FC236}">
                    <a16:creationId xmlns:a16="http://schemas.microsoft.com/office/drawing/2014/main" id="{F242F237-3F2A-96B7-F932-1415C01D68E7}"/>
                  </a:ext>
                </a:extLst>
              </p:cNvPr>
              <p:cNvSpPr>
                <a:spLocks noChangeAspect="1"/>
              </p:cNvSpPr>
              <p:nvPr/>
            </p:nvSpPr>
            <p:spPr bwMode="gray">
              <a:xfrm>
                <a:off x="915" y="3482"/>
                <a:ext cx="109" cy="64"/>
              </a:xfrm>
              <a:custGeom>
                <a:avLst/>
                <a:gdLst>
                  <a:gd name="T0" fmla="*/ 80 w 109"/>
                  <a:gd name="T1" fmla="*/ 0 h 64"/>
                  <a:gd name="T2" fmla="*/ 3 w 109"/>
                  <a:gd name="T3" fmla="*/ 38 h 64"/>
                  <a:gd name="T4" fmla="*/ 0 w 109"/>
                  <a:gd name="T5" fmla="*/ 64 h 64"/>
                  <a:gd name="T6" fmla="*/ 109 w 109"/>
                  <a:gd name="T7" fmla="*/ 64 h 64"/>
                  <a:gd name="T8" fmla="*/ 109 w 109"/>
                  <a:gd name="T9" fmla="*/ 0 h 64"/>
                  <a:gd name="T10" fmla="*/ 80 w 109"/>
                  <a:gd name="T11" fmla="*/ 0 h 64"/>
                </a:gdLst>
                <a:ahLst/>
                <a:cxnLst>
                  <a:cxn ang="0">
                    <a:pos x="T0" y="T1"/>
                  </a:cxn>
                  <a:cxn ang="0">
                    <a:pos x="T2" y="T3"/>
                  </a:cxn>
                  <a:cxn ang="0">
                    <a:pos x="T4" y="T5"/>
                  </a:cxn>
                  <a:cxn ang="0">
                    <a:pos x="T6" y="T7"/>
                  </a:cxn>
                  <a:cxn ang="0">
                    <a:pos x="T8" y="T9"/>
                  </a:cxn>
                  <a:cxn ang="0">
                    <a:pos x="T10" y="T11"/>
                  </a:cxn>
                </a:cxnLst>
                <a:rect l="0" t="0" r="r" b="b"/>
                <a:pathLst>
                  <a:path w="109" h="64">
                    <a:moveTo>
                      <a:pt x="80" y="0"/>
                    </a:moveTo>
                    <a:lnTo>
                      <a:pt x="3" y="38"/>
                    </a:lnTo>
                    <a:lnTo>
                      <a:pt x="0" y="64"/>
                    </a:lnTo>
                    <a:lnTo>
                      <a:pt x="109" y="64"/>
                    </a:lnTo>
                    <a:lnTo>
                      <a:pt x="109" y="0"/>
                    </a:lnTo>
                    <a:lnTo>
                      <a:pt x="80" y="0"/>
                    </a:lnTo>
                    <a:close/>
                  </a:path>
                </a:pathLst>
              </a:custGeom>
              <a:solidFill>
                <a:srgbClr val="96A8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946" name="Freeform 215">
                <a:extLst>
                  <a:ext uri="{FF2B5EF4-FFF2-40B4-BE49-F238E27FC236}">
                    <a16:creationId xmlns:a16="http://schemas.microsoft.com/office/drawing/2014/main" id="{5197047C-5FF9-40BF-853F-F6802420F17B}"/>
                  </a:ext>
                </a:extLst>
              </p:cNvPr>
              <p:cNvSpPr>
                <a:spLocks noChangeAspect="1"/>
              </p:cNvSpPr>
              <p:nvPr/>
            </p:nvSpPr>
            <p:spPr bwMode="gray">
              <a:xfrm>
                <a:off x="1272" y="3423"/>
                <a:ext cx="7" cy="35"/>
              </a:xfrm>
              <a:custGeom>
                <a:avLst/>
                <a:gdLst>
                  <a:gd name="T0" fmla="*/ 7 w 7"/>
                  <a:gd name="T1" fmla="*/ 35 h 35"/>
                  <a:gd name="T2" fmla="*/ 7 w 7"/>
                  <a:gd name="T3" fmla="*/ 35 h 35"/>
                  <a:gd name="T4" fmla="*/ 0 w 7"/>
                  <a:gd name="T5" fmla="*/ 0 h 35"/>
                  <a:gd name="T6" fmla="*/ 7 w 7"/>
                  <a:gd name="T7" fmla="*/ 35 h 35"/>
                </a:gdLst>
                <a:ahLst/>
                <a:cxnLst>
                  <a:cxn ang="0">
                    <a:pos x="T0" y="T1"/>
                  </a:cxn>
                  <a:cxn ang="0">
                    <a:pos x="T2" y="T3"/>
                  </a:cxn>
                  <a:cxn ang="0">
                    <a:pos x="T4" y="T5"/>
                  </a:cxn>
                  <a:cxn ang="0">
                    <a:pos x="T6" y="T7"/>
                  </a:cxn>
                </a:cxnLst>
                <a:rect l="0" t="0" r="r" b="b"/>
                <a:pathLst>
                  <a:path w="7" h="35">
                    <a:moveTo>
                      <a:pt x="7" y="35"/>
                    </a:moveTo>
                    <a:lnTo>
                      <a:pt x="7" y="35"/>
                    </a:lnTo>
                    <a:lnTo>
                      <a:pt x="0" y="0"/>
                    </a:lnTo>
                    <a:lnTo>
                      <a:pt x="7" y="35"/>
                    </a:lnTo>
                    <a:close/>
                  </a:path>
                </a:pathLst>
              </a:custGeom>
              <a:solidFill>
                <a:srgbClr val="96A8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947" name="Freeform 216">
                <a:extLst>
                  <a:ext uri="{FF2B5EF4-FFF2-40B4-BE49-F238E27FC236}">
                    <a16:creationId xmlns:a16="http://schemas.microsoft.com/office/drawing/2014/main" id="{B615D13C-F8AB-57B9-C661-AB1D61A57173}"/>
                  </a:ext>
                </a:extLst>
              </p:cNvPr>
              <p:cNvSpPr>
                <a:spLocks noChangeAspect="1"/>
              </p:cNvSpPr>
              <p:nvPr/>
            </p:nvSpPr>
            <p:spPr bwMode="gray">
              <a:xfrm>
                <a:off x="1260" y="3347"/>
                <a:ext cx="109" cy="64"/>
              </a:xfrm>
              <a:custGeom>
                <a:avLst/>
                <a:gdLst>
                  <a:gd name="T0" fmla="*/ 92 w 109"/>
                  <a:gd name="T1" fmla="*/ 0 h 64"/>
                  <a:gd name="T2" fmla="*/ 14 w 109"/>
                  <a:gd name="T3" fmla="*/ 0 h 64"/>
                  <a:gd name="T4" fmla="*/ 0 w 109"/>
                  <a:gd name="T5" fmla="*/ 7 h 64"/>
                  <a:gd name="T6" fmla="*/ 10 w 109"/>
                  <a:gd name="T7" fmla="*/ 64 h 64"/>
                  <a:gd name="T8" fmla="*/ 109 w 109"/>
                  <a:gd name="T9" fmla="*/ 64 h 64"/>
                  <a:gd name="T10" fmla="*/ 92 w 109"/>
                  <a:gd name="T11" fmla="*/ 0 h 64"/>
                </a:gdLst>
                <a:ahLst/>
                <a:cxnLst>
                  <a:cxn ang="0">
                    <a:pos x="T0" y="T1"/>
                  </a:cxn>
                  <a:cxn ang="0">
                    <a:pos x="T2" y="T3"/>
                  </a:cxn>
                  <a:cxn ang="0">
                    <a:pos x="T4" y="T5"/>
                  </a:cxn>
                  <a:cxn ang="0">
                    <a:pos x="T6" y="T7"/>
                  </a:cxn>
                  <a:cxn ang="0">
                    <a:pos x="T8" y="T9"/>
                  </a:cxn>
                  <a:cxn ang="0">
                    <a:pos x="T10" y="T11"/>
                  </a:cxn>
                </a:cxnLst>
                <a:rect l="0" t="0" r="r" b="b"/>
                <a:pathLst>
                  <a:path w="109" h="64">
                    <a:moveTo>
                      <a:pt x="92" y="0"/>
                    </a:moveTo>
                    <a:lnTo>
                      <a:pt x="14" y="0"/>
                    </a:lnTo>
                    <a:lnTo>
                      <a:pt x="0" y="7"/>
                    </a:lnTo>
                    <a:lnTo>
                      <a:pt x="10" y="64"/>
                    </a:lnTo>
                    <a:lnTo>
                      <a:pt x="109" y="64"/>
                    </a:lnTo>
                    <a:lnTo>
                      <a:pt x="92" y="0"/>
                    </a:lnTo>
                    <a:close/>
                  </a:path>
                </a:pathLst>
              </a:custGeom>
              <a:solidFill>
                <a:srgbClr val="96A8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948" name="Freeform 217">
                <a:extLst>
                  <a:ext uri="{FF2B5EF4-FFF2-40B4-BE49-F238E27FC236}">
                    <a16:creationId xmlns:a16="http://schemas.microsoft.com/office/drawing/2014/main" id="{2423DFD4-A711-6A16-AE3A-F0691085CA66}"/>
                  </a:ext>
                </a:extLst>
              </p:cNvPr>
              <p:cNvSpPr>
                <a:spLocks noChangeAspect="1"/>
              </p:cNvSpPr>
              <p:nvPr/>
            </p:nvSpPr>
            <p:spPr bwMode="gray">
              <a:xfrm>
                <a:off x="1272" y="3416"/>
                <a:ext cx="94" cy="42"/>
              </a:xfrm>
              <a:custGeom>
                <a:avLst/>
                <a:gdLst>
                  <a:gd name="T0" fmla="*/ 0 w 94"/>
                  <a:gd name="T1" fmla="*/ 0 h 42"/>
                  <a:gd name="T2" fmla="*/ 0 w 94"/>
                  <a:gd name="T3" fmla="*/ 7 h 42"/>
                  <a:gd name="T4" fmla="*/ 7 w 94"/>
                  <a:gd name="T5" fmla="*/ 42 h 42"/>
                  <a:gd name="T6" fmla="*/ 94 w 94"/>
                  <a:gd name="T7" fmla="*/ 0 h 42"/>
                  <a:gd name="T8" fmla="*/ 0 w 94"/>
                  <a:gd name="T9" fmla="*/ 0 h 42"/>
                </a:gdLst>
                <a:ahLst/>
                <a:cxnLst>
                  <a:cxn ang="0">
                    <a:pos x="T0" y="T1"/>
                  </a:cxn>
                  <a:cxn ang="0">
                    <a:pos x="T2" y="T3"/>
                  </a:cxn>
                  <a:cxn ang="0">
                    <a:pos x="T4" y="T5"/>
                  </a:cxn>
                  <a:cxn ang="0">
                    <a:pos x="T6" y="T7"/>
                  </a:cxn>
                  <a:cxn ang="0">
                    <a:pos x="T8" y="T9"/>
                  </a:cxn>
                </a:cxnLst>
                <a:rect l="0" t="0" r="r" b="b"/>
                <a:pathLst>
                  <a:path w="94" h="42">
                    <a:moveTo>
                      <a:pt x="0" y="0"/>
                    </a:moveTo>
                    <a:lnTo>
                      <a:pt x="0" y="7"/>
                    </a:lnTo>
                    <a:lnTo>
                      <a:pt x="7" y="42"/>
                    </a:lnTo>
                    <a:lnTo>
                      <a:pt x="94" y="0"/>
                    </a:lnTo>
                    <a:lnTo>
                      <a:pt x="0" y="0"/>
                    </a:lnTo>
                    <a:close/>
                  </a:path>
                </a:pathLst>
              </a:custGeom>
              <a:solidFill>
                <a:srgbClr val="96A8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949" name="Freeform 218">
                <a:extLst>
                  <a:ext uri="{FF2B5EF4-FFF2-40B4-BE49-F238E27FC236}">
                    <a16:creationId xmlns:a16="http://schemas.microsoft.com/office/drawing/2014/main" id="{15BB15D3-B507-4291-F5DC-7DC7D75C9EDF}"/>
                  </a:ext>
                </a:extLst>
              </p:cNvPr>
              <p:cNvSpPr>
                <a:spLocks noChangeAspect="1"/>
              </p:cNvSpPr>
              <p:nvPr/>
            </p:nvSpPr>
            <p:spPr bwMode="gray">
              <a:xfrm>
                <a:off x="1456" y="3347"/>
                <a:ext cx="50" cy="21"/>
              </a:xfrm>
              <a:custGeom>
                <a:avLst/>
                <a:gdLst>
                  <a:gd name="T0" fmla="*/ 50 w 50"/>
                  <a:gd name="T1" fmla="*/ 0 h 21"/>
                  <a:gd name="T2" fmla="*/ 0 w 50"/>
                  <a:gd name="T3" fmla="*/ 0 h 21"/>
                  <a:gd name="T4" fmla="*/ 7 w 50"/>
                  <a:gd name="T5" fmla="*/ 21 h 21"/>
                  <a:gd name="T6" fmla="*/ 50 w 50"/>
                  <a:gd name="T7" fmla="*/ 0 h 21"/>
                </a:gdLst>
                <a:ahLst/>
                <a:cxnLst>
                  <a:cxn ang="0">
                    <a:pos x="T0" y="T1"/>
                  </a:cxn>
                  <a:cxn ang="0">
                    <a:pos x="T2" y="T3"/>
                  </a:cxn>
                  <a:cxn ang="0">
                    <a:pos x="T4" y="T5"/>
                  </a:cxn>
                  <a:cxn ang="0">
                    <a:pos x="T6" y="T7"/>
                  </a:cxn>
                </a:cxnLst>
                <a:rect l="0" t="0" r="r" b="b"/>
                <a:pathLst>
                  <a:path w="50" h="21">
                    <a:moveTo>
                      <a:pt x="50" y="0"/>
                    </a:moveTo>
                    <a:lnTo>
                      <a:pt x="0" y="0"/>
                    </a:lnTo>
                    <a:lnTo>
                      <a:pt x="7" y="21"/>
                    </a:lnTo>
                    <a:lnTo>
                      <a:pt x="50" y="0"/>
                    </a:lnTo>
                    <a:close/>
                  </a:path>
                </a:pathLst>
              </a:custGeom>
              <a:solidFill>
                <a:srgbClr val="96A8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950" name="Freeform 219">
                <a:extLst>
                  <a:ext uri="{FF2B5EF4-FFF2-40B4-BE49-F238E27FC236}">
                    <a16:creationId xmlns:a16="http://schemas.microsoft.com/office/drawing/2014/main" id="{073658FD-D596-08D5-6B83-564A2EA6826E}"/>
                  </a:ext>
                </a:extLst>
              </p:cNvPr>
              <p:cNvSpPr>
                <a:spLocks noChangeAspect="1"/>
              </p:cNvSpPr>
              <p:nvPr/>
            </p:nvSpPr>
            <p:spPr bwMode="gray">
              <a:xfrm>
                <a:off x="1357" y="3347"/>
                <a:ext cx="102" cy="64"/>
              </a:xfrm>
              <a:custGeom>
                <a:avLst/>
                <a:gdLst>
                  <a:gd name="T0" fmla="*/ 21 w 102"/>
                  <a:gd name="T1" fmla="*/ 64 h 64"/>
                  <a:gd name="T2" fmla="*/ 102 w 102"/>
                  <a:gd name="T3" fmla="*/ 24 h 64"/>
                  <a:gd name="T4" fmla="*/ 92 w 102"/>
                  <a:gd name="T5" fmla="*/ 0 h 64"/>
                  <a:gd name="T6" fmla="*/ 0 w 102"/>
                  <a:gd name="T7" fmla="*/ 0 h 64"/>
                  <a:gd name="T8" fmla="*/ 17 w 102"/>
                  <a:gd name="T9" fmla="*/ 64 h 64"/>
                  <a:gd name="T10" fmla="*/ 21 w 102"/>
                  <a:gd name="T11" fmla="*/ 64 h 64"/>
                </a:gdLst>
                <a:ahLst/>
                <a:cxnLst>
                  <a:cxn ang="0">
                    <a:pos x="T0" y="T1"/>
                  </a:cxn>
                  <a:cxn ang="0">
                    <a:pos x="T2" y="T3"/>
                  </a:cxn>
                  <a:cxn ang="0">
                    <a:pos x="T4" y="T5"/>
                  </a:cxn>
                  <a:cxn ang="0">
                    <a:pos x="T6" y="T7"/>
                  </a:cxn>
                  <a:cxn ang="0">
                    <a:pos x="T8" y="T9"/>
                  </a:cxn>
                  <a:cxn ang="0">
                    <a:pos x="T10" y="T11"/>
                  </a:cxn>
                </a:cxnLst>
                <a:rect l="0" t="0" r="r" b="b"/>
                <a:pathLst>
                  <a:path w="102" h="64">
                    <a:moveTo>
                      <a:pt x="21" y="64"/>
                    </a:moveTo>
                    <a:lnTo>
                      <a:pt x="102" y="24"/>
                    </a:lnTo>
                    <a:lnTo>
                      <a:pt x="92" y="0"/>
                    </a:lnTo>
                    <a:lnTo>
                      <a:pt x="0" y="0"/>
                    </a:lnTo>
                    <a:lnTo>
                      <a:pt x="17" y="64"/>
                    </a:lnTo>
                    <a:lnTo>
                      <a:pt x="21" y="64"/>
                    </a:lnTo>
                    <a:close/>
                  </a:path>
                </a:pathLst>
              </a:custGeom>
              <a:solidFill>
                <a:srgbClr val="96A8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951" name="Freeform 220">
                <a:extLst>
                  <a:ext uri="{FF2B5EF4-FFF2-40B4-BE49-F238E27FC236}">
                    <a16:creationId xmlns:a16="http://schemas.microsoft.com/office/drawing/2014/main" id="{79E5467C-3B57-CCA1-B4D7-BC2DBAA25BA8}"/>
                  </a:ext>
                </a:extLst>
              </p:cNvPr>
              <p:cNvSpPr>
                <a:spLocks noChangeAspect="1"/>
              </p:cNvSpPr>
              <p:nvPr/>
            </p:nvSpPr>
            <p:spPr bwMode="gray">
              <a:xfrm>
                <a:off x="1555" y="3205"/>
                <a:ext cx="19" cy="7"/>
              </a:xfrm>
              <a:custGeom>
                <a:avLst/>
                <a:gdLst>
                  <a:gd name="T0" fmla="*/ 15 w 19"/>
                  <a:gd name="T1" fmla="*/ 0 h 7"/>
                  <a:gd name="T2" fmla="*/ 0 w 19"/>
                  <a:gd name="T3" fmla="*/ 7 h 7"/>
                  <a:gd name="T4" fmla="*/ 19 w 19"/>
                  <a:gd name="T5" fmla="*/ 7 h 7"/>
                  <a:gd name="T6" fmla="*/ 15 w 19"/>
                  <a:gd name="T7" fmla="*/ 0 h 7"/>
                </a:gdLst>
                <a:ahLst/>
                <a:cxnLst>
                  <a:cxn ang="0">
                    <a:pos x="T0" y="T1"/>
                  </a:cxn>
                  <a:cxn ang="0">
                    <a:pos x="T2" y="T3"/>
                  </a:cxn>
                  <a:cxn ang="0">
                    <a:pos x="T4" y="T5"/>
                  </a:cxn>
                  <a:cxn ang="0">
                    <a:pos x="T6" y="T7"/>
                  </a:cxn>
                </a:cxnLst>
                <a:rect l="0" t="0" r="r" b="b"/>
                <a:pathLst>
                  <a:path w="19" h="7">
                    <a:moveTo>
                      <a:pt x="15" y="0"/>
                    </a:moveTo>
                    <a:lnTo>
                      <a:pt x="0" y="7"/>
                    </a:lnTo>
                    <a:lnTo>
                      <a:pt x="19" y="7"/>
                    </a:lnTo>
                    <a:lnTo>
                      <a:pt x="15" y="0"/>
                    </a:lnTo>
                    <a:close/>
                  </a:path>
                </a:pathLst>
              </a:custGeom>
              <a:solidFill>
                <a:srgbClr val="96A8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952" name="Freeform 221">
                <a:extLst>
                  <a:ext uri="{FF2B5EF4-FFF2-40B4-BE49-F238E27FC236}">
                    <a16:creationId xmlns:a16="http://schemas.microsoft.com/office/drawing/2014/main" id="{54E5381A-9B14-17BA-CFD6-9386095B4576}"/>
                  </a:ext>
                </a:extLst>
              </p:cNvPr>
              <p:cNvSpPr>
                <a:spLocks noChangeAspect="1"/>
              </p:cNvSpPr>
              <p:nvPr/>
            </p:nvSpPr>
            <p:spPr bwMode="gray">
              <a:xfrm>
                <a:off x="1437" y="3238"/>
                <a:ext cx="76" cy="31"/>
              </a:xfrm>
              <a:custGeom>
                <a:avLst/>
                <a:gdLst>
                  <a:gd name="T0" fmla="*/ 76 w 76"/>
                  <a:gd name="T1" fmla="*/ 31 h 31"/>
                  <a:gd name="T2" fmla="*/ 62 w 76"/>
                  <a:gd name="T3" fmla="*/ 0 h 31"/>
                  <a:gd name="T4" fmla="*/ 0 w 76"/>
                  <a:gd name="T5" fmla="*/ 31 h 31"/>
                  <a:gd name="T6" fmla="*/ 76 w 76"/>
                  <a:gd name="T7" fmla="*/ 31 h 31"/>
                </a:gdLst>
                <a:ahLst/>
                <a:cxnLst>
                  <a:cxn ang="0">
                    <a:pos x="T0" y="T1"/>
                  </a:cxn>
                  <a:cxn ang="0">
                    <a:pos x="T2" y="T3"/>
                  </a:cxn>
                  <a:cxn ang="0">
                    <a:pos x="T4" y="T5"/>
                  </a:cxn>
                  <a:cxn ang="0">
                    <a:pos x="T6" y="T7"/>
                  </a:cxn>
                </a:cxnLst>
                <a:rect l="0" t="0" r="r" b="b"/>
                <a:pathLst>
                  <a:path w="76" h="31">
                    <a:moveTo>
                      <a:pt x="76" y="31"/>
                    </a:moveTo>
                    <a:lnTo>
                      <a:pt x="62" y="0"/>
                    </a:lnTo>
                    <a:lnTo>
                      <a:pt x="0" y="31"/>
                    </a:lnTo>
                    <a:lnTo>
                      <a:pt x="76" y="31"/>
                    </a:lnTo>
                    <a:close/>
                  </a:path>
                </a:pathLst>
              </a:custGeom>
              <a:solidFill>
                <a:srgbClr val="96A8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953" name="Freeform 222">
                <a:extLst>
                  <a:ext uri="{FF2B5EF4-FFF2-40B4-BE49-F238E27FC236}">
                    <a16:creationId xmlns:a16="http://schemas.microsoft.com/office/drawing/2014/main" id="{080A76D5-EC39-3125-D265-F62050944096}"/>
                  </a:ext>
                </a:extLst>
              </p:cNvPr>
              <p:cNvSpPr>
                <a:spLocks noChangeAspect="1"/>
              </p:cNvSpPr>
              <p:nvPr/>
            </p:nvSpPr>
            <p:spPr bwMode="gray">
              <a:xfrm>
                <a:off x="1319" y="3314"/>
                <a:ext cx="26" cy="12"/>
              </a:xfrm>
              <a:custGeom>
                <a:avLst/>
                <a:gdLst>
                  <a:gd name="T0" fmla="*/ 0 w 26"/>
                  <a:gd name="T1" fmla="*/ 12 h 12"/>
                  <a:gd name="T2" fmla="*/ 26 w 26"/>
                  <a:gd name="T3" fmla="*/ 12 h 12"/>
                  <a:gd name="T4" fmla="*/ 24 w 26"/>
                  <a:gd name="T5" fmla="*/ 0 h 12"/>
                  <a:gd name="T6" fmla="*/ 0 w 26"/>
                  <a:gd name="T7" fmla="*/ 12 h 12"/>
                </a:gdLst>
                <a:ahLst/>
                <a:cxnLst>
                  <a:cxn ang="0">
                    <a:pos x="T0" y="T1"/>
                  </a:cxn>
                  <a:cxn ang="0">
                    <a:pos x="T2" y="T3"/>
                  </a:cxn>
                  <a:cxn ang="0">
                    <a:pos x="T4" y="T5"/>
                  </a:cxn>
                  <a:cxn ang="0">
                    <a:pos x="T6" y="T7"/>
                  </a:cxn>
                </a:cxnLst>
                <a:rect l="0" t="0" r="r" b="b"/>
                <a:pathLst>
                  <a:path w="26" h="12">
                    <a:moveTo>
                      <a:pt x="0" y="12"/>
                    </a:moveTo>
                    <a:lnTo>
                      <a:pt x="26" y="12"/>
                    </a:lnTo>
                    <a:lnTo>
                      <a:pt x="24" y="0"/>
                    </a:lnTo>
                    <a:lnTo>
                      <a:pt x="0" y="12"/>
                    </a:lnTo>
                    <a:close/>
                  </a:path>
                </a:pathLst>
              </a:custGeom>
              <a:solidFill>
                <a:srgbClr val="96A8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954" name="Freeform 223">
                <a:extLst>
                  <a:ext uri="{FF2B5EF4-FFF2-40B4-BE49-F238E27FC236}">
                    <a16:creationId xmlns:a16="http://schemas.microsoft.com/office/drawing/2014/main" id="{75BF5074-8C73-AAF3-9343-BE4AE5173F19}"/>
                  </a:ext>
                </a:extLst>
              </p:cNvPr>
              <p:cNvSpPr>
                <a:spLocks noChangeAspect="1"/>
              </p:cNvSpPr>
              <p:nvPr/>
            </p:nvSpPr>
            <p:spPr bwMode="gray">
              <a:xfrm>
                <a:off x="1428" y="3274"/>
                <a:ext cx="109" cy="52"/>
              </a:xfrm>
              <a:custGeom>
                <a:avLst/>
                <a:gdLst>
                  <a:gd name="T0" fmla="*/ 0 w 109"/>
                  <a:gd name="T1" fmla="*/ 0 h 52"/>
                  <a:gd name="T2" fmla="*/ 0 w 109"/>
                  <a:gd name="T3" fmla="*/ 0 h 52"/>
                  <a:gd name="T4" fmla="*/ 19 w 109"/>
                  <a:gd name="T5" fmla="*/ 52 h 52"/>
                  <a:gd name="T6" fmla="*/ 109 w 109"/>
                  <a:gd name="T7" fmla="*/ 52 h 52"/>
                  <a:gd name="T8" fmla="*/ 87 w 109"/>
                  <a:gd name="T9" fmla="*/ 0 h 52"/>
                  <a:gd name="T10" fmla="*/ 0 w 109"/>
                  <a:gd name="T11" fmla="*/ 0 h 52"/>
                </a:gdLst>
                <a:ahLst/>
                <a:cxnLst>
                  <a:cxn ang="0">
                    <a:pos x="T0" y="T1"/>
                  </a:cxn>
                  <a:cxn ang="0">
                    <a:pos x="T2" y="T3"/>
                  </a:cxn>
                  <a:cxn ang="0">
                    <a:pos x="T4" y="T5"/>
                  </a:cxn>
                  <a:cxn ang="0">
                    <a:pos x="T6" y="T7"/>
                  </a:cxn>
                  <a:cxn ang="0">
                    <a:pos x="T8" y="T9"/>
                  </a:cxn>
                  <a:cxn ang="0">
                    <a:pos x="T10" y="T11"/>
                  </a:cxn>
                </a:cxnLst>
                <a:rect l="0" t="0" r="r" b="b"/>
                <a:pathLst>
                  <a:path w="109" h="52">
                    <a:moveTo>
                      <a:pt x="0" y="0"/>
                    </a:moveTo>
                    <a:lnTo>
                      <a:pt x="0" y="0"/>
                    </a:lnTo>
                    <a:lnTo>
                      <a:pt x="19" y="52"/>
                    </a:lnTo>
                    <a:lnTo>
                      <a:pt x="109" y="52"/>
                    </a:lnTo>
                    <a:lnTo>
                      <a:pt x="87" y="0"/>
                    </a:lnTo>
                    <a:lnTo>
                      <a:pt x="0" y="0"/>
                    </a:lnTo>
                    <a:close/>
                  </a:path>
                </a:pathLst>
              </a:custGeom>
              <a:solidFill>
                <a:srgbClr val="96A8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955" name="Freeform 224">
                <a:extLst>
                  <a:ext uri="{FF2B5EF4-FFF2-40B4-BE49-F238E27FC236}">
                    <a16:creationId xmlns:a16="http://schemas.microsoft.com/office/drawing/2014/main" id="{9FAB884C-1921-E541-3E1B-8A1127C9F65F}"/>
                  </a:ext>
                </a:extLst>
              </p:cNvPr>
              <p:cNvSpPr>
                <a:spLocks noChangeAspect="1"/>
              </p:cNvSpPr>
              <p:nvPr/>
            </p:nvSpPr>
            <p:spPr bwMode="gray">
              <a:xfrm>
                <a:off x="1520" y="3274"/>
                <a:ext cx="97" cy="52"/>
              </a:xfrm>
              <a:custGeom>
                <a:avLst/>
                <a:gdLst>
                  <a:gd name="T0" fmla="*/ 21 w 97"/>
                  <a:gd name="T1" fmla="*/ 52 h 52"/>
                  <a:gd name="T2" fmla="*/ 33 w 97"/>
                  <a:gd name="T3" fmla="*/ 52 h 52"/>
                  <a:gd name="T4" fmla="*/ 97 w 97"/>
                  <a:gd name="T5" fmla="*/ 21 h 52"/>
                  <a:gd name="T6" fmla="*/ 87 w 97"/>
                  <a:gd name="T7" fmla="*/ 0 h 52"/>
                  <a:gd name="T8" fmla="*/ 0 w 97"/>
                  <a:gd name="T9" fmla="*/ 0 h 52"/>
                  <a:gd name="T10" fmla="*/ 21 w 97"/>
                  <a:gd name="T11" fmla="*/ 52 h 52"/>
                </a:gdLst>
                <a:ahLst/>
                <a:cxnLst>
                  <a:cxn ang="0">
                    <a:pos x="T0" y="T1"/>
                  </a:cxn>
                  <a:cxn ang="0">
                    <a:pos x="T2" y="T3"/>
                  </a:cxn>
                  <a:cxn ang="0">
                    <a:pos x="T4" y="T5"/>
                  </a:cxn>
                  <a:cxn ang="0">
                    <a:pos x="T6" y="T7"/>
                  </a:cxn>
                  <a:cxn ang="0">
                    <a:pos x="T8" y="T9"/>
                  </a:cxn>
                  <a:cxn ang="0">
                    <a:pos x="T10" y="T11"/>
                  </a:cxn>
                </a:cxnLst>
                <a:rect l="0" t="0" r="r" b="b"/>
                <a:pathLst>
                  <a:path w="97" h="52">
                    <a:moveTo>
                      <a:pt x="21" y="52"/>
                    </a:moveTo>
                    <a:lnTo>
                      <a:pt x="33" y="52"/>
                    </a:lnTo>
                    <a:lnTo>
                      <a:pt x="97" y="21"/>
                    </a:lnTo>
                    <a:lnTo>
                      <a:pt x="87" y="0"/>
                    </a:lnTo>
                    <a:lnTo>
                      <a:pt x="0" y="0"/>
                    </a:lnTo>
                    <a:lnTo>
                      <a:pt x="21" y="52"/>
                    </a:lnTo>
                    <a:close/>
                  </a:path>
                </a:pathLst>
              </a:custGeom>
              <a:solidFill>
                <a:srgbClr val="96A8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956" name="Freeform 225">
                <a:extLst>
                  <a:ext uri="{FF2B5EF4-FFF2-40B4-BE49-F238E27FC236}">
                    <a16:creationId xmlns:a16="http://schemas.microsoft.com/office/drawing/2014/main" id="{522752DE-83F9-8C14-9F63-49C00185168F}"/>
                  </a:ext>
                </a:extLst>
              </p:cNvPr>
              <p:cNvSpPr>
                <a:spLocks noChangeAspect="1"/>
              </p:cNvSpPr>
              <p:nvPr/>
            </p:nvSpPr>
            <p:spPr bwMode="gray">
              <a:xfrm>
                <a:off x="1348" y="3276"/>
                <a:ext cx="94" cy="50"/>
              </a:xfrm>
              <a:custGeom>
                <a:avLst/>
                <a:gdLst>
                  <a:gd name="T0" fmla="*/ 0 w 94"/>
                  <a:gd name="T1" fmla="*/ 38 h 50"/>
                  <a:gd name="T2" fmla="*/ 2 w 94"/>
                  <a:gd name="T3" fmla="*/ 50 h 50"/>
                  <a:gd name="T4" fmla="*/ 94 w 94"/>
                  <a:gd name="T5" fmla="*/ 50 h 50"/>
                  <a:gd name="T6" fmla="*/ 75 w 94"/>
                  <a:gd name="T7" fmla="*/ 0 h 50"/>
                  <a:gd name="T8" fmla="*/ 0 w 94"/>
                  <a:gd name="T9" fmla="*/ 38 h 50"/>
                </a:gdLst>
                <a:ahLst/>
                <a:cxnLst>
                  <a:cxn ang="0">
                    <a:pos x="T0" y="T1"/>
                  </a:cxn>
                  <a:cxn ang="0">
                    <a:pos x="T2" y="T3"/>
                  </a:cxn>
                  <a:cxn ang="0">
                    <a:pos x="T4" y="T5"/>
                  </a:cxn>
                  <a:cxn ang="0">
                    <a:pos x="T6" y="T7"/>
                  </a:cxn>
                  <a:cxn ang="0">
                    <a:pos x="T8" y="T9"/>
                  </a:cxn>
                </a:cxnLst>
                <a:rect l="0" t="0" r="r" b="b"/>
                <a:pathLst>
                  <a:path w="94" h="50">
                    <a:moveTo>
                      <a:pt x="0" y="38"/>
                    </a:moveTo>
                    <a:lnTo>
                      <a:pt x="2" y="50"/>
                    </a:lnTo>
                    <a:lnTo>
                      <a:pt x="94" y="50"/>
                    </a:lnTo>
                    <a:lnTo>
                      <a:pt x="75" y="0"/>
                    </a:lnTo>
                    <a:lnTo>
                      <a:pt x="0" y="38"/>
                    </a:lnTo>
                    <a:close/>
                  </a:path>
                </a:pathLst>
              </a:custGeom>
              <a:solidFill>
                <a:srgbClr val="96A8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957" name="Freeform 226">
                <a:extLst>
                  <a:ext uri="{FF2B5EF4-FFF2-40B4-BE49-F238E27FC236}">
                    <a16:creationId xmlns:a16="http://schemas.microsoft.com/office/drawing/2014/main" id="{6D899AE7-D961-73FA-813C-CC06134B77B2}"/>
                  </a:ext>
                </a:extLst>
              </p:cNvPr>
              <p:cNvSpPr>
                <a:spLocks noChangeAspect="1"/>
              </p:cNvSpPr>
              <p:nvPr/>
            </p:nvSpPr>
            <p:spPr bwMode="gray">
              <a:xfrm>
                <a:off x="1503" y="3217"/>
                <a:ext cx="102" cy="52"/>
              </a:xfrm>
              <a:custGeom>
                <a:avLst/>
                <a:gdLst>
                  <a:gd name="T0" fmla="*/ 43 w 102"/>
                  <a:gd name="T1" fmla="*/ 0 h 52"/>
                  <a:gd name="T2" fmla="*/ 0 w 102"/>
                  <a:gd name="T3" fmla="*/ 21 h 52"/>
                  <a:gd name="T4" fmla="*/ 15 w 102"/>
                  <a:gd name="T5" fmla="*/ 52 h 52"/>
                  <a:gd name="T6" fmla="*/ 102 w 102"/>
                  <a:gd name="T7" fmla="*/ 52 h 52"/>
                  <a:gd name="T8" fmla="*/ 74 w 102"/>
                  <a:gd name="T9" fmla="*/ 0 h 52"/>
                  <a:gd name="T10" fmla="*/ 43 w 102"/>
                  <a:gd name="T11" fmla="*/ 0 h 52"/>
                </a:gdLst>
                <a:ahLst/>
                <a:cxnLst>
                  <a:cxn ang="0">
                    <a:pos x="T0" y="T1"/>
                  </a:cxn>
                  <a:cxn ang="0">
                    <a:pos x="T2" y="T3"/>
                  </a:cxn>
                  <a:cxn ang="0">
                    <a:pos x="T4" y="T5"/>
                  </a:cxn>
                  <a:cxn ang="0">
                    <a:pos x="T6" y="T7"/>
                  </a:cxn>
                  <a:cxn ang="0">
                    <a:pos x="T8" y="T9"/>
                  </a:cxn>
                  <a:cxn ang="0">
                    <a:pos x="T10" y="T11"/>
                  </a:cxn>
                </a:cxnLst>
                <a:rect l="0" t="0" r="r" b="b"/>
                <a:pathLst>
                  <a:path w="102" h="52">
                    <a:moveTo>
                      <a:pt x="43" y="0"/>
                    </a:moveTo>
                    <a:lnTo>
                      <a:pt x="0" y="21"/>
                    </a:lnTo>
                    <a:lnTo>
                      <a:pt x="15" y="52"/>
                    </a:lnTo>
                    <a:lnTo>
                      <a:pt x="102" y="52"/>
                    </a:lnTo>
                    <a:lnTo>
                      <a:pt x="74" y="0"/>
                    </a:lnTo>
                    <a:lnTo>
                      <a:pt x="43" y="0"/>
                    </a:lnTo>
                    <a:close/>
                  </a:path>
                </a:pathLst>
              </a:custGeom>
              <a:solidFill>
                <a:srgbClr val="96A8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958" name="Freeform 227">
                <a:extLst>
                  <a:ext uri="{FF2B5EF4-FFF2-40B4-BE49-F238E27FC236}">
                    <a16:creationId xmlns:a16="http://schemas.microsoft.com/office/drawing/2014/main" id="{42AB6FA2-E3BC-B5B6-BD74-DD773F40DEB0}"/>
                  </a:ext>
                </a:extLst>
              </p:cNvPr>
              <p:cNvSpPr>
                <a:spLocks noChangeAspect="1"/>
              </p:cNvSpPr>
              <p:nvPr/>
            </p:nvSpPr>
            <p:spPr bwMode="gray">
              <a:xfrm>
                <a:off x="1168" y="3505"/>
                <a:ext cx="85" cy="41"/>
              </a:xfrm>
              <a:custGeom>
                <a:avLst/>
                <a:gdLst>
                  <a:gd name="T0" fmla="*/ 78 w 85"/>
                  <a:gd name="T1" fmla="*/ 0 h 41"/>
                  <a:gd name="T2" fmla="*/ 78 w 85"/>
                  <a:gd name="T3" fmla="*/ 0 h 41"/>
                  <a:gd name="T4" fmla="*/ 0 w 85"/>
                  <a:gd name="T5" fmla="*/ 41 h 41"/>
                  <a:gd name="T6" fmla="*/ 80 w 85"/>
                  <a:gd name="T7" fmla="*/ 41 h 41"/>
                  <a:gd name="T8" fmla="*/ 85 w 85"/>
                  <a:gd name="T9" fmla="*/ 38 h 41"/>
                  <a:gd name="T10" fmla="*/ 78 w 85"/>
                  <a:gd name="T11" fmla="*/ 0 h 41"/>
                </a:gdLst>
                <a:ahLst/>
                <a:cxnLst>
                  <a:cxn ang="0">
                    <a:pos x="T0" y="T1"/>
                  </a:cxn>
                  <a:cxn ang="0">
                    <a:pos x="T2" y="T3"/>
                  </a:cxn>
                  <a:cxn ang="0">
                    <a:pos x="T4" y="T5"/>
                  </a:cxn>
                  <a:cxn ang="0">
                    <a:pos x="T6" y="T7"/>
                  </a:cxn>
                  <a:cxn ang="0">
                    <a:pos x="T8" y="T9"/>
                  </a:cxn>
                  <a:cxn ang="0">
                    <a:pos x="T10" y="T11"/>
                  </a:cxn>
                </a:cxnLst>
                <a:rect l="0" t="0" r="r" b="b"/>
                <a:pathLst>
                  <a:path w="85" h="41">
                    <a:moveTo>
                      <a:pt x="78" y="0"/>
                    </a:moveTo>
                    <a:lnTo>
                      <a:pt x="78" y="0"/>
                    </a:lnTo>
                    <a:lnTo>
                      <a:pt x="0" y="41"/>
                    </a:lnTo>
                    <a:lnTo>
                      <a:pt x="80" y="41"/>
                    </a:lnTo>
                    <a:lnTo>
                      <a:pt x="85" y="38"/>
                    </a:lnTo>
                    <a:lnTo>
                      <a:pt x="78" y="0"/>
                    </a:lnTo>
                    <a:close/>
                  </a:path>
                </a:pathLst>
              </a:custGeom>
              <a:solidFill>
                <a:srgbClr val="96A8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959" name="Rectangle 228">
                <a:extLst>
                  <a:ext uri="{FF2B5EF4-FFF2-40B4-BE49-F238E27FC236}">
                    <a16:creationId xmlns:a16="http://schemas.microsoft.com/office/drawing/2014/main" id="{F1AED3F2-790F-85F7-5FB4-2A9B0A55062E}"/>
                  </a:ext>
                </a:extLst>
              </p:cNvPr>
              <p:cNvSpPr>
                <a:spLocks noChangeAspect="1" noChangeArrowheads="1"/>
              </p:cNvSpPr>
              <p:nvPr/>
            </p:nvSpPr>
            <p:spPr bwMode="gray">
              <a:xfrm>
                <a:off x="1246" y="3505"/>
                <a:ext cx="1" cy="1"/>
              </a:xfrm>
              <a:prstGeom prst="rect">
                <a:avLst/>
              </a:prstGeom>
              <a:solidFill>
                <a:srgbClr val="96A8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960" name="Freeform 229">
                <a:extLst>
                  <a:ext uri="{FF2B5EF4-FFF2-40B4-BE49-F238E27FC236}">
                    <a16:creationId xmlns:a16="http://schemas.microsoft.com/office/drawing/2014/main" id="{5C85C8A2-2012-012E-AFCF-9E7BF22383C3}"/>
                  </a:ext>
                </a:extLst>
              </p:cNvPr>
              <p:cNvSpPr>
                <a:spLocks noChangeAspect="1"/>
              </p:cNvSpPr>
              <p:nvPr/>
            </p:nvSpPr>
            <p:spPr bwMode="gray">
              <a:xfrm>
                <a:off x="1645" y="3347"/>
                <a:ext cx="3" cy="5"/>
              </a:xfrm>
              <a:custGeom>
                <a:avLst/>
                <a:gdLst>
                  <a:gd name="T0" fmla="*/ 3 w 3"/>
                  <a:gd name="T1" fmla="*/ 5 h 5"/>
                  <a:gd name="T2" fmla="*/ 0 w 3"/>
                  <a:gd name="T3" fmla="*/ 0 h 5"/>
                  <a:gd name="T4" fmla="*/ 3 w 3"/>
                  <a:gd name="T5" fmla="*/ 5 h 5"/>
                  <a:gd name="T6" fmla="*/ 3 w 3"/>
                  <a:gd name="T7" fmla="*/ 5 h 5"/>
                </a:gdLst>
                <a:ahLst/>
                <a:cxnLst>
                  <a:cxn ang="0">
                    <a:pos x="T0" y="T1"/>
                  </a:cxn>
                  <a:cxn ang="0">
                    <a:pos x="T2" y="T3"/>
                  </a:cxn>
                  <a:cxn ang="0">
                    <a:pos x="T4" y="T5"/>
                  </a:cxn>
                  <a:cxn ang="0">
                    <a:pos x="T6" y="T7"/>
                  </a:cxn>
                </a:cxnLst>
                <a:rect l="0" t="0" r="r" b="b"/>
                <a:pathLst>
                  <a:path w="3" h="5">
                    <a:moveTo>
                      <a:pt x="3" y="5"/>
                    </a:moveTo>
                    <a:lnTo>
                      <a:pt x="0" y="0"/>
                    </a:lnTo>
                    <a:lnTo>
                      <a:pt x="3" y="5"/>
                    </a:lnTo>
                    <a:lnTo>
                      <a:pt x="3" y="5"/>
                    </a:lnTo>
                    <a:close/>
                  </a:path>
                </a:pathLst>
              </a:custGeom>
              <a:solidFill>
                <a:srgbClr val="96A8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961" name="Freeform 230">
                <a:extLst>
                  <a:ext uri="{FF2B5EF4-FFF2-40B4-BE49-F238E27FC236}">
                    <a16:creationId xmlns:a16="http://schemas.microsoft.com/office/drawing/2014/main" id="{D9150869-CED9-8A98-3C20-D1B8546AA9BC}"/>
                  </a:ext>
                </a:extLst>
              </p:cNvPr>
              <p:cNvSpPr>
                <a:spLocks noChangeAspect="1"/>
              </p:cNvSpPr>
              <p:nvPr/>
            </p:nvSpPr>
            <p:spPr bwMode="gray">
              <a:xfrm>
                <a:off x="1447" y="3399"/>
                <a:ext cx="23" cy="12"/>
              </a:xfrm>
              <a:custGeom>
                <a:avLst/>
                <a:gdLst>
                  <a:gd name="T0" fmla="*/ 21 w 23"/>
                  <a:gd name="T1" fmla="*/ 0 h 12"/>
                  <a:gd name="T2" fmla="*/ 0 w 23"/>
                  <a:gd name="T3" fmla="*/ 12 h 12"/>
                  <a:gd name="T4" fmla="*/ 23 w 23"/>
                  <a:gd name="T5" fmla="*/ 12 h 12"/>
                  <a:gd name="T6" fmla="*/ 21 w 23"/>
                  <a:gd name="T7" fmla="*/ 0 h 12"/>
                </a:gdLst>
                <a:ahLst/>
                <a:cxnLst>
                  <a:cxn ang="0">
                    <a:pos x="T0" y="T1"/>
                  </a:cxn>
                  <a:cxn ang="0">
                    <a:pos x="T2" y="T3"/>
                  </a:cxn>
                  <a:cxn ang="0">
                    <a:pos x="T4" y="T5"/>
                  </a:cxn>
                  <a:cxn ang="0">
                    <a:pos x="T6" y="T7"/>
                  </a:cxn>
                </a:cxnLst>
                <a:rect l="0" t="0" r="r" b="b"/>
                <a:pathLst>
                  <a:path w="23" h="12">
                    <a:moveTo>
                      <a:pt x="21" y="0"/>
                    </a:moveTo>
                    <a:lnTo>
                      <a:pt x="0" y="12"/>
                    </a:lnTo>
                    <a:lnTo>
                      <a:pt x="23" y="12"/>
                    </a:lnTo>
                    <a:lnTo>
                      <a:pt x="21" y="0"/>
                    </a:lnTo>
                    <a:close/>
                  </a:path>
                </a:pathLst>
              </a:custGeom>
              <a:solidFill>
                <a:srgbClr val="96A8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962" name="Freeform 231">
                <a:extLst>
                  <a:ext uri="{FF2B5EF4-FFF2-40B4-BE49-F238E27FC236}">
                    <a16:creationId xmlns:a16="http://schemas.microsoft.com/office/drawing/2014/main" id="{422BA344-CEA4-04C3-3D63-B7BD7552C64E}"/>
                  </a:ext>
                </a:extLst>
              </p:cNvPr>
              <p:cNvSpPr>
                <a:spLocks noChangeAspect="1"/>
              </p:cNvSpPr>
              <p:nvPr/>
            </p:nvSpPr>
            <p:spPr bwMode="gray">
              <a:xfrm>
                <a:off x="1480" y="3416"/>
                <a:ext cx="35" cy="14"/>
              </a:xfrm>
              <a:custGeom>
                <a:avLst/>
                <a:gdLst>
                  <a:gd name="T0" fmla="*/ 5 w 35"/>
                  <a:gd name="T1" fmla="*/ 14 h 14"/>
                  <a:gd name="T2" fmla="*/ 35 w 35"/>
                  <a:gd name="T3" fmla="*/ 0 h 14"/>
                  <a:gd name="T4" fmla="*/ 0 w 35"/>
                  <a:gd name="T5" fmla="*/ 0 h 14"/>
                  <a:gd name="T6" fmla="*/ 5 w 35"/>
                  <a:gd name="T7" fmla="*/ 14 h 14"/>
                </a:gdLst>
                <a:ahLst/>
                <a:cxnLst>
                  <a:cxn ang="0">
                    <a:pos x="T0" y="T1"/>
                  </a:cxn>
                  <a:cxn ang="0">
                    <a:pos x="T2" y="T3"/>
                  </a:cxn>
                  <a:cxn ang="0">
                    <a:pos x="T4" y="T5"/>
                  </a:cxn>
                  <a:cxn ang="0">
                    <a:pos x="T6" y="T7"/>
                  </a:cxn>
                </a:cxnLst>
                <a:rect l="0" t="0" r="r" b="b"/>
                <a:pathLst>
                  <a:path w="35" h="14">
                    <a:moveTo>
                      <a:pt x="5" y="14"/>
                    </a:moveTo>
                    <a:lnTo>
                      <a:pt x="35" y="0"/>
                    </a:lnTo>
                    <a:lnTo>
                      <a:pt x="0" y="0"/>
                    </a:lnTo>
                    <a:lnTo>
                      <a:pt x="5" y="14"/>
                    </a:lnTo>
                    <a:close/>
                  </a:path>
                </a:pathLst>
              </a:custGeom>
              <a:solidFill>
                <a:srgbClr val="96A8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963" name="Freeform 232">
                <a:extLst>
                  <a:ext uri="{FF2B5EF4-FFF2-40B4-BE49-F238E27FC236}">
                    <a16:creationId xmlns:a16="http://schemas.microsoft.com/office/drawing/2014/main" id="{C1120649-3408-4648-215C-2BDF310BD85C}"/>
                  </a:ext>
                </a:extLst>
              </p:cNvPr>
              <p:cNvSpPr>
                <a:spLocks noChangeAspect="1"/>
              </p:cNvSpPr>
              <p:nvPr/>
            </p:nvSpPr>
            <p:spPr bwMode="gray">
              <a:xfrm>
                <a:off x="1307" y="3444"/>
                <a:ext cx="78" cy="33"/>
              </a:xfrm>
              <a:custGeom>
                <a:avLst/>
                <a:gdLst>
                  <a:gd name="T0" fmla="*/ 69 w 78"/>
                  <a:gd name="T1" fmla="*/ 0 h 33"/>
                  <a:gd name="T2" fmla="*/ 0 w 78"/>
                  <a:gd name="T3" fmla="*/ 33 h 33"/>
                  <a:gd name="T4" fmla="*/ 78 w 78"/>
                  <a:gd name="T5" fmla="*/ 33 h 33"/>
                  <a:gd name="T6" fmla="*/ 69 w 78"/>
                  <a:gd name="T7" fmla="*/ 0 h 33"/>
                </a:gdLst>
                <a:ahLst/>
                <a:cxnLst>
                  <a:cxn ang="0">
                    <a:pos x="T0" y="T1"/>
                  </a:cxn>
                  <a:cxn ang="0">
                    <a:pos x="T2" y="T3"/>
                  </a:cxn>
                  <a:cxn ang="0">
                    <a:pos x="T4" y="T5"/>
                  </a:cxn>
                  <a:cxn ang="0">
                    <a:pos x="T6" y="T7"/>
                  </a:cxn>
                </a:cxnLst>
                <a:rect l="0" t="0" r="r" b="b"/>
                <a:pathLst>
                  <a:path w="78" h="33">
                    <a:moveTo>
                      <a:pt x="69" y="0"/>
                    </a:moveTo>
                    <a:lnTo>
                      <a:pt x="0" y="33"/>
                    </a:lnTo>
                    <a:lnTo>
                      <a:pt x="78" y="33"/>
                    </a:lnTo>
                    <a:lnTo>
                      <a:pt x="69" y="0"/>
                    </a:lnTo>
                    <a:close/>
                  </a:path>
                </a:pathLst>
              </a:custGeom>
              <a:solidFill>
                <a:srgbClr val="96A8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964" name="Freeform 233">
                <a:extLst>
                  <a:ext uri="{FF2B5EF4-FFF2-40B4-BE49-F238E27FC236}">
                    <a16:creationId xmlns:a16="http://schemas.microsoft.com/office/drawing/2014/main" id="{078ECD18-FF18-F945-5173-A4DE3017719D}"/>
                  </a:ext>
                </a:extLst>
              </p:cNvPr>
              <p:cNvSpPr>
                <a:spLocks noChangeAspect="1"/>
              </p:cNvSpPr>
              <p:nvPr/>
            </p:nvSpPr>
            <p:spPr bwMode="gray">
              <a:xfrm>
                <a:off x="1473" y="3359"/>
                <a:ext cx="94" cy="52"/>
              </a:xfrm>
              <a:custGeom>
                <a:avLst/>
                <a:gdLst>
                  <a:gd name="T0" fmla="*/ 54 w 94"/>
                  <a:gd name="T1" fmla="*/ 52 h 52"/>
                  <a:gd name="T2" fmla="*/ 94 w 94"/>
                  <a:gd name="T3" fmla="*/ 33 h 52"/>
                  <a:gd name="T4" fmla="*/ 80 w 94"/>
                  <a:gd name="T5" fmla="*/ 0 h 52"/>
                  <a:gd name="T6" fmla="*/ 0 w 94"/>
                  <a:gd name="T7" fmla="*/ 38 h 52"/>
                  <a:gd name="T8" fmla="*/ 4 w 94"/>
                  <a:gd name="T9" fmla="*/ 52 h 52"/>
                  <a:gd name="T10" fmla="*/ 54 w 94"/>
                  <a:gd name="T11" fmla="*/ 52 h 52"/>
                </a:gdLst>
                <a:ahLst/>
                <a:cxnLst>
                  <a:cxn ang="0">
                    <a:pos x="T0" y="T1"/>
                  </a:cxn>
                  <a:cxn ang="0">
                    <a:pos x="T2" y="T3"/>
                  </a:cxn>
                  <a:cxn ang="0">
                    <a:pos x="T4" y="T5"/>
                  </a:cxn>
                  <a:cxn ang="0">
                    <a:pos x="T6" y="T7"/>
                  </a:cxn>
                  <a:cxn ang="0">
                    <a:pos x="T8" y="T9"/>
                  </a:cxn>
                  <a:cxn ang="0">
                    <a:pos x="T10" y="T11"/>
                  </a:cxn>
                </a:cxnLst>
                <a:rect l="0" t="0" r="r" b="b"/>
                <a:pathLst>
                  <a:path w="94" h="52">
                    <a:moveTo>
                      <a:pt x="54" y="52"/>
                    </a:moveTo>
                    <a:lnTo>
                      <a:pt x="94" y="33"/>
                    </a:lnTo>
                    <a:lnTo>
                      <a:pt x="80" y="0"/>
                    </a:lnTo>
                    <a:lnTo>
                      <a:pt x="0" y="38"/>
                    </a:lnTo>
                    <a:lnTo>
                      <a:pt x="4" y="52"/>
                    </a:lnTo>
                    <a:lnTo>
                      <a:pt x="54" y="52"/>
                    </a:lnTo>
                    <a:close/>
                  </a:path>
                </a:pathLst>
              </a:custGeom>
              <a:solidFill>
                <a:srgbClr val="96A8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965" name="Freeform 234">
                <a:extLst>
                  <a:ext uri="{FF2B5EF4-FFF2-40B4-BE49-F238E27FC236}">
                    <a16:creationId xmlns:a16="http://schemas.microsoft.com/office/drawing/2014/main" id="{17DD316D-89A3-CC68-40BD-4D1A0447ACBF}"/>
                  </a:ext>
                </a:extLst>
              </p:cNvPr>
              <p:cNvSpPr>
                <a:spLocks noChangeAspect="1"/>
              </p:cNvSpPr>
              <p:nvPr/>
            </p:nvSpPr>
            <p:spPr bwMode="gray">
              <a:xfrm>
                <a:off x="1383" y="3416"/>
                <a:ext cx="97" cy="59"/>
              </a:xfrm>
              <a:custGeom>
                <a:avLst/>
                <a:gdLst>
                  <a:gd name="T0" fmla="*/ 90 w 97"/>
                  <a:gd name="T1" fmla="*/ 0 h 59"/>
                  <a:gd name="T2" fmla="*/ 52 w 97"/>
                  <a:gd name="T3" fmla="*/ 0 h 59"/>
                  <a:gd name="T4" fmla="*/ 0 w 97"/>
                  <a:gd name="T5" fmla="*/ 26 h 59"/>
                  <a:gd name="T6" fmla="*/ 7 w 97"/>
                  <a:gd name="T7" fmla="*/ 59 h 59"/>
                  <a:gd name="T8" fmla="*/ 97 w 97"/>
                  <a:gd name="T9" fmla="*/ 16 h 59"/>
                  <a:gd name="T10" fmla="*/ 90 w 97"/>
                  <a:gd name="T11" fmla="*/ 0 h 59"/>
                </a:gdLst>
                <a:ahLst/>
                <a:cxnLst>
                  <a:cxn ang="0">
                    <a:pos x="T0" y="T1"/>
                  </a:cxn>
                  <a:cxn ang="0">
                    <a:pos x="T2" y="T3"/>
                  </a:cxn>
                  <a:cxn ang="0">
                    <a:pos x="T4" y="T5"/>
                  </a:cxn>
                  <a:cxn ang="0">
                    <a:pos x="T6" y="T7"/>
                  </a:cxn>
                  <a:cxn ang="0">
                    <a:pos x="T8" y="T9"/>
                  </a:cxn>
                  <a:cxn ang="0">
                    <a:pos x="T10" y="T11"/>
                  </a:cxn>
                </a:cxnLst>
                <a:rect l="0" t="0" r="r" b="b"/>
                <a:pathLst>
                  <a:path w="97" h="59">
                    <a:moveTo>
                      <a:pt x="90" y="0"/>
                    </a:moveTo>
                    <a:lnTo>
                      <a:pt x="52" y="0"/>
                    </a:lnTo>
                    <a:lnTo>
                      <a:pt x="0" y="26"/>
                    </a:lnTo>
                    <a:lnTo>
                      <a:pt x="7" y="59"/>
                    </a:lnTo>
                    <a:lnTo>
                      <a:pt x="97" y="16"/>
                    </a:lnTo>
                    <a:lnTo>
                      <a:pt x="90" y="0"/>
                    </a:lnTo>
                    <a:close/>
                  </a:path>
                </a:pathLst>
              </a:custGeom>
              <a:solidFill>
                <a:srgbClr val="96A8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966" name="Freeform 235">
                <a:extLst>
                  <a:ext uri="{FF2B5EF4-FFF2-40B4-BE49-F238E27FC236}">
                    <a16:creationId xmlns:a16="http://schemas.microsoft.com/office/drawing/2014/main" id="{8B0F2B57-0389-DAE7-1068-0701673513A2}"/>
                  </a:ext>
                </a:extLst>
              </p:cNvPr>
              <p:cNvSpPr>
                <a:spLocks noChangeAspect="1"/>
              </p:cNvSpPr>
              <p:nvPr/>
            </p:nvSpPr>
            <p:spPr bwMode="gray">
              <a:xfrm>
                <a:off x="1286" y="3482"/>
                <a:ext cx="90" cy="40"/>
              </a:xfrm>
              <a:custGeom>
                <a:avLst/>
                <a:gdLst>
                  <a:gd name="T0" fmla="*/ 10 w 90"/>
                  <a:gd name="T1" fmla="*/ 0 h 40"/>
                  <a:gd name="T2" fmla="*/ 0 w 90"/>
                  <a:gd name="T3" fmla="*/ 4 h 40"/>
                  <a:gd name="T4" fmla="*/ 7 w 90"/>
                  <a:gd name="T5" fmla="*/ 40 h 40"/>
                  <a:gd name="T6" fmla="*/ 90 w 90"/>
                  <a:gd name="T7" fmla="*/ 0 h 40"/>
                  <a:gd name="T8" fmla="*/ 10 w 90"/>
                  <a:gd name="T9" fmla="*/ 0 h 40"/>
                </a:gdLst>
                <a:ahLst/>
                <a:cxnLst>
                  <a:cxn ang="0">
                    <a:pos x="T0" y="T1"/>
                  </a:cxn>
                  <a:cxn ang="0">
                    <a:pos x="T2" y="T3"/>
                  </a:cxn>
                  <a:cxn ang="0">
                    <a:pos x="T4" y="T5"/>
                  </a:cxn>
                  <a:cxn ang="0">
                    <a:pos x="T6" y="T7"/>
                  </a:cxn>
                  <a:cxn ang="0">
                    <a:pos x="T8" y="T9"/>
                  </a:cxn>
                </a:cxnLst>
                <a:rect l="0" t="0" r="r" b="b"/>
                <a:pathLst>
                  <a:path w="90" h="40">
                    <a:moveTo>
                      <a:pt x="10" y="0"/>
                    </a:moveTo>
                    <a:lnTo>
                      <a:pt x="0" y="4"/>
                    </a:lnTo>
                    <a:lnTo>
                      <a:pt x="7" y="40"/>
                    </a:lnTo>
                    <a:lnTo>
                      <a:pt x="90" y="0"/>
                    </a:lnTo>
                    <a:lnTo>
                      <a:pt x="10" y="0"/>
                    </a:lnTo>
                    <a:close/>
                  </a:path>
                </a:pathLst>
              </a:custGeom>
              <a:solidFill>
                <a:srgbClr val="96A8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967" name="Freeform 236">
                <a:extLst>
                  <a:ext uri="{FF2B5EF4-FFF2-40B4-BE49-F238E27FC236}">
                    <a16:creationId xmlns:a16="http://schemas.microsoft.com/office/drawing/2014/main" id="{C281CA97-0DE2-03A4-BC39-9AC66E71F73B}"/>
                  </a:ext>
                </a:extLst>
              </p:cNvPr>
              <p:cNvSpPr>
                <a:spLocks noChangeAspect="1"/>
              </p:cNvSpPr>
              <p:nvPr/>
            </p:nvSpPr>
            <p:spPr bwMode="gray">
              <a:xfrm>
                <a:off x="1558" y="3347"/>
                <a:ext cx="90" cy="43"/>
              </a:xfrm>
              <a:custGeom>
                <a:avLst/>
                <a:gdLst>
                  <a:gd name="T0" fmla="*/ 14 w 90"/>
                  <a:gd name="T1" fmla="*/ 43 h 43"/>
                  <a:gd name="T2" fmla="*/ 90 w 90"/>
                  <a:gd name="T3" fmla="*/ 5 h 43"/>
                  <a:gd name="T4" fmla="*/ 87 w 90"/>
                  <a:gd name="T5" fmla="*/ 0 h 43"/>
                  <a:gd name="T6" fmla="*/ 16 w 90"/>
                  <a:gd name="T7" fmla="*/ 0 h 43"/>
                  <a:gd name="T8" fmla="*/ 0 w 90"/>
                  <a:gd name="T9" fmla="*/ 9 h 43"/>
                  <a:gd name="T10" fmla="*/ 14 w 90"/>
                  <a:gd name="T11" fmla="*/ 43 h 43"/>
                </a:gdLst>
                <a:ahLst/>
                <a:cxnLst>
                  <a:cxn ang="0">
                    <a:pos x="T0" y="T1"/>
                  </a:cxn>
                  <a:cxn ang="0">
                    <a:pos x="T2" y="T3"/>
                  </a:cxn>
                  <a:cxn ang="0">
                    <a:pos x="T4" y="T5"/>
                  </a:cxn>
                  <a:cxn ang="0">
                    <a:pos x="T6" y="T7"/>
                  </a:cxn>
                  <a:cxn ang="0">
                    <a:pos x="T8" y="T9"/>
                  </a:cxn>
                  <a:cxn ang="0">
                    <a:pos x="T10" y="T11"/>
                  </a:cxn>
                </a:cxnLst>
                <a:rect l="0" t="0" r="r" b="b"/>
                <a:pathLst>
                  <a:path w="90" h="43">
                    <a:moveTo>
                      <a:pt x="14" y="43"/>
                    </a:moveTo>
                    <a:lnTo>
                      <a:pt x="90" y="5"/>
                    </a:lnTo>
                    <a:lnTo>
                      <a:pt x="87" y="0"/>
                    </a:lnTo>
                    <a:lnTo>
                      <a:pt x="16" y="0"/>
                    </a:lnTo>
                    <a:lnTo>
                      <a:pt x="0" y="9"/>
                    </a:lnTo>
                    <a:lnTo>
                      <a:pt x="14" y="43"/>
                    </a:lnTo>
                    <a:close/>
                  </a:path>
                </a:pathLst>
              </a:custGeom>
              <a:solidFill>
                <a:srgbClr val="96A8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968" name="Freeform 237">
                <a:extLst>
                  <a:ext uri="{FF2B5EF4-FFF2-40B4-BE49-F238E27FC236}">
                    <a16:creationId xmlns:a16="http://schemas.microsoft.com/office/drawing/2014/main" id="{50F1BA84-3918-F7B9-BFEA-8BA220070D5E}"/>
                  </a:ext>
                </a:extLst>
              </p:cNvPr>
              <p:cNvSpPr>
                <a:spLocks noChangeAspect="1"/>
              </p:cNvSpPr>
              <p:nvPr/>
            </p:nvSpPr>
            <p:spPr bwMode="gray">
              <a:xfrm>
                <a:off x="1622" y="3321"/>
                <a:ext cx="11" cy="5"/>
              </a:xfrm>
              <a:custGeom>
                <a:avLst/>
                <a:gdLst>
                  <a:gd name="T0" fmla="*/ 11 w 11"/>
                  <a:gd name="T1" fmla="*/ 5 h 5"/>
                  <a:gd name="T2" fmla="*/ 9 w 11"/>
                  <a:gd name="T3" fmla="*/ 0 h 5"/>
                  <a:gd name="T4" fmla="*/ 0 w 11"/>
                  <a:gd name="T5" fmla="*/ 5 h 5"/>
                  <a:gd name="T6" fmla="*/ 11 w 11"/>
                  <a:gd name="T7" fmla="*/ 5 h 5"/>
                </a:gdLst>
                <a:ahLst/>
                <a:cxnLst>
                  <a:cxn ang="0">
                    <a:pos x="T0" y="T1"/>
                  </a:cxn>
                  <a:cxn ang="0">
                    <a:pos x="T2" y="T3"/>
                  </a:cxn>
                  <a:cxn ang="0">
                    <a:pos x="T4" y="T5"/>
                  </a:cxn>
                  <a:cxn ang="0">
                    <a:pos x="T6" y="T7"/>
                  </a:cxn>
                </a:cxnLst>
                <a:rect l="0" t="0" r="r" b="b"/>
                <a:pathLst>
                  <a:path w="11" h="5">
                    <a:moveTo>
                      <a:pt x="11" y="5"/>
                    </a:moveTo>
                    <a:lnTo>
                      <a:pt x="9" y="0"/>
                    </a:lnTo>
                    <a:lnTo>
                      <a:pt x="0" y="5"/>
                    </a:lnTo>
                    <a:lnTo>
                      <a:pt x="11" y="5"/>
                    </a:lnTo>
                    <a:close/>
                  </a:path>
                </a:pathLst>
              </a:custGeom>
              <a:solidFill>
                <a:srgbClr val="96A8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969" name="Freeform 238">
                <a:extLst>
                  <a:ext uri="{FF2B5EF4-FFF2-40B4-BE49-F238E27FC236}">
                    <a16:creationId xmlns:a16="http://schemas.microsoft.com/office/drawing/2014/main" id="{95CFF8E5-366C-8C9C-C44B-C9AC8C2C9A92}"/>
                  </a:ext>
                </a:extLst>
              </p:cNvPr>
              <p:cNvSpPr>
                <a:spLocks noChangeAspect="1"/>
              </p:cNvSpPr>
              <p:nvPr/>
            </p:nvSpPr>
            <p:spPr bwMode="gray">
              <a:xfrm>
                <a:off x="823" y="3411"/>
                <a:ext cx="1" cy="2"/>
              </a:xfrm>
              <a:custGeom>
                <a:avLst/>
                <a:gdLst>
                  <a:gd name="T0" fmla="*/ 0 h 2"/>
                  <a:gd name="T1" fmla="*/ 0 h 2"/>
                  <a:gd name="T2" fmla="*/ 2 h 2"/>
                  <a:gd name="T3" fmla="*/ 0 h 2"/>
                </a:gdLst>
                <a:ahLst/>
                <a:cxnLst>
                  <a:cxn ang="0">
                    <a:pos x="0" y="T0"/>
                  </a:cxn>
                  <a:cxn ang="0">
                    <a:pos x="0" y="T1"/>
                  </a:cxn>
                  <a:cxn ang="0">
                    <a:pos x="0" y="T2"/>
                  </a:cxn>
                  <a:cxn ang="0">
                    <a:pos x="0" y="T3"/>
                  </a:cxn>
                </a:cxnLst>
                <a:rect l="0" t="0" r="r" b="b"/>
                <a:pathLst>
                  <a:path h="2">
                    <a:moveTo>
                      <a:pt x="0" y="0"/>
                    </a:moveTo>
                    <a:lnTo>
                      <a:pt x="0" y="0"/>
                    </a:lnTo>
                    <a:lnTo>
                      <a:pt x="0" y="2"/>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970" name="Freeform 239">
                <a:extLst>
                  <a:ext uri="{FF2B5EF4-FFF2-40B4-BE49-F238E27FC236}">
                    <a16:creationId xmlns:a16="http://schemas.microsoft.com/office/drawing/2014/main" id="{FDF5EFB4-5F25-E9AA-63BC-E2F5B44108F0}"/>
                  </a:ext>
                </a:extLst>
              </p:cNvPr>
              <p:cNvSpPr>
                <a:spLocks noChangeAspect="1"/>
              </p:cNvSpPr>
              <p:nvPr/>
            </p:nvSpPr>
            <p:spPr bwMode="gray">
              <a:xfrm>
                <a:off x="1388" y="3477"/>
                <a:ext cx="2" cy="1"/>
              </a:xfrm>
              <a:custGeom>
                <a:avLst/>
                <a:gdLst>
                  <a:gd name="T0" fmla="*/ 0 w 2"/>
                  <a:gd name="T1" fmla="*/ 0 w 2"/>
                  <a:gd name="T2" fmla="*/ 2 w 2"/>
                  <a:gd name="T3" fmla="*/ 0 w 2"/>
                </a:gdLst>
                <a:ahLst/>
                <a:cxnLst>
                  <a:cxn ang="0">
                    <a:pos x="T0" y="0"/>
                  </a:cxn>
                  <a:cxn ang="0">
                    <a:pos x="T1" y="0"/>
                  </a:cxn>
                  <a:cxn ang="0">
                    <a:pos x="T2" y="0"/>
                  </a:cxn>
                  <a:cxn ang="0">
                    <a:pos x="T3" y="0"/>
                  </a:cxn>
                </a:cxnLst>
                <a:rect l="0" t="0" r="r" b="b"/>
                <a:pathLst>
                  <a:path w="2">
                    <a:moveTo>
                      <a:pt x="0" y="0"/>
                    </a:moveTo>
                    <a:lnTo>
                      <a:pt x="0" y="0"/>
                    </a:lnTo>
                    <a:lnTo>
                      <a:pt x="2"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971" name="Line 240">
                <a:extLst>
                  <a:ext uri="{FF2B5EF4-FFF2-40B4-BE49-F238E27FC236}">
                    <a16:creationId xmlns:a16="http://schemas.microsoft.com/office/drawing/2014/main" id="{FC3E72BB-9C5F-5447-5242-E69A352D2CAC}"/>
                  </a:ext>
                </a:extLst>
              </p:cNvPr>
              <p:cNvSpPr>
                <a:spLocks noChangeAspect="1" noChangeShapeType="1"/>
              </p:cNvSpPr>
              <p:nvPr/>
            </p:nvSpPr>
            <p:spPr bwMode="gray">
              <a:xfrm>
                <a:off x="1374" y="3413"/>
                <a:ext cx="1" cy="1"/>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972" name="Line 241">
                <a:extLst>
                  <a:ext uri="{FF2B5EF4-FFF2-40B4-BE49-F238E27FC236}">
                    <a16:creationId xmlns:a16="http://schemas.microsoft.com/office/drawing/2014/main" id="{98A1FD0D-07CD-FF77-67A9-0DD88FFBF0D6}"/>
                  </a:ext>
                </a:extLst>
              </p:cNvPr>
              <p:cNvSpPr>
                <a:spLocks noChangeAspect="1" noChangeShapeType="1"/>
              </p:cNvSpPr>
              <p:nvPr/>
            </p:nvSpPr>
            <p:spPr bwMode="gray">
              <a:xfrm>
                <a:off x="1374" y="3413"/>
                <a:ext cx="1" cy="1"/>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973" name="Freeform 242">
                <a:extLst>
                  <a:ext uri="{FF2B5EF4-FFF2-40B4-BE49-F238E27FC236}">
                    <a16:creationId xmlns:a16="http://schemas.microsoft.com/office/drawing/2014/main" id="{86952E6B-0FBA-0B43-8815-579B76C287CC}"/>
                  </a:ext>
                </a:extLst>
              </p:cNvPr>
              <p:cNvSpPr>
                <a:spLocks noChangeAspect="1"/>
              </p:cNvSpPr>
              <p:nvPr/>
            </p:nvSpPr>
            <p:spPr bwMode="gray">
              <a:xfrm>
                <a:off x="1385" y="3477"/>
                <a:ext cx="3" cy="1"/>
              </a:xfrm>
              <a:custGeom>
                <a:avLst/>
                <a:gdLst>
                  <a:gd name="T0" fmla="*/ 0 w 3"/>
                  <a:gd name="T1" fmla="*/ 0 w 3"/>
                  <a:gd name="T2" fmla="*/ 3 w 3"/>
                  <a:gd name="T3" fmla="*/ 0 w 3"/>
                </a:gdLst>
                <a:ahLst/>
                <a:cxnLst>
                  <a:cxn ang="0">
                    <a:pos x="T0" y="0"/>
                  </a:cxn>
                  <a:cxn ang="0">
                    <a:pos x="T1" y="0"/>
                  </a:cxn>
                  <a:cxn ang="0">
                    <a:pos x="T2" y="0"/>
                  </a:cxn>
                  <a:cxn ang="0">
                    <a:pos x="T3" y="0"/>
                  </a:cxn>
                </a:cxnLst>
                <a:rect l="0" t="0" r="r" b="b"/>
                <a:pathLst>
                  <a:path w="3">
                    <a:moveTo>
                      <a:pt x="0" y="0"/>
                    </a:moveTo>
                    <a:lnTo>
                      <a:pt x="0" y="0"/>
                    </a:lnTo>
                    <a:lnTo>
                      <a:pt x="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974" name="Rectangle 243">
                <a:extLst>
                  <a:ext uri="{FF2B5EF4-FFF2-40B4-BE49-F238E27FC236}">
                    <a16:creationId xmlns:a16="http://schemas.microsoft.com/office/drawing/2014/main" id="{E2953180-B699-BEE3-642C-4612B9D1FD2F}"/>
                  </a:ext>
                </a:extLst>
              </p:cNvPr>
              <p:cNvSpPr>
                <a:spLocks noChangeAspect="1" noChangeArrowheads="1"/>
              </p:cNvSpPr>
              <p:nvPr/>
            </p:nvSpPr>
            <p:spPr bwMode="gray">
              <a:xfrm>
                <a:off x="1026" y="3160"/>
                <a:ext cx="1" cy="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grpSp>
        <p:grpSp>
          <p:nvGrpSpPr>
            <p:cNvPr id="668" name="Group 60">
              <a:extLst>
                <a:ext uri="{FF2B5EF4-FFF2-40B4-BE49-F238E27FC236}">
                  <a16:creationId xmlns:a16="http://schemas.microsoft.com/office/drawing/2014/main" id="{46FA3756-4532-1C93-19D3-1153A20D0758}"/>
                </a:ext>
              </a:extLst>
            </p:cNvPr>
            <p:cNvGrpSpPr>
              <a:grpSpLocks noChangeAspect="1"/>
            </p:cNvGrpSpPr>
            <p:nvPr/>
          </p:nvGrpSpPr>
          <p:grpSpPr bwMode="auto">
            <a:xfrm>
              <a:off x="4218943" y="4654643"/>
              <a:ext cx="898308" cy="884907"/>
              <a:chOff x="2072" y="2853"/>
              <a:chExt cx="1132" cy="1162"/>
            </a:xfrm>
          </p:grpSpPr>
          <p:sp>
            <p:nvSpPr>
              <p:cNvPr id="793" name="Oval 61">
                <a:extLst>
                  <a:ext uri="{FF2B5EF4-FFF2-40B4-BE49-F238E27FC236}">
                    <a16:creationId xmlns:a16="http://schemas.microsoft.com/office/drawing/2014/main" id="{E3A05C66-72A4-6F04-989D-F52968737957}"/>
                  </a:ext>
                </a:extLst>
              </p:cNvPr>
              <p:cNvSpPr>
                <a:spLocks noChangeAspect="1" noChangeArrowheads="1"/>
              </p:cNvSpPr>
              <p:nvPr/>
            </p:nvSpPr>
            <p:spPr bwMode="gray">
              <a:xfrm>
                <a:off x="2370" y="3195"/>
                <a:ext cx="66" cy="66"/>
              </a:xfrm>
              <a:prstGeom prst="ellipse">
                <a:avLst/>
              </a:prstGeom>
              <a:solidFill>
                <a:srgbClr val="8AB6C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794" name="Freeform 62">
                <a:extLst>
                  <a:ext uri="{FF2B5EF4-FFF2-40B4-BE49-F238E27FC236}">
                    <a16:creationId xmlns:a16="http://schemas.microsoft.com/office/drawing/2014/main" id="{C9E7550B-4E72-553B-563E-5F94A7733544}"/>
                  </a:ext>
                </a:extLst>
              </p:cNvPr>
              <p:cNvSpPr>
                <a:spLocks noChangeAspect="1"/>
              </p:cNvSpPr>
              <p:nvPr/>
            </p:nvSpPr>
            <p:spPr bwMode="gray">
              <a:xfrm>
                <a:off x="2361" y="3271"/>
                <a:ext cx="87" cy="744"/>
              </a:xfrm>
              <a:custGeom>
                <a:avLst/>
                <a:gdLst>
                  <a:gd name="T0" fmla="*/ 10 w 37"/>
                  <a:gd name="T1" fmla="*/ 0 h 315"/>
                  <a:gd name="T2" fmla="*/ 0 w 37"/>
                  <a:gd name="T3" fmla="*/ 315 h 315"/>
                  <a:gd name="T4" fmla="*/ 37 w 37"/>
                  <a:gd name="T5" fmla="*/ 315 h 315"/>
                  <a:gd name="T6" fmla="*/ 27 w 37"/>
                  <a:gd name="T7" fmla="*/ 0 h 315"/>
                  <a:gd name="T8" fmla="*/ 18 w 37"/>
                  <a:gd name="T9" fmla="*/ 2 h 315"/>
                  <a:gd name="T10" fmla="*/ 10 w 37"/>
                  <a:gd name="T11" fmla="*/ 0 h 315"/>
                </a:gdLst>
                <a:ahLst/>
                <a:cxnLst>
                  <a:cxn ang="0">
                    <a:pos x="T0" y="T1"/>
                  </a:cxn>
                  <a:cxn ang="0">
                    <a:pos x="T2" y="T3"/>
                  </a:cxn>
                  <a:cxn ang="0">
                    <a:pos x="T4" y="T5"/>
                  </a:cxn>
                  <a:cxn ang="0">
                    <a:pos x="T6" y="T7"/>
                  </a:cxn>
                  <a:cxn ang="0">
                    <a:pos x="T8" y="T9"/>
                  </a:cxn>
                  <a:cxn ang="0">
                    <a:pos x="T10" y="T11"/>
                  </a:cxn>
                </a:cxnLst>
                <a:rect l="0" t="0" r="r" b="b"/>
                <a:pathLst>
                  <a:path w="37" h="315">
                    <a:moveTo>
                      <a:pt x="10" y="0"/>
                    </a:moveTo>
                    <a:cubicBezTo>
                      <a:pt x="0" y="315"/>
                      <a:pt x="0" y="315"/>
                      <a:pt x="0" y="315"/>
                    </a:cubicBezTo>
                    <a:cubicBezTo>
                      <a:pt x="37" y="315"/>
                      <a:pt x="37" y="315"/>
                      <a:pt x="37" y="315"/>
                    </a:cubicBezTo>
                    <a:cubicBezTo>
                      <a:pt x="27" y="0"/>
                      <a:pt x="27" y="0"/>
                      <a:pt x="27" y="0"/>
                    </a:cubicBezTo>
                    <a:cubicBezTo>
                      <a:pt x="24" y="2"/>
                      <a:pt x="21" y="2"/>
                      <a:pt x="18" y="2"/>
                    </a:cubicBezTo>
                    <a:cubicBezTo>
                      <a:pt x="15" y="2"/>
                      <a:pt x="12" y="2"/>
                      <a:pt x="10" y="0"/>
                    </a:cubicBezTo>
                    <a:close/>
                  </a:path>
                </a:pathLst>
              </a:custGeom>
              <a:solidFill>
                <a:srgbClr val="558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795" name="Freeform 63">
                <a:extLst>
                  <a:ext uri="{FF2B5EF4-FFF2-40B4-BE49-F238E27FC236}">
                    <a16:creationId xmlns:a16="http://schemas.microsoft.com/office/drawing/2014/main" id="{E1B5DB37-44CC-5789-ED20-F559514625A3}"/>
                  </a:ext>
                </a:extLst>
              </p:cNvPr>
              <p:cNvSpPr>
                <a:spLocks noChangeAspect="1"/>
              </p:cNvSpPr>
              <p:nvPr/>
            </p:nvSpPr>
            <p:spPr bwMode="gray">
              <a:xfrm>
                <a:off x="2358" y="2853"/>
                <a:ext cx="59" cy="335"/>
              </a:xfrm>
              <a:custGeom>
                <a:avLst/>
                <a:gdLst>
                  <a:gd name="T0" fmla="*/ 25 w 25"/>
                  <a:gd name="T1" fmla="*/ 140 h 142"/>
                  <a:gd name="T2" fmla="*/ 25 w 25"/>
                  <a:gd name="T3" fmla="*/ 0 h 142"/>
                  <a:gd name="T4" fmla="*/ 23 w 25"/>
                  <a:gd name="T5" fmla="*/ 0 h 142"/>
                  <a:gd name="T6" fmla="*/ 0 w 25"/>
                  <a:gd name="T7" fmla="*/ 106 h 142"/>
                  <a:gd name="T8" fmla="*/ 10 w 25"/>
                  <a:gd name="T9" fmla="*/ 142 h 142"/>
                  <a:gd name="T10" fmla="*/ 19 w 25"/>
                  <a:gd name="T11" fmla="*/ 139 h 142"/>
                  <a:gd name="T12" fmla="*/ 25 w 25"/>
                  <a:gd name="T13" fmla="*/ 140 h 142"/>
                </a:gdLst>
                <a:ahLst/>
                <a:cxnLst>
                  <a:cxn ang="0">
                    <a:pos x="T0" y="T1"/>
                  </a:cxn>
                  <a:cxn ang="0">
                    <a:pos x="T2" y="T3"/>
                  </a:cxn>
                  <a:cxn ang="0">
                    <a:pos x="T4" y="T5"/>
                  </a:cxn>
                  <a:cxn ang="0">
                    <a:pos x="T6" y="T7"/>
                  </a:cxn>
                  <a:cxn ang="0">
                    <a:pos x="T8" y="T9"/>
                  </a:cxn>
                  <a:cxn ang="0">
                    <a:pos x="T10" y="T11"/>
                  </a:cxn>
                  <a:cxn ang="0">
                    <a:pos x="T12" y="T13"/>
                  </a:cxn>
                </a:cxnLst>
                <a:rect l="0" t="0" r="r" b="b"/>
                <a:pathLst>
                  <a:path w="25" h="142">
                    <a:moveTo>
                      <a:pt x="25" y="140"/>
                    </a:moveTo>
                    <a:cubicBezTo>
                      <a:pt x="25" y="0"/>
                      <a:pt x="25" y="0"/>
                      <a:pt x="25" y="0"/>
                    </a:cubicBezTo>
                    <a:cubicBezTo>
                      <a:pt x="23" y="0"/>
                      <a:pt x="23" y="0"/>
                      <a:pt x="23" y="0"/>
                    </a:cubicBezTo>
                    <a:cubicBezTo>
                      <a:pt x="18" y="24"/>
                      <a:pt x="0" y="96"/>
                      <a:pt x="0" y="106"/>
                    </a:cubicBezTo>
                    <a:cubicBezTo>
                      <a:pt x="0" y="114"/>
                      <a:pt x="6" y="131"/>
                      <a:pt x="10" y="142"/>
                    </a:cubicBezTo>
                    <a:cubicBezTo>
                      <a:pt x="13" y="140"/>
                      <a:pt x="16" y="139"/>
                      <a:pt x="19" y="139"/>
                    </a:cubicBezTo>
                    <a:cubicBezTo>
                      <a:pt x="21" y="139"/>
                      <a:pt x="23" y="140"/>
                      <a:pt x="25" y="140"/>
                    </a:cubicBezTo>
                    <a:close/>
                  </a:path>
                </a:pathLst>
              </a:custGeom>
              <a:solidFill>
                <a:srgbClr val="558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796" name="Freeform 64">
                <a:extLst>
                  <a:ext uri="{FF2B5EF4-FFF2-40B4-BE49-F238E27FC236}">
                    <a16:creationId xmlns:a16="http://schemas.microsoft.com/office/drawing/2014/main" id="{1564D644-9F95-C54C-BC0A-A41D703C6F78}"/>
                  </a:ext>
                </a:extLst>
              </p:cNvPr>
              <p:cNvSpPr>
                <a:spLocks noChangeAspect="1"/>
              </p:cNvSpPr>
              <p:nvPr/>
            </p:nvSpPr>
            <p:spPr bwMode="gray">
              <a:xfrm>
                <a:off x="2072" y="3240"/>
                <a:ext cx="307" cy="170"/>
              </a:xfrm>
              <a:custGeom>
                <a:avLst/>
                <a:gdLst>
                  <a:gd name="T0" fmla="*/ 121 w 130"/>
                  <a:gd name="T1" fmla="*/ 0 h 72"/>
                  <a:gd name="T2" fmla="*/ 0 w 130"/>
                  <a:gd name="T3" fmla="*/ 71 h 72"/>
                  <a:gd name="T4" fmla="*/ 1 w 130"/>
                  <a:gd name="T5" fmla="*/ 72 h 72"/>
                  <a:gd name="T6" fmla="*/ 104 w 130"/>
                  <a:gd name="T7" fmla="*/ 39 h 72"/>
                  <a:gd name="T8" fmla="*/ 130 w 130"/>
                  <a:gd name="T9" fmla="*/ 13 h 72"/>
                  <a:gd name="T10" fmla="*/ 121 w 130"/>
                  <a:gd name="T11" fmla="*/ 0 h 72"/>
                </a:gdLst>
                <a:ahLst/>
                <a:cxnLst>
                  <a:cxn ang="0">
                    <a:pos x="T0" y="T1"/>
                  </a:cxn>
                  <a:cxn ang="0">
                    <a:pos x="T2" y="T3"/>
                  </a:cxn>
                  <a:cxn ang="0">
                    <a:pos x="T4" y="T5"/>
                  </a:cxn>
                  <a:cxn ang="0">
                    <a:pos x="T6" y="T7"/>
                  </a:cxn>
                  <a:cxn ang="0">
                    <a:pos x="T8" y="T9"/>
                  </a:cxn>
                  <a:cxn ang="0">
                    <a:pos x="T10" y="T11"/>
                  </a:cxn>
                </a:cxnLst>
                <a:rect l="0" t="0" r="r" b="b"/>
                <a:pathLst>
                  <a:path w="130" h="72">
                    <a:moveTo>
                      <a:pt x="121" y="0"/>
                    </a:moveTo>
                    <a:cubicBezTo>
                      <a:pt x="0" y="71"/>
                      <a:pt x="0" y="71"/>
                      <a:pt x="0" y="71"/>
                    </a:cubicBezTo>
                    <a:cubicBezTo>
                      <a:pt x="1" y="72"/>
                      <a:pt x="1" y="72"/>
                      <a:pt x="1" y="72"/>
                    </a:cubicBezTo>
                    <a:cubicBezTo>
                      <a:pt x="24" y="65"/>
                      <a:pt x="95" y="44"/>
                      <a:pt x="104" y="39"/>
                    </a:cubicBezTo>
                    <a:cubicBezTo>
                      <a:pt x="111" y="35"/>
                      <a:pt x="123" y="22"/>
                      <a:pt x="130" y="13"/>
                    </a:cubicBezTo>
                    <a:cubicBezTo>
                      <a:pt x="126" y="10"/>
                      <a:pt x="123" y="6"/>
                      <a:pt x="121" y="0"/>
                    </a:cubicBezTo>
                    <a:close/>
                  </a:path>
                </a:pathLst>
              </a:custGeom>
              <a:solidFill>
                <a:srgbClr val="558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797" name="Freeform 65">
                <a:extLst>
                  <a:ext uri="{FF2B5EF4-FFF2-40B4-BE49-F238E27FC236}">
                    <a16:creationId xmlns:a16="http://schemas.microsoft.com/office/drawing/2014/main" id="{D826A2B2-374C-61FB-11E6-54A9163294F3}"/>
                  </a:ext>
                </a:extLst>
              </p:cNvPr>
              <p:cNvSpPr>
                <a:spLocks noChangeAspect="1"/>
              </p:cNvSpPr>
              <p:nvPr/>
            </p:nvSpPr>
            <p:spPr bwMode="gray">
              <a:xfrm>
                <a:off x="2436" y="3231"/>
                <a:ext cx="291" cy="198"/>
              </a:xfrm>
              <a:custGeom>
                <a:avLst/>
                <a:gdLst>
                  <a:gd name="T0" fmla="*/ 0 w 123"/>
                  <a:gd name="T1" fmla="*/ 14 h 84"/>
                  <a:gd name="T2" fmla="*/ 122 w 123"/>
                  <a:gd name="T3" fmla="*/ 84 h 84"/>
                  <a:gd name="T4" fmla="*/ 123 w 123"/>
                  <a:gd name="T5" fmla="*/ 83 h 84"/>
                  <a:gd name="T6" fmla="*/ 42 w 123"/>
                  <a:gd name="T7" fmla="*/ 10 h 84"/>
                  <a:gd name="T8" fmla="*/ 6 w 123"/>
                  <a:gd name="T9" fmla="*/ 0 h 84"/>
                  <a:gd name="T10" fmla="*/ 0 w 123"/>
                  <a:gd name="T11" fmla="*/ 14 h 84"/>
                </a:gdLst>
                <a:ahLst/>
                <a:cxnLst>
                  <a:cxn ang="0">
                    <a:pos x="T0" y="T1"/>
                  </a:cxn>
                  <a:cxn ang="0">
                    <a:pos x="T2" y="T3"/>
                  </a:cxn>
                  <a:cxn ang="0">
                    <a:pos x="T4" y="T5"/>
                  </a:cxn>
                  <a:cxn ang="0">
                    <a:pos x="T6" y="T7"/>
                  </a:cxn>
                  <a:cxn ang="0">
                    <a:pos x="T8" y="T9"/>
                  </a:cxn>
                  <a:cxn ang="0">
                    <a:pos x="T10" y="T11"/>
                  </a:cxn>
                </a:cxnLst>
                <a:rect l="0" t="0" r="r" b="b"/>
                <a:pathLst>
                  <a:path w="123" h="84">
                    <a:moveTo>
                      <a:pt x="0" y="14"/>
                    </a:moveTo>
                    <a:cubicBezTo>
                      <a:pt x="122" y="84"/>
                      <a:pt x="122" y="84"/>
                      <a:pt x="122" y="84"/>
                    </a:cubicBezTo>
                    <a:cubicBezTo>
                      <a:pt x="123" y="83"/>
                      <a:pt x="123" y="83"/>
                      <a:pt x="123" y="83"/>
                    </a:cubicBezTo>
                    <a:cubicBezTo>
                      <a:pt x="105" y="66"/>
                      <a:pt x="51" y="15"/>
                      <a:pt x="42" y="10"/>
                    </a:cubicBezTo>
                    <a:cubicBezTo>
                      <a:pt x="35" y="6"/>
                      <a:pt x="18" y="2"/>
                      <a:pt x="6" y="0"/>
                    </a:cubicBezTo>
                    <a:cubicBezTo>
                      <a:pt x="6" y="6"/>
                      <a:pt x="4" y="10"/>
                      <a:pt x="0" y="14"/>
                    </a:cubicBezTo>
                    <a:close/>
                  </a:path>
                </a:pathLst>
              </a:custGeom>
              <a:solidFill>
                <a:srgbClr val="558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798" name="Freeform 66">
                <a:extLst>
                  <a:ext uri="{FF2B5EF4-FFF2-40B4-BE49-F238E27FC236}">
                    <a16:creationId xmlns:a16="http://schemas.microsoft.com/office/drawing/2014/main" id="{C0D8DC61-7383-DCE1-1929-C29550ACDCFC}"/>
                  </a:ext>
                </a:extLst>
              </p:cNvPr>
              <p:cNvSpPr>
                <a:spLocks noChangeAspect="1"/>
              </p:cNvSpPr>
              <p:nvPr/>
            </p:nvSpPr>
            <p:spPr bwMode="gray">
              <a:xfrm>
                <a:off x="2727" y="3528"/>
                <a:ext cx="56" cy="487"/>
              </a:xfrm>
              <a:custGeom>
                <a:avLst/>
                <a:gdLst>
                  <a:gd name="T0" fmla="*/ 7 w 24"/>
                  <a:gd name="T1" fmla="*/ 0 h 206"/>
                  <a:gd name="T2" fmla="*/ 0 w 24"/>
                  <a:gd name="T3" fmla="*/ 206 h 206"/>
                  <a:gd name="T4" fmla="*/ 24 w 24"/>
                  <a:gd name="T5" fmla="*/ 206 h 206"/>
                  <a:gd name="T6" fmla="*/ 18 w 24"/>
                  <a:gd name="T7" fmla="*/ 1 h 206"/>
                  <a:gd name="T8" fmla="*/ 15 w 24"/>
                  <a:gd name="T9" fmla="*/ 2 h 206"/>
                  <a:gd name="T10" fmla="*/ 7 w 24"/>
                  <a:gd name="T11" fmla="*/ 0 h 206"/>
                </a:gdLst>
                <a:ahLst/>
                <a:cxnLst>
                  <a:cxn ang="0">
                    <a:pos x="T0" y="T1"/>
                  </a:cxn>
                  <a:cxn ang="0">
                    <a:pos x="T2" y="T3"/>
                  </a:cxn>
                  <a:cxn ang="0">
                    <a:pos x="T4" y="T5"/>
                  </a:cxn>
                  <a:cxn ang="0">
                    <a:pos x="T6" y="T7"/>
                  </a:cxn>
                  <a:cxn ang="0">
                    <a:pos x="T8" y="T9"/>
                  </a:cxn>
                  <a:cxn ang="0">
                    <a:pos x="T10" y="T11"/>
                  </a:cxn>
                </a:cxnLst>
                <a:rect l="0" t="0" r="r" b="b"/>
                <a:pathLst>
                  <a:path w="24" h="206">
                    <a:moveTo>
                      <a:pt x="7" y="0"/>
                    </a:moveTo>
                    <a:cubicBezTo>
                      <a:pt x="0" y="206"/>
                      <a:pt x="0" y="206"/>
                      <a:pt x="0" y="206"/>
                    </a:cubicBezTo>
                    <a:cubicBezTo>
                      <a:pt x="24" y="206"/>
                      <a:pt x="24" y="206"/>
                      <a:pt x="24" y="206"/>
                    </a:cubicBezTo>
                    <a:cubicBezTo>
                      <a:pt x="18" y="1"/>
                      <a:pt x="18" y="1"/>
                      <a:pt x="18" y="1"/>
                    </a:cubicBezTo>
                    <a:cubicBezTo>
                      <a:pt x="17" y="2"/>
                      <a:pt x="16" y="2"/>
                      <a:pt x="15" y="2"/>
                    </a:cubicBezTo>
                    <a:cubicBezTo>
                      <a:pt x="12" y="2"/>
                      <a:pt x="9" y="2"/>
                      <a:pt x="7" y="0"/>
                    </a:cubicBezTo>
                    <a:close/>
                  </a:path>
                </a:pathLst>
              </a:custGeom>
              <a:solidFill>
                <a:srgbClr val="558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799" name="Freeform 67">
                <a:extLst>
                  <a:ext uri="{FF2B5EF4-FFF2-40B4-BE49-F238E27FC236}">
                    <a16:creationId xmlns:a16="http://schemas.microsoft.com/office/drawing/2014/main" id="{9B0FF404-0E5E-890A-5CFA-385A8188FD9F}"/>
                  </a:ext>
                </a:extLst>
              </p:cNvPr>
              <p:cNvSpPr>
                <a:spLocks noChangeAspect="1"/>
              </p:cNvSpPr>
              <p:nvPr/>
            </p:nvSpPr>
            <p:spPr bwMode="gray">
              <a:xfrm>
                <a:off x="2516" y="3497"/>
                <a:ext cx="218" cy="48"/>
              </a:xfrm>
              <a:custGeom>
                <a:avLst/>
                <a:gdLst>
                  <a:gd name="T0" fmla="*/ 89 w 92"/>
                  <a:gd name="T1" fmla="*/ 2 h 20"/>
                  <a:gd name="T2" fmla="*/ 89 w 92"/>
                  <a:gd name="T3" fmla="*/ 0 h 20"/>
                  <a:gd name="T4" fmla="*/ 0 w 92"/>
                  <a:gd name="T5" fmla="*/ 13 h 20"/>
                  <a:gd name="T6" fmla="*/ 0 w 92"/>
                  <a:gd name="T7" fmla="*/ 14 h 20"/>
                  <a:gd name="T8" fmla="*/ 70 w 92"/>
                  <a:gd name="T9" fmla="*/ 19 h 20"/>
                  <a:gd name="T10" fmla="*/ 92 w 92"/>
                  <a:gd name="T11" fmla="*/ 10 h 20"/>
                  <a:gd name="T12" fmla="*/ 89 w 92"/>
                  <a:gd name="T13" fmla="*/ 4 h 20"/>
                  <a:gd name="T14" fmla="*/ 89 w 9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20">
                    <a:moveTo>
                      <a:pt x="89" y="2"/>
                    </a:moveTo>
                    <a:cubicBezTo>
                      <a:pt x="89" y="2"/>
                      <a:pt x="89" y="1"/>
                      <a:pt x="89" y="0"/>
                    </a:cubicBezTo>
                    <a:cubicBezTo>
                      <a:pt x="0" y="13"/>
                      <a:pt x="0" y="13"/>
                      <a:pt x="0" y="13"/>
                    </a:cubicBezTo>
                    <a:cubicBezTo>
                      <a:pt x="0" y="14"/>
                      <a:pt x="0" y="14"/>
                      <a:pt x="0" y="14"/>
                    </a:cubicBezTo>
                    <a:cubicBezTo>
                      <a:pt x="16" y="15"/>
                      <a:pt x="63" y="20"/>
                      <a:pt x="70" y="19"/>
                    </a:cubicBezTo>
                    <a:cubicBezTo>
                      <a:pt x="75" y="18"/>
                      <a:pt x="85" y="13"/>
                      <a:pt x="92" y="10"/>
                    </a:cubicBezTo>
                    <a:cubicBezTo>
                      <a:pt x="90" y="8"/>
                      <a:pt x="89" y="6"/>
                      <a:pt x="89" y="4"/>
                    </a:cubicBezTo>
                    <a:cubicBezTo>
                      <a:pt x="89" y="3"/>
                      <a:pt x="89" y="3"/>
                      <a:pt x="89" y="2"/>
                    </a:cubicBezTo>
                    <a:close/>
                  </a:path>
                </a:pathLst>
              </a:custGeom>
              <a:solidFill>
                <a:srgbClr val="558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800" name="Freeform 68">
                <a:extLst>
                  <a:ext uri="{FF2B5EF4-FFF2-40B4-BE49-F238E27FC236}">
                    <a16:creationId xmlns:a16="http://schemas.microsoft.com/office/drawing/2014/main" id="{FA4F9D90-6CA4-8EB4-8B41-403B194D2B7A}"/>
                  </a:ext>
                </a:extLst>
              </p:cNvPr>
              <p:cNvSpPr>
                <a:spLocks noChangeAspect="1"/>
              </p:cNvSpPr>
              <p:nvPr/>
            </p:nvSpPr>
            <p:spPr bwMode="gray">
              <a:xfrm>
                <a:off x="2769" y="3514"/>
                <a:ext cx="133" cy="184"/>
              </a:xfrm>
              <a:custGeom>
                <a:avLst/>
                <a:gdLst>
                  <a:gd name="T0" fmla="*/ 0 w 56"/>
                  <a:gd name="T1" fmla="*/ 7 h 78"/>
                  <a:gd name="T2" fmla="*/ 55 w 56"/>
                  <a:gd name="T3" fmla="*/ 78 h 78"/>
                  <a:gd name="T4" fmla="*/ 56 w 56"/>
                  <a:gd name="T5" fmla="*/ 77 h 78"/>
                  <a:gd name="T6" fmla="*/ 25 w 56"/>
                  <a:gd name="T7" fmla="*/ 14 h 78"/>
                  <a:gd name="T8" fmla="*/ 7 w 56"/>
                  <a:gd name="T9" fmla="*/ 0 h 78"/>
                  <a:gd name="T10" fmla="*/ 5 w 56"/>
                  <a:gd name="T11" fmla="*/ 3 h 78"/>
                  <a:gd name="T12" fmla="*/ 0 w 56"/>
                  <a:gd name="T13" fmla="*/ 7 h 78"/>
                </a:gdLst>
                <a:ahLst/>
                <a:cxnLst>
                  <a:cxn ang="0">
                    <a:pos x="T0" y="T1"/>
                  </a:cxn>
                  <a:cxn ang="0">
                    <a:pos x="T2" y="T3"/>
                  </a:cxn>
                  <a:cxn ang="0">
                    <a:pos x="T4" y="T5"/>
                  </a:cxn>
                  <a:cxn ang="0">
                    <a:pos x="T6" y="T7"/>
                  </a:cxn>
                  <a:cxn ang="0">
                    <a:pos x="T8" y="T9"/>
                  </a:cxn>
                  <a:cxn ang="0">
                    <a:pos x="T10" y="T11"/>
                  </a:cxn>
                  <a:cxn ang="0">
                    <a:pos x="T12" y="T13"/>
                  </a:cxn>
                </a:cxnLst>
                <a:rect l="0" t="0" r="r" b="b"/>
                <a:pathLst>
                  <a:path w="56" h="78">
                    <a:moveTo>
                      <a:pt x="0" y="7"/>
                    </a:moveTo>
                    <a:cubicBezTo>
                      <a:pt x="55" y="78"/>
                      <a:pt x="55" y="78"/>
                      <a:pt x="55" y="78"/>
                    </a:cubicBezTo>
                    <a:cubicBezTo>
                      <a:pt x="56" y="77"/>
                      <a:pt x="56" y="77"/>
                      <a:pt x="56" y="77"/>
                    </a:cubicBezTo>
                    <a:cubicBezTo>
                      <a:pt x="49" y="63"/>
                      <a:pt x="30" y="20"/>
                      <a:pt x="25" y="14"/>
                    </a:cubicBezTo>
                    <a:cubicBezTo>
                      <a:pt x="22" y="11"/>
                      <a:pt x="13" y="4"/>
                      <a:pt x="7" y="0"/>
                    </a:cubicBezTo>
                    <a:cubicBezTo>
                      <a:pt x="6" y="1"/>
                      <a:pt x="6" y="2"/>
                      <a:pt x="5" y="3"/>
                    </a:cubicBezTo>
                    <a:cubicBezTo>
                      <a:pt x="4" y="5"/>
                      <a:pt x="2" y="6"/>
                      <a:pt x="0" y="7"/>
                    </a:cubicBezTo>
                    <a:close/>
                  </a:path>
                </a:pathLst>
              </a:custGeom>
              <a:solidFill>
                <a:srgbClr val="558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801" name="Freeform 69">
                <a:extLst>
                  <a:ext uri="{FF2B5EF4-FFF2-40B4-BE49-F238E27FC236}">
                    <a16:creationId xmlns:a16="http://schemas.microsoft.com/office/drawing/2014/main" id="{A11B7451-6FFF-2E45-112C-922A3D3EEBDC}"/>
                  </a:ext>
                </a:extLst>
              </p:cNvPr>
              <p:cNvSpPr>
                <a:spLocks noChangeAspect="1"/>
              </p:cNvSpPr>
              <p:nvPr/>
            </p:nvSpPr>
            <p:spPr bwMode="gray">
              <a:xfrm>
                <a:off x="2755" y="3280"/>
                <a:ext cx="102" cy="199"/>
              </a:xfrm>
              <a:custGeom>
                <a:avLst/>
                <a:gdLst>
                  <a:gd name="T0" fmla="*/ 9 w 43"/>
                  <a:gd name="T1" fmla="*/ 84 h 84"/>
                  <a:gd name="T2" fmla="*/ 9 w 43"/>
                  <a:gd name="T3" fmla="*/ 84 h 84"/>
                  <a:gd name="T4" fmla="*/ 43 w 43"/>
                  <a:gd name="T5" fmla="*/ 1 h 84"/>
                  <a:gd name="T6" fmla="*/ 42 w 43"/>
                  <a:gd name="T7" fmla="*/ 0 h 84"/>
                  <a:gd name="T8" fmla="*/ 3 w 43"/>
                  <a:gd name="T9" fmla="*/ 58 h 84"/>
                  <a:gd name="T10" fmla="*/ 0 w 43"/>
                  <a:gd name="T11" fmla="*/ 82 h 84"/>
                  <a:gd name="T12" fmla="*/ 9 w 43"/>
                  <a:gd name="T13" fmla="*/ 84 h 84"/>
                </a:gdLst>
                <a:ahLst/>
                <a:cxnLst>
                  <a:cxn ang="0">
                    <a:pos x="T0" y="T1"/>
                  </a:cxn>
                  <a:cxn ang="0">
                    <a:pos x="T2" y="T3"/>
                  </a:cxn>
                  <a:cxn ang="0">
                    <a:pos x="T4" y="T5"/>
                  </a:cxn>
                  <a:cxn ang="0">
                    <a:pos x="T6" y="T7"/>
                  </a:cxn>
                  <a:cxn ang="0">
                    <a:pos x="T8" y="T9"/>
                  </a:cxn>
                  <a:cxn ang="0">
                    <a:pos x="T10" y="T11"/>
                  </a:cxn>
                  <a:cxn ang="0">
                    <a:pos x="T12" y="T13"/>
                  </a:cxn>
                </a:cxnLst>
                <a:rect l="0" t="0" r="r" b="b"/>
                <a:pathLst>
                  <a:path w="43" h="84">
                    <a:moveTo>
                      <a:pt x="9" y="84"/>
                    </a:moveTo>
                    <a:cubicBezTo>
                      <a:pt x="9" y="84"/>
                      <a:pt x="9" y="84"/>
                      <a:pt x="9" y="84"/>
                    </a:cubicBezTo>
                    <a:cubicBezTo>
                      <a:pt x="43" y="1"/>
                      <a:pt x="43" y="1"/>
                      <a:pt x="43" y="1"/>
                    </a:cubicBezTo>
                    <a:cubicBezTo>
                      <a:pt x="42" y="0"/>
                      <a:pt x="42" y="0"/>
                      <a:pt x="42" y="0"/>
                    </a:cubicBezTo>
                    <a:cubicBezTo>
                      <a:pt x="33" y="13"/>
                      <a:pt x="5" y="52"/>
                      <a:pt x="3" y="58"/>
                    </a:cubicBezTo>
                    <a:cubicBezTo>
                      <a:pt x="1" y="63"/>
                      <a:pt x="0" y="74"/>
                      <a:pt x="0" y="82"/>
                    </a:cubicBezTo>
                    <a:cubicBezTo>
                      <a:pt x="3" y="81"/>
                      <a:pt x="6" y="82"/>
                      <a:pt x="9" y="84"/>
                    </a:cubicBezTo>
                    <a:close/>
                  </a:path>
                </a:pathLst>
              </a:custGeom>
              <a:solidFill>
                <a:srgbClr val="558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802" name="Freeform 70">
                <a:extLst>
                  <a:ext uri="{FF2B5EF4-FFF2-40B4-BE49-F238E27FC236}">
                    <a16:creationId xmlns:a16="http://schemas.microsoft.com/office/drawing/2014/main" id="{A17BF43E-71F5-A549-41DE-D30B23AD6ED9}"/>
                  </a:ext>
                </a:extLst>
              </p:cNvPr>
              <p:cNvSpPr>
                <a:spLocks noChangeAspect="1"/>
              </p:cNvSpPr>
              <p:nvPr/>
            </p:nvSpPr>
            <p:spPr bwMode="gray">
              <a:xfrm>
                <a:off x="2769" y="3531"/>
                <a:ext cx="1" cy="1"/>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803" name="Oval 71">
                <a:extLst>
                  <a:ext uri="{FF2B5EF4-FFF2-40B4-BE49-F238E27FC236}">
                    <a16:creationId xmlns:a16="http://schemas.microsoft.com/office/drawing/2014/main" id="{46EE88B8-C506-126F-D9FD-98A119F73AF9}"/>
                  </a:ext>
                </a:extLst>
              </p:cNvPr>
              <p:cNvSpPr>
                <a:spLocks noChangeAspect="1" noChangeArrowheads="1"/>
              </p:cNvSpPr>
              <p:nvPr/>
            </p:nvSpPr>
            <p:spPr bwMode="gray">
              <a:xfrm>
                <a:off x="2736" y="3481"/>
                <a:ext cx="43" cy="42"/>
              </a:xfrm>
              <a:prstGeom prst="ellipse">
                <a:avLst/>
              </a:prstGeom>
              <a:solidFill>
                <a:srgbClr val="8AB6C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804" name="Freeform 72">
                <a:extLst>
                  <a:ext uri="{FF2B5EF4-FFF2-40B4-BE49-F238E27FC236}">
                    <a16:creationId xmlns:a16="http://schemas.microsoft.com/office/drawing/2014/main" id="{F46E60FD-8641-BACF-CE15-3CF5C63B47D0}"/>
                  </a:ext>
                </a:extLst>
              </p:cNvPr>
              <p:cNvSpPr>
                <a:spLocks noChangeAspect="1"/>
              </p:cNvSpPr>
              <p:nvPr/>
            </p:nvSpPr>
            <p:spPr bwMode="gray">
              <a:xfrm>
                <a:off x="2961" y="3450"/>
                <a:ext cx="59" cy="161"/>
              </a:xfrm>
              <a:custGeom>
                <a:avLst/>
                <a:gdLst>
                  <a:gd name="T0" fmla="*/ 22 w 25"/>
                  <a:gd name="T1" fmla="*/ 66 h 68"/>
                  <a:gd name="T2" fmla="*/ 25 w 25"/>
                  <a:gd name="T3" fmla="*/ 65 h 68"/>
                  <a:gd name="T4" fmla="*/ 1 w 25"/>
                  <a:gd name="T5" fmla="*/ 0 h 68"/>
                  <a:gd name="T6" fmla="*/ 0 w 25"/>
                  <a:gd name="T7" fmla="*/ 0 h 68"/>
                  <a:gd name="T8" fmla="*/ 8 w 25"/>
                  <a:gd name="T9" fmla="*/ 53 h 68"/>
                  <a:gd name="T10" fmla="*/ 18 w 25"/>
                  <a:gd name="T11" fmla="*/ 68 h 68"/>
                  <a:gd name="T12" fmla="*/ 22 w 25"/>
                  <a:gd name="T13" fmla="*/ 66 h 68"/>
                </a:gdLst>
                <a:ahLst/>
                <a:cxnLst>
                  <a:cxn ang="0">
                    <a:pos x="T0" y="T1"/>
                  </a:cxn>
                  <a:cxn ang="0">
                    <a:pos x="T2" y="T3"/>
                  </a:cxn>
                  <a:cxn ang="0">
                    <a:pos x="T4" y="T5"/>
                  </a:cxn>
                  <a:cxn ang="0">
                    <a:pos x="T6" y="T7"/>
                  </a:cxn>
                  <a:cxn ang="0">
                    <a:pos x="T8" y="T9"/>
                  </a:cxn>
                  <a:cxn ang="0">
                    <a:pos x="T10" y="T11"/>
                  </a:cxn>
                  <a:cxn ang="0">
                    <a:pos x="T12" y="T13"/>
                  </a:cxn>
                </a:cxnLst>
                <a:rect l="0" t="0" r="r" b="b"/>
                <a:pathLst>
                  <a:path w="25" h="68">
                    <a:moveTo>
                      <a:pt x="22" y="66"/>
                    </a:moveTo>
                    <a:cubicBezTo>
                      <a:pt x="23" y="65"/>
                      <a:pt x="24" y="65"/>
                      <a:pt x="25" y="65"/>
                    </a:cubicBezTo>
                    <a:cubicBezTo>
                      <a:pt x="1" y="0"/>
                      <a:pt x="1" y="0"/>
                      <a:pt x="1" y="0"/>
                    </a:cubicBezTo>
                    <a:cubicBezTo>
                      <a:pt x="0" y="0"/>
                      <a:pt x="0" y="0"/>
                      <a:pt x="0" y="0"/>
                    </a:cubicBezTo>
                    <a:cubicBezTo>
                      <a:pt x="2" y="12"/>
                      <a:pt x="6" y="49"/>
                      <a:pt x="8" y="53"/>
                    </a:cubicBezTo>
                    <a:cubicBezTo>
                      <a:pt x="9" y="57"/>
                      <a:pt x="14" y="64"/>
                      <a:pt x="18" y="68"/>
                    </a:cubicBezTo>
                    <a:cubicBezTo>
                      <a:pt x="19" y="67"/>
                      <a:pt x="20" y="66"/>
                      <a:pt x="22" y="66"/>
                    </a:cubicBezTo>
                    <a:close/>
                  </a:path>
                </a:pathLst>
              </a:custGeom>
              <a:solidFill>
                <a:srgbClr val="558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805" name="Freeform 73">
                <a:extLst>
                  <a:ext uri="{FF2B5EF4-FFF2-40B4-BE49-F238E27FC236}">
                    <a16:creationId xmlns:a16="http://schemas.microsoft.com/office/drawing/2014/main" id="{15B9728B-1527-631B-1FD4-0495F3C621CD}"/>
                  </a:ext>
                </a:extLst>
              </p:cNvPr>
              <p:cNvSpPr>
                <a:spLocks noChangeAspect="1"/>
              </p:cNvSpPr>
              <p:nvPr/>
            </p:nvSpPr>
            <p:spPr bwMode="gray">
              <a:xfrm>
                <a:off x="2897" y="3642"/>
                <a:ext cx="144" cy="373"/>
              </a:xfrm>
              <a:custGeom>
                <a:avLst/>
                <a:gdLst>
                  <a:gd name="T0" fmla="*/ 44 w 61"/>
                  <a:gd name="T1" fmla="*/ 0 h 158"/>
                  <a:gd name="T2" fmla="*/ 0 w 61"/>
                  <a:gd name="T3" fmla="*/ 52 h 158"/>
                  <a:gd name="T4" fmla="*/ 0 w 61"/>
                  <a:gd name="T5" fmla="*/ 53 h 158"/>
                  <a:gd name="T6" fmla="*/ 43 w 61"/>
                  <a:gd name="T7" fmla="*/ 20 h 158"/>
                  <a:gd name="T8" fmla="*/ 48 w 61"/>
                  <a:gd name="T9" fmla="*/ 11 h 158"/>
                  <a:gd name="T10" fmla="*/ 43 w 61"/>
                  <a:gd name="T11" fmla="*/ 158 h 158"/>
                  <a:gd name="T12" fmla="*/ 61 w 61"/>
                  <a:gd name="T13" fmla="*/ 158 h 158"/>
                  <a:gd name="T14" fmla="*/ 57 w 61"/>
                  <a:gd name="T15" fmla="*/ 3 h 158"/>
                  <a:gd name="T16" fmla="*/ 56 w 61"/>
                  <a:gd name="T17" fmla="*/ 3 h 158"/>
                  <a:gd name="T18" fmla="*/ 44 w 61"/>
                  <a:gd name="T19"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 h="158">
                    <a:moveTo>
                      <a:pt x="44" y="0"/>
                    </a:moveTo>
                    <a:cubicBezTo>
                      <a:pt x="0" y="52"/>
                      <a:pt x="0" y="52"/>
                      <a:pt x="0" y="52"/>
                    </a:cubicBezTo>
                    <a:cubicBezTo>
                      <a:pt x="0" y="53"/>
                      <a:pt x="0" y="53"/>
                      <a:pt x="0" y="53"/>
                    </a:cubicBezTo>
                    <a:cubicBezTo>
                      <a:pt x="10" y="46"/>
                      <a:pt x="40" y="24"/>
                      <a:pt x="43" y="20"/>
                    </a:cubicBezTo>
                    <a:cubicBezTo>
                      <a:pt x="44" y="18"/>
                      <a:pt x="46" y="15"/>
                      <a:pt x="48" y="11"/>
                    </a:cubicBezTo>
                    <a:cubicBezTo>
                      <a:pt x="43" y="158"/>
                      <a:pt x="43" y="158"/>
                      <a:pt x="43" y="158"/>
                    </a:cubicBezTo>
                    <a:cubicBezTo>
                      <a:pt x="61" y="158"/>
                      <a:pt x="61" y="158"/>
                      <a:pt x="61" y="158"/>
                    </a:cubicBezTo>
                    <a:cubicBezTo>
                      <a:pt x="57" y="3"/>
                      <a:pt x="57" y="3"/>
                      <a:pt x="57" y="3"/>
                    </a:cubicBezTo>
                    <a:cubicBezTo>
                      <a:pt x="56" y="3"/>
                      <a:pt x="56" y="3"/>
                      <a:pt x="56" y="3"/>
                    </a:cubicBezTo>
                    <a:cubicBezTo>
                      <a:pt x="51" y="5"/>
                      <a:pt x="47" y="3"/>
                      <a:pt x="44" y="0"/>
                    </a:cubicBezTo>
                    <a:close/>
                  </a:path>
                </a:pathLst>
              </a:custGeom>
              <a:solidFill>
                <a:srgbClr val="558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806" name="Freeform 74">
                <a:extLst>
                  <a:ext uri="{FF2B5EF4-FFF2-40B4-BE49-F238E27FC236}">
                    <a16:creationId xmlns:a16="http://schemas.microsoft.com/office/drawing/2014/main" id="{A7C6799F-E16A-2594-F71C-8F73CAC0F2FD}"/>
                  </a:ext>
                </a:extLst>
              </p:cNvPr>
              <p:cNvSpPr>
                <a:spLocks noChangeAspect="1"/>
              </p:cNvSpPr>
              <p:nvPr/>
            </p:nvSpPr>
            <p:spPr bwMode="gray">
              <a:xfrm>
                <a:off x="3041" y="3616"/>
                <a:ext cx="163" cy="52"/>
              </a:xfrm>
              <a:custGeom>
                <a:avLst/>
                <a:gdLst>
                  <a:gd name="T0" fmla="*/ 0 w 69"/>
                  <a:gd name="T1" fmla="*/ 9 h 22"/>
                  <a:gd name="T2" fmla="*/ 68 w 69"/>
                  <a:gd name="T3" fmla="*/ 22 h 22"/>
                  <a:gd name="T4" fmla="*/ 69 w 69"/>
                  <a:gd name="T5" fmla="*/ 21 h 22"/>
                  <a:gd name="T6" fmla="*/ 19 w 69"/>
                  <a:gd name="T7" fmla="*/ 1 h 22"/>
                  <a:gd name="T8" fmla="*/ 1 w 69"/>
                  <a:gd name="T9" fmla="*/ 2 h 22"/>
                  <a:gd name="T10" fmla="*/ 0 w 69"/>
                  <a:gd name="T11" fmla="*/ 9 h 22"/>
                </a:gdLst>
                <a:ahLst/>
                <a:cxnLst>
                  <a:cxn ang="0">
                    <a:pos x="T0" y="T1"/>
                  </a:cxn>
                  <a:cxn ang="0">
                    <a:pos x="T2" y="T3"/>
                  </a:cxn>
                  <a:cxn ang="0">
                    <a:pos x="T4" y="T5"/>
                  </a:cxn>
                  <a:cxn ang="0">
                    <a:pos x="T6" y="T7"/>
                  </a:cxn>
                  <a:cxn ang="0">
                    <a:pos x="T8" y="T9"/>
                  </a:cxn>
                  <a:cxn ang="0">
                    <a:pos x="T10" y="T11"/>
                  </a:cxn>
                </a:cxnLst>
                <a:rect l="0" t="0" r="r" b="b"/>
                <a:pathLst>
                  <a:path w="69" h="22">
                    <a:moveTo>
                      <a:pt x="0" y="9"/>
                    </a:moveTo>
                    <a:cubicBezTo>
                      <a:pt x="68" y="22"/>
                      <a:pt x="68" y="22"/>
                      <a:pt x="68" y="22"/>
                    </a:cubicBezTo>
                    <a:cubicBezTo>
                      <a:pt x="69" y="21"/>
                      <a:pt x="69" y="21"/>
                      <a:pt x="69" y="21"/>
                    </a:cubicBezTo>
                    <a:cubicBezTo>
                      <a:pt x="58" y="16"/>
                      <a:pt x="24" y="1"/>
                      <a:pt x="19" y="1"/>
                    </a:cubicBezTo>
                    <a:cubicBezTo>
                      <a:pt x="15" y="0"/>
                      <a:pt x="6" y="1"/>
                      <a:pt x="1" y="2"/>
                    </a:cubicBezTo>
                    <a:cubicBezTo>
                      <a:pt x="2" y="5"/>
                      <a:pt x="1" y="7"/>
                      <a:pt x="0" y="9"/>
                    </a:cubicBezTo>
                    <a:close/>
                  </a:path>
                </a:pathLst>
              </a:custGeom>
              <a:solidFill>
                <a:srgbClr val="558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807" name="Oval 75">
                <a:extLst>
                  <a:ext uri="{FF2B5EF4-FFF2-40B4-BE49-F238E27FC236}">
                    <a16:creationId xmlns:a16="http://schemas.microsoft.com/office/drawing/2014/main" id="{35ACC773-7538-B026-7B05-955AE5DD2A6C}"/>
                  </a:ext>
                </a:extLst>
              </p:cNvPr>
              <p:cNvSpPr>
                <a:spLocks noChangeAspect="1" noChangeArrowheads="1"/>
              </p:cNvSpPr>
              <p:nvPr/>
            </p:nvSpPr>
            <p:spPr bwMode="gray">
              <a:xfrm>
                <a:off x="3005" y="3611"/>
                <a:ext cx="31" cy="33"/>
              </a:xfrm>
              <a:prstGeom prst="ellipse">
                <a:avLst/>
              </a:prstGeom>
              <a:solidFill>
                <a:srgbClr val="8AB6C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grpSp>
        <p:grpSp>
          <p:nvGrpSpPr>
            <p:cNvPr id="669" name="Group 23">
              <a:extLst>
                <a:ext uri="{FF2B5EF4-FFF2-40B4-BE49-F238E27FC236}">
                  <a16:creationId xmlns:a16="http://schemas.microsoft.com/office/drawing/2014/main" id="{64291395-8674-2499-4A29-4B2CDFF62952}"/>
                </a:ext>
              </a:extLst>
            </p:cNvPr>
            <p:cNvGrpSpPr>
              <a:grpSpLocks noChangeAspect="1"/>
            </p:cNvGrpSpPr>
            <p:nvPr/>
          </p:nvGrpSpPr>
          <p:grpSpPr bwMode="auto">
            <a:xfrm>
              <a:off x="3792834" y="5706925"/>
              <a:ext cx="567857" cy="235768"/>
              <a:chOff x="1679" y="1003"/>
              <a:chExt cx="967" cy="418"/>
            </a:xfrm>
          </p:grpSpPr>
          <p:sp>
            <p:nvSpPr>
              <p:cNvPr id="786" name="Freeform 24">
                <a:extLst>
                  <a:ext uri="{FF2B5EF4-FFF2-40B4-BE49-F238E27FC236}">
                    <a16:creationId xmlns:a16="http://schemas.microsoft.com/office/drawing/2014/main" id="{636025DC-4F5C-F556-7C27-C6CD3AA68295}"/>
                  </a:ext>
                </a:extLst>
              </p:cNvPr>
              <p:cNvSpPr>
                <a:spLocks noChangeAspect="1"/>
              </p:cNvSpPr>
              <p:nvPr/>
            </p:nvSpPr>
            <p:spPr bwMode="gray">
              <a:xfrm>
                <a:off x="1679" y="1003"/>
                <a:ext cx="967" cy="369"/>
              </a:xfrm>
              <a:custGeom>
                <a:avLst/>
                <a:gdLst>
                  <a:gd name="T0" fmla="*/ 409 w 409"/>
                  <a:gd name="T1" fmla="*/ 125 h 156"/>
                  <a:gd name="T2" fmla="*/ 409 w 409"/>
                  <a:gd name="T3" fmla="*/ 117 h 156"/>
                  <a:gd name="T4" fmla="*/ 395 w 409"/>
                  <a:gd name="T5" fmla="*/ 117 h 156"/>
                  <a:gd name="T6" fmla="*/ 395 w 409"/>
                  <a:gd name="T7" fmla="*/ 105 h 156"/>
                  <a:gd name="T8" fmla="*/ 364 w 409"/>
                  <a:gd name="T9" fmla="*/ 130 h 156"/>
                  <a:gd name="T10" fmla="*/ 365 w 409"/>
                  <a:gd name="T11" fmla="*/ 135 h 156"/>
                  <a:gd name="T12" fmla="*/ 357 w 409"/>
                  <a:gd name="T13" fmla="*/ 141 h 156"/>
                  <a:gd name="T14" fmla="*/ 349 w 409"/>
                  <a:gd name="T15" fmla="*/ 133 h 156"/>
                  <a:gd name="T16" fmla="*/ 333 w 409"/>
                  <a:gd name="T17" fmla="*/ 116 h 156"/>
                  <a:gd name="T18" fmla="*/ 325 w 409"/>
                  <a:gd name="T19" fmla="*/ 119 h 156"/>
                  <a:gd name="T20" fmla="*/ 315 w 409"/>
                  <a:gd name="T21" fmla="*/ 81 h 156"/>
                  <a:gd name="T22" fmla="*/ 192 w 409"/>
                  <a:gd name="T23" fmla="*/ 0 h 156"/>
                  <a:gd name="T24" fmla="*/ 70 w 409"/>
                  <a:gd name="T25" fmla="*/ 81 h 156"/>
                  <a:gd name="T26" fmla="*/ 30 w 409"/>
                  <a:gd name="T27" fmla="*/ 81 h 156"/>
                  <a:gd name="T28" fmla="*/ 30 w 409"/>
                  <a:gd name="T29" fmla="*/ 82 h 156"/>
                  <a:gd name="T30" fmla="*/ 0 w 409"/>
                  <a:gd name="T31" fmla="*/ 118 h 156"/>
                  <a:gd name="T32" fmla="*/ 30 w 409"/>
                  <a:gd name="T33" fmla="*/ 153 h 156"/>
                  <a:gd name="T34" fmla="*/ 30 w 409"/>
                  <a:gd name="T35" fmla="*/ 154 h 156"/>
                  <a:gd name="T36" fmla="*/ 39 w 409"/>
                  <a:gd name="T37" fmla="*/ 154 h 156"/>
                  <a:gd name="T38" fmla="*/ 39 w 409"/>
                  <a:gd name="T39" fmla="*/ 154 h 156"/>
                  <a:gd name="T40" fmla="*/ 68 w 409"/>
                  <a:gd name="T41" fmla="*/ 125 h 156"/>
                  <a:gd name="T42" fmla="*/ 96 w 409"/>
                  <a:gd name="T43" fmla="*/ 154 h 156"/>
                  <a:gd name="T44" fmla="*/ 96 w 409"/>
                  <a:gd name="T45" fmla="*/ 154 h 156"/>
                  <a:gd name="T46" fmla="*/ 245 w 409"/>
                  <a:gd name="T47" fmla="*/ 154 h 156"/>
                  <a:gd name="T48" fmla="*/ 245 w 409"/>
                  <a:gd name="T49" fmla="*/ 154 h 156"/>
                  <a:gd name="T50" fmla="*/ 274 w 409"/>
                  <a:gd name="T51" fmla="*/ 125 h 156"/>
                  <a:gd name="T52" fmla="*/ 302 w 409"/>
                  <a:gd name="T53" fmla="*/ 154 h 156"/>
                  <a:gd name="T54" fmla="*/ 302 w 409"/>
                  <a:gd name="T55" fmla="*/ 154 h 156"/>
                  <a:gd name="T56" fmla="*/ 324 w 409"/>
                  <a:gd name="T57" fmla="*/ 154 h 156"/>
                  <a:gd name="T58" fmla="*/ 326 w 409"/>
                  <a:gd name="T59" fmla="*/ 133 h 156"/>
                  <a:gd name="T60" fmla="*/ 325 w 409"/>
                  <a:gd name="T61" fmla="*/ 129 h 156"/>
                  <a:gd name="T62" fmla="*/ 333 w 409"/>
                  <a:gd name="T63" fmla="*/ 124 h 156"/>
                  <a:gd name="T64" fmla="*/ 341 w 409"/>
                  <a:gd name="T65" fmla="*/ 133 h 156"/>
                  <a:gd name="T66" fmla="*/ 357 w 409"/>
                  <a:gd name="T67" fmla="*/ 149 h 156"/>
                  <a:gd name="T68" fmla="*/ 370 w 409"/>
                  <a:gd name="T69" fmla="*/ 143 h 156"/>
                  <a:gd name="T70" fmla="*/ 395 w 409"/>
                  <a:gd name="T71" fmla="*/ 156 h 156"/>
                  <a:gd name="T72" fmla="*/ 395 w 409"/>
                  <a:gd name="T73" fmla="*/ 143 h 156"/>
                  <a:gd name="T74" fmla="*/ 409 w 409"/>
                  <a:gd name="T75" fmla="*/ 143 h 156"/>
                  <a:gd name="T76" fmla="*/ 409 w 409"/>
                  <a:gd name="T77" fmla="*/ 135 h 156"/>
                  <a:gd name="T78" fmla="*/ 395 w 409"/>
                  <a:gd name="T79" fmla="*/ 135 h 156"/>
                  <a:gd name="T80" fmla="*/ 395 w 409"/>
                  <a:gd name="T81" fmla="*/ 125 h 156"/>
                  <a:gd name="T82" fmla="*/ 409 w 409"/>
                  <a:gd name="T83" fmla="*/ 125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09" h="156">
                    <a:moveTo>
                      <a:pt x="409" y="125"/>
                    </a:moveTo>
                    <a:cubicBezTo>
                      <a:pt x="409" y="117"/>
                      <a:pt x="409" y="117"/>
                      <a:pt x="409" y="117"/>
                    </a:cubicBezTo>
                    <a:cubicBezTo>
                      <a:pt x="395" y="117"/>
                      <a:pt x="395" y="117"/>
                      <a:pt x="395" y="117"/>
                    </a:cubicBezTo>
                    <a:cubicBezTo>
                      <a:pt x="395" y="105"/>
                      <a:pt x="395" y="105"/>
                      <a:pt x="395" y="105"/>
                    </a:cubicBezTo>
                    <a:cubicBezTo>
                      <a:pt x="381" y="105"/>
                      <a:pt x="364" y="116"/>
                      <a:pt x="364" y="130"/>
                    </a:cubicBezTo>
                    <a:cubicBezTo>
                      <a:pt x="364" y="132"/>
                      <a:pt x="365" y="134"/>
                      <a:pt x="365" y="135"/>
                    </a:cubicBezTo>
                    <a:cubicBezTo>
                      <a:pt x="364" y="139"/>
                      <a:pt x="361" y="141"/>
                      <a:pt x="357" y="141"/>
                    </a:cubicBezTo>
                    <a:cubicBezTo>
                      <a:pt x="353" y="141"/>
                      <a:pt x="349" y="137"/>
                      <a:pt x="349" y="133"/>
                    </a:cubicBezTo>
                    <a:cubicBezTo>
                      <a:pt x="349" y="124"/>
                      <a:pt x="342" y="116"/>
                      <a:pt x="333" y="116"/>
                    </a:cubicBezTo>
                    <a:cubicBezTo>
                      <a:pt x="330" y="116"/>
                      <a:pt x="327" y="117"/>
                      <a:pt x="325" y="119"/>
                    </a:cubicBezTo>
                    <a:cubicBezTo>
                      <a:pt x="323" y="106"/>
                      <a:pt x="320" y="93"/>
                      <a:pt x="315" y="81"/>
                    </a:cubicBezTo>
                    <a:cubicBezTo>
                      <a:pt x="295" y="34"/>
                      <a:pt x="248" y="0"/>
                      <a:pt x="192" y="0"/>
                    </a:cubicBezTo>
                    <a:cubicBezTo>
                      <a:pt x="137" y="0"/>
                      <a:pt x="90" y="34"/>
                      <a:pt x="70" y="81"/>
                    </a:cubicBezTo>
                    <a:cubicBezTo>
                      <a:pt x="30" y="81"/>
                      <a:pt x="30" y="81"/>
                      <a:pt x="30" y="81"/>
                    </a:cubicBezTo>
                    <a:cubicBezTo>
                      <a:pt x="30" y="82"/>
                      <a:pt x="30" y="82"/>
                      <a:pt x="30" y="82"/>
                    </a:cubicBezTo>
                    <a:cubicBezTo>
                      <a:pt x="13" y="85"/>
                      <a:pt x="0" y="100"/>
                      <a:pt x="0" y="118"/>
                    </a:cubicBezTo>
                    <a:cubicBezTo>
                      <a:pt x="0" y="135"/>
                      <a:pt x="13" y="150"/>
                      <a:pt x="30" y="153"/>
                    </a:cubicBezTo>
                    <a:cubicBezTo>
                      <a:pt x="30" y="154"/>
                      <a:pt x="30" y="154"/>
                      <a:pt x="30" y="154"/>
                    </a:cubicBezTo>
                    <a:cubicBezTo>
                      <a:pt x="39" y="154"/>
                      <a:pt x="39" y="154"/>
                      <a:pt x="39" y="154"/>
                    </a:cubicBezTo>
                    <a:cubicBezTo>
                      <a:pt x="39" y="154"/>
                      <a:pt x="39" y="154"/>
                      <a:pt x="39" y="154"/>
                    </a:cubicBezTo>
                    <a:cubicBezTo>
                      <a:pt x="39" y="138"/>
                      <a:pt x="52" y="125"/>
                      <a:pt x="68" y="125"/>
                    </a:cubicBezTo>
                    <a:cubicBezTo>
                      <a:pt x="83" y="125"/>
                      <a:pt x="96" y="138"/>
                      <a:pt x="96" y="154"/>
                    </a:cubicBezTo>
                    <a:cubicBezTo>
                      <a:pt x="96" y="154"/>
                      <a:pt x="96" y="154"/>
                      <a:pt x="96" y="154"/>
                    </a:cubicBezTo>
                    <a:cubicBezTo>
                      <a:pt x="245" y="154"/>
                      <a:pt x="245" y="154"/>
                      <a:pt x="245" y="154"/>
                    </a:cubicBezTo>
                    <a:cubicBezTo>
                      <a:pt x="245" y="154"/>
                      <a:pt x="245" y="154"/>
                      <a:pt x="245" y="154"/>
                    </a:cubicBezTo>
                    <a:cubicBezTo>
                      <a:pt x="245" y="138"/>
                      <a:pt x="258" y="125"/>
                      <a:pt x="274" y="125"/>
                    </a:cubicBezTo>
                    <a:cubicBezTo>
                      <a:pt x="290" y="125"/>
                      <a:pt x="302" y="138"/>
                      <a:pt x="302" y="154"/>
                    </a:cubicBezTo>
                    <a:cubicBezTo>
                      <a:pt x="302" y="154"/>
                      <a:pt x="302" y="154"/>
                      <a:pt x="302" y="154"/>
                    </a:cubicBezTo>
                    <a:cubicBezTo>
                      <a:pt x="324" y="154"/>
                      <a:pt x="324" y="154"/>
                      <a:pt x="324" y="154"/>
                    </a:cubicBezTo>
                    <a:cubicBezTo>
                      <a:pt x="325" y="147"/>
                      <a:pt x="326" y="140"/>
                      <a:pt x="326" y="133"/>
                    </a:cubicBezTo>
                    <a:cubicBezTo>
                      <a:pt x="326" y="132"/>
                      <a:pt x="325" y="130"/>
                      <a:pt x="325" y="129"/>
                    </a:cubicBezTo>
                    <a:cubicBezTo>
                      <a:pt x="327" y="126"/>
                      <a:pt x="330" y="124"/>
                      <a:pt x="333" y="124"/>
                    </a:cubicBezTo>
                    <a:cubicBezTo>
                      <a:pt x="337" y="124"/>
                      <a:pt x="341" y="128"/>
                      <a:pt x="341" y="133"/>
                    </a:cubicBezTo>
                    <a:cubicBezTo>
                      <a:pt x="341" y="142"/>
                      <a:pt x="348" y="149"/>
                      <a:pt x="357" y="149"/>
                    </a:cubicBezTo>
                    <a:cubicBezTo>
                      <a:pt x="362" y="149"/>
                      <a:pt x="367" y="147"/>
                      <a:pt x="370" y="143"/>
                    </a:cubicBezTo>
                    <a:cubicBezTo>
                      <a:pt x="376" y="151"/>
                      <a:pt x="386" y="156"/>
                      <a:pt x="395" y="156"/>
                    </a:cubicBezTo>
                    <a:cubicBezTo>
                      <a:pt x="395" y="143"/>
                      <a:pt x="395" y="143"/>
                      <a:pt x="395" y="143"/>
                    </a:cubicBezTo>
                    <a:cubicBezTo>
                      <a:pt x="409" y="143"/>
                      <a:pt x="409" y="143"/>
                      <a:pt x="409" y="143"/>
                    </a:cubicBezTo>
                    <a:cubicBezTo>
                      <a:pt x="409" y="135"/>
                      <a:pt x="409" y="135"/>
                      <a:pt x="409" y="135"/>
                    </a:cubicBezTo>
                    <a:cubicBezTo>
                      <a:pt x="395" y="135"/>
                      <a:pt x="395" y="135"/>
                      <a:pt x="395" y="135"/>
                    </a:cubicBezTo>
                    <a:cubicBezTo>
                      <a:pt x="395" y="125"/>
                      <a:pt x="395" y="125"/>
                      <a:pt x="395" y="125"/>
                    </a:cubicBezTo>
                    <a:lnTo>
                      <a:pt x="409" y="125"/>
                    </a:lnTo>
                    <a:close/>
                  </a:path>
                </a:pathLst>
              </a:custGeom>
              <a:solidFill>
                <a:srgbClr val="568C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787" name="Oval 25">
                <a:extLst>
                  <a:ext uri="{FF2B5EF4-FFF2-40B4-BE49-F238E27FC236}">
                    <a16:creationId xmlns:a16="http://schemas.microsoft.com/office/drawing/2014/main" id="{A7C085AC-06AA-09A6-43D2-78665AFE2C87}"/>
                  </a:ext>
                </a:extLst>
              </p:cNvPr>
              <p:cNvSpPr>
                <a:spLocks noChangeAspect="1" noChangeArrowheads="1"/>
              </p:cNvSpPr>
              <p:nvPr/>
            </p:nvSpPr>
            <p:spPr bwMode="gray">
              <a:xfrm>
                <a:off x="1786" y="1313"/>
                <a:ext cx="108" cy="108"/>
              </a:xfrm>
              <a:prstGeom prst="ellipse">
                <a:avLst/>
              </a:prstGeom>
              <a:solidFill>
                <a:srgbClr val="568C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788" name="Oval 26">
                <a:extLst>
                  <a:ext uri="{FF2B5EF4-FFF2-40B4-BE49-F238E27FC236}">
                    <a16:creationId xmlns:a16="http://schemas.microsoft.com/office/drawing/2014/main" id="{A4C2DC99-B647-7CC3-7A79-5636F0558D26}"/>
                  </a:ext>
                </a:extLst>
              </p:cNvPr>
              <p:cNvSpPr>
                <a:spLocks noChangeAspect="1" noChangeArrowheads="1"/>
              </p:cNvSpPr>
              <p:nvPr/>
            </p:nvSpPr>
            <p:spPr bwMode="gray">
              <a:xfrm>
                <a:off x="2272" y="1313"/>
                <a:ext cx="109" cy="108"/>
              </a:xfrm>
              <a:prstGeom prst="ellipse">
                <a:avLst/>
              </a:prstGeom>
              <a:solidFill>
                <a:srgbClr val="568C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789" name="Oval 27">
                <a:extLst>
                  <a:ext uri="{FF2B5EF4-FFF2-40B4-BE49-F238E27FC236}">
                    <a16:creationId xmlns:a16="http://schemas.microsoft.com/office/drawing/2014/main" id="{57A3B3CE-C9D9-A2E0-3DDD-A32BC9157E41}"/>
                  </a:ext>
                </a:extLst>
              </p:cNvPr>
              <p:cNvSpPr>
                <a:spLocks noChangeAspect="1" noChangeArrowheads="1"/>
              </p:cNvSpPr>
              <p:nvPr/>
            </p:nvSpPr>
            <p:spPr bwMode="gray">
              <a:xfrm>
                <a:off x="2303" y="1343"/>
                <a:ext cx="47" cy="4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790" name="Freeform 28">
                <a:extLst>
                  <a:ext uri="{FF2B5EF4-FFF2-40B4-BE49-F238E27FC236}">
                    <a16:creationId xmlns:a16="http://schemas.microsoft.com/office/drawing/2014/main" id="{0FE1B14A-3771-774B-3EBA-0D4F3937F566}"/>
                  </a:ext>
                </a:extLst>
              </p:cNvPr>
              <p:cNvSpPr>
                <a:spLocks noChangeAspect="1"/>
              </p:cNvSpPr>
              <p:nvPr/>
            </p:nvSpPr>
            <p:spPr bwMode="gray">
              <a:xfrm>
                <a:off x="1883" y="1029"/>
                <a:ext cx="300" cy="166"/>
              </a:xfrm>
              <a:custGeom>
                <a:avLst/>
                <a:gdLst>
                  <a:gd name="T0" fmla="*/ 106 w 127"/>
                  <a:gd name="T1" fmla="*/ 0 h 70"/>
                  <a:gd name="T2" fmla="*/ 0 w 127"/>
                  <a:gd name="T3" fmla="*/ 70 h 70"/>
                  <a:gd name="T4" fmla="*/ 127 w 127"/>
                  <a:gd name="T5" fmla="*/ 70 h 70"/>
                  <a:gd name="T6" fmla="*/ 127 w 127"/>
                  <a:gd name="T7" fmla="*/ 2 h 70"/>
                  <a:gd name="T8" fmla="*/ 106 w 127"/>
                  <a:gd name="T9" fmla="*/ 0 h 70"/>
                </a:gdLst>
                <a:ahLst/>
                <a:cxnLst>
                  <a:cxn ang="0">
                    <a:pos x="T0" y="T1"/>
                  </a:cxn>
                  <a:cxn ang="0">
                    <a:pos x="T2" y="T3"/>
                  </a:cxn>
                  <a:cxn ang="0">
                    <a:pos x="T4" y="T5"/>
                  </a:cxn>
                  <a:cxn ang="0">
                    <a:pos x="T6" y="T7"/>
                  </a:cxn>
                  <a:cxn ang="0">
                    <a:pos x="T8" y="T9"/>
                  </a:cxn>
                </a:cxnLst>
                <a:rect l="0" t="0" r="r" b="b"/>
                <a:pathLst>
                  <a:path w="127" h="70">
                    <a:moveTo>
                      <a:pt x="106" y="0"/>
                    </a:moveTo>
                    <a:cubicBezTo>
                      <a:pt x="59" y="0"/>
                      <a:pt x="18" y="29"/>
                      <a:pt x="0" y="70"/>
                    </a:cubicBezTo>
                    <a:cubicBezTo>
                      <a:pt x="127" y="70"/>
                      <a:pt x="127" y="70"/>
                      <a:pt x="127" y="70"/>
                    </a:cubicBezTo>
                    <a:cubicBezTo>
                      <a:pt x="127" y="2"/>
                      <a:pt x="127" y="2"/>
                      <a:pt x="127" y="2"/>
                    </a:cubicBezTo>
                    <a:cubicBezTo>
                      <a:pt x="120" y="1"/>
                      <a:pt x="113" y="0"/>
                      <a:pt x="106" y="0"/>
                    </a:cubicBezTo>
                    <a:close/>
                  </a:path>
                </a:pathLst>
              </a:custGeom>
              <a:solidFill>
                <a:srgbClr val="B2D6A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791" name="Freeform 29">
                <a:extLst>
                  <a:ext uri="{FF2B5EF4-FFF2-40B4-BE49-F238E27FC236}">
                    <a16:creationId xmlns:a16="http://schemas.microsoft.com/office/drawing/2014/main" id="{BF319072-FBBF-BD2C-EC01-0243A1F10F6F}"/>
                  </a:ext>
                </a:extLst>
              </p:cNvPr>
              <p:cNvSpPr>
                <a:spLocks noChangeAspect="1"/>
              </p:cNvSpPr>
              <p:nvPr/>
            </p:nvSpPr>
            <p:spPr bwMode="gray">
              <a:xfrm>
                <a:off x="2209" y="1041"/>
                <a:ext cx="177" cy="154"/>
              </a:xfrm>
              <a:custGeom>
                <a:avLst/>
                <a:gdLst>
                  <a:gd name="T0" fmla="*/ 75 w 75"/>
                  <a:gd name="T1" fmla="*/ 65 h 65"/>
                  <a:gd name="T2" fmla="*/ 0 w 75"/>
                  <a:gd name="T3" fmla="*/ 0 h 65"/>
                  <a:gd name="T4" fmla="*/ 0 w 75"/>
                  <a:gd name="T5" fmla="*/ 65 h 65"/>
                  <a:gd name="T6" fmla="*/ 75 w 75"/>
                  <a:gd name="T7" fmla="*/ 65 h 65"/>
                </a:gdLst>
                <a:ahLst/>
                <a:cxnLst>
                  <a:cxn ang="0">
                    <a:pos x="T0" y="T1"/>
                  </a:cxn>
                  <a:cxn ang="0">
                    <a:pos x="T2" y="T3"/>
                  </a:cxn>
                  <a:cxn ang="0">
                    <a:pos x="T4" y="T5"/>
                  </a:cxn>
                  <a:cxn ang="0">
                    <a:pos x="T6" y="T7"/>
                  </a:cxn>
                </a:cxnLst>
                <a:rect l="0" t="0" r="r" b="b"/>
                <a:pathLst>
                  <a:path w="75" h="65">
                    <a:moveTo>
                      <a:pt x="75" y="65"/>
                    </a:moveTo>
                    <a:cubicBezTo>
                      <a:pt x="61" y="34"/>
                      <a:pt x="34" y="9"/>
                      <a:pt x="0" y="0"/>
                    </a:cubicBezTo>
                    <a:cubicBezTo>
                      <a:pt x="0" y="65"/>
                      <a:pt x="0" y="65"/>
                      <a:pt x="0" y="65"/>
                    </a:cubicBezTo>
                    <a:lnTo>
                      <a:pt x="75" y="65"/>
                    </a:lnTo>
                    <a:close/>
                  </a:path>
                </a:pathLst>
              </a:custGeom>
              <a:solidFill>
                <a:srgbClr val="B2D6A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792" name="Oval 30">
                <a:extLst>
                  <a:ext uri="{FF2B5EF4-FFF2-40B4-BE49-F238E27FC236}">
                    <a16:creationId xmlns:a16="http://schemas.microsoft.com/office/drawing/2014/main" id="{0EE2A3A5-3BCA-F8FD-8CFE-A7969B5D3576}"/>
                  </a:ext>
                </a:extLst>
              </p:cNvPr>
              <p:cNvSpPr>
                <a:spLocks noChangeAspect="1" noChangeArrowheads="1"/>
              </p:cNvSpPr>
              <p:nvPr/>
            </p:nvSpPr>
            <p:spPr bwMode="gray">
              <a:xfrm>
                <a:off x="1816" y="1343"/>
                <a:ext cx="48" cy="4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grpSp>
        <p:grpSp>
          <p:nvGrpSpPr>
            <p:cNvPr id="670" name="Group 78">
              <a:extLst>
                <a:ext uri="{FF2B5EF4-FFF2-40B4-BE49-F238E27FC236}">
                  <a16:creationId xmlns:a16="http://schemas.microsoft.com/office/drawing/2014/main" id="{E4797BA3-CD46-A3D1-FAC5-A5D855F9A9B3}"/>
                </a:ext>
              </a:extLst>
            </p:cNvPr>
            <p:cNvGrpSpPr>
              <a:grpSpLocks noChangeAspect="1"/>
            </p:cNvGrpSpPr>
            <p:nvPr/>
          </p:nvGrpSpPr>
          <p:grpSpPr bwMode="auto">
            <a:xfrm flipH="1">
              <a:off x="3342375" y="4917027"/>
              <a:ext cx="454612" cy="188750"/>
              <a:chOff x="1679" y="1003"/>
              <a:chExt cx="967" cy="418"/>
            </a:xfrm>
          </p:grpSpPr>
          <p:sp>
            <p:nvSpPr>
              <p:cNvPr id="779" name="Freeform 79">
                <a:extLst>
                  <a:ext uri="{FF2B5EF4-FFF2-40B4-BE49-F238E27FC236}">
                    <a16:creationId xmlns:a16="http://schemas.microsoft.com/office/drawing/2014/main" id="{5F20947C-DE8C-4357-504B-76D5FB345F11}"/>
                  </a:ext>
                </a:extLst>
              </p:cNvPr>
              <p:cNvSpPr>
                <a:spLocks noChangeAspect="1"/>
              </p:cNvSpPr>
              <p:nvPr/>
            </p:nvSpPr>
            <p:spPr bwMode="gray">
              <a:xfrm>
                <a:off x="1679" y="1003"/>
                <a:ext cx="967" cy="369"/>
              </a:xfrm>
              <a:custGeom>
                <a:avLst/>
                <a:gdLst>
                  <a:gd name="T0" fmla="*/ 409 w 409"/>
                  <a:gd name="T1" fmla="*/ 125 h 156"/>
                  <a:gd name="T2" fmla="*/ 409 w 409"/>
                  <a:gd name="T3" fmla="*/ 117 h 156"/>
                  <a:gd name="T4" fmla="*/ 395 w 409"/>
                  <a:gd name="T5" fmla="*/ 117 h 156"/>
                  <a:gd name="T6" fmla="*/ 395 w 409"/>
                  <a:gd name="T7" fmla="*/ 105 h 156"/>
                  <a:gd name="T8" fmla="*/ 364 w 409"/>
                  <a:gd name="T9" fmla="*/ 130 h 156"/>
                  <a:gd name="T10" fmla="*/ 365 w 409"/>
                  <a:gd name="T11" fmla="*/ 135 h 156"/>
                  <a:gd name="T12" fmla="*/ 357 w 409"/>
                  <a:gd name="T13" fmla="*/ 141 h 156"/>
                  <a:gd name="T14" fmla="*/ 349 w 409"/>
                  <a:gd name="T15" fmla="*/ 133 h 156"/>
                  <a:gd name="T16" fmla="*/ 333 w 409"/>
                  <a:gd name="T17" fmla="*/ 116 h 156"/>
                  <a:gd name="T18" fmla="*/ 325 w 409"/>
                  <a:gd name="T19" fmla="*/ 119 h 156"/>
                  <a:gd name="T20" fmla="*/ 315 w 409"/>
                  <a:gd name="T21" fmla="*/ 81 h 156"/>
                  <a:gd name="T22" fmla="*/ 192 w 409"/>
                  <a:gd name="T23" fmla="*/ 0 h 156"/>
                  <a:gd name="T24" fmla="*/ 70 w 409"/>
                  <a:gd name="T25" fmla="*/ 81 h 156"/>
                  <a:gd name="T26" fmla="*/ 30 w 409"/>
                  <a:gd name="T27" fmla="*/ 81 h 156"/>
                  <a:gd name="T28" fmla="*/ 30 w 409"/>
                  <a:gd name="T29" fmla="*/ 82 h 156"/>
                  <a:gd name="T30" fmla="*/ 0 w 409"/>
                  <a:gd name="T31" fmla="*/ 118 h 156"/>
                  <a:gd name="T32" fmla="*/ 30 w 409"/>
                  <a:gd name="T33" fmla="*/ 153 h 156"/>
                  <a:gd name="T34" fmla="*/ 30 w 409"/>
                  <a:gd name="T35" fmla="*/ 154 h 156"/>
                  <a:gd name="T36" fmla="*/ 39 w 409"/>
                  <a:gd name="T37" fmla="*/ 154 h 156"/>
                  <a:gd name="T38" fmla="*/ 39 w 409"/>
                  <a:gd name="T39" fmla="*/ 154 h 156"/>
                  <a:gd name="T40" fmla="*/ 68 w 409"/>
                  <a:gd name="T41" fmla="*/ 125 h 156"/>
                  <a:gd name="T42" fmla="*/ 96 w 409"/>
                  <a:gd name="T43" fmla="*/ 154 h 156"/>
                  <a:gd name="T44" fmla="*/ 96 w 409"/>
                  <a:gd name="T45" fmla="*/ 154 h 156"/>
                  <a:gd name="T46" fmla="*/ 245 w 409"/>
                  <a:gd name="T47" fmla="*/ 154 h 156"/>
                  <a:gd name="T48" fmla="*/ 245 w 409"/>
                  <a:gd name="T49" fmla="*/ 154 h 156"/>
                  <a:gd name="T50" fmla="*/ 274 w 409"/>
                  <a:gd name="T51" fmla="*/ 125 h 156"/>
                  <a:gd name="T52" fmla="*/ 302 w 409"/>
                  <a:gd name="T53" fmla="*/ 154 h 156"/>
                  <a:gd name="T54" fmla="*/ 302 w 409"/>
                  <a:gd name="T55" fmla="*/ 154 h 156"/>
                  <a:gd name="T56" fmla="*/ 324 w 409"/>
                  <a:gd name="T57" fmla="*/ 154 h 156"/>
                  <a:gd name="T58" fmla="*/ 326 w 409"/>
                  <a:gd name="T59" fmla="*/ 133 h 156"/>
                  <a:gd name="T60" fmla="*/ 325 w 409"/>
                  <a:gd name="T61" fmla="*/ 129 h 156"/>
                  <a:gd name="T62" fmla="*/ 333 w 409"/>
                  <a:gd name="T63" fmla="*/ 124 h 156"/>
                  <a:gd name="T64" fmla="*/ 341 w 409"/>
                  <a:gd name="T65" fmla="*/ 133 h 156"/>
                  <a:gd name="T66" fmla="*/ 357 w 409"/>
                  <a:gd name="T67" fmla="*/ 149 h 156"/>
                  <a:gd name="T68" fmla="*/ 370 w 409"/>
                  <a:gd name="T69" fmla="*/ 143 h 156"/>
                  <a:gd name="T70" fmla="*/ 395 w 409"/>
                  <a:gd name="T71" fmla="*/ 156 h 156"/>
                  <a:gd name="T72" fmla="*/ 395 w 409"/>
                  <a:gd name="T73" fmla="*/ 143 h 156"/>
                  <a:gd name="T74" fmla="*/ 409 w 409"/>
                  <a:gd name="T75" fmla="*/ 143 h 156"/>
                  <a:gd name="T76" fmla="*/ 409 w 409"/>
                  <a:gd name="T77" fmla="*/ 135 h 156"/>
                  <a:gd name="T78" fmla="*/ 395 w 409"/>
                  <a:gd name="T79" fmla="*/ 135 h 156"/>
                  <a:gd name="T80" fmla="*/ 395 w 409"/>
                  <a:gd name="T81" fmla="*/ 125 h 156"/>
                  <a:gd name="T82" fmla="*/ 409 w 409"/>
                  <a:gd name="T83" fmla="*/ 125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09" h="156">
                    <a:moveTo>
                      <a:pt x="409" y="125"/>
                    </a:moveTo>
                    <a:cubicBezTo>
                      <a:pt x="409" y="117"/>
                      <a:pt x="409" y="117"/>
                      <a:pt x="409" y="117"/>
                    </a:cubicBezTo>
                    <a:cubicBezTo>
                      <a:pt x="395" y="117"/>
                      <a:pt x="395" y="117"/>
                      <a:pt x="395" y="117"/>
                    </a:cubicBezTo>
                    <a:cubicBezTo>
                      <a:pt x="395" y="105"/>
                      <a:pt x="395" y="105"/>
                      <a:pt x="395" y="105"/>
                    </a:cubicBezTo>
                    <a:cubicBezTo>
                      <a:pt x="381" y="105"/>
                      <a:pt x="364" y="116"/>
                      <a:pt x="364" y="130"/>
                    </a:cubicBezTo>
                    <a:cubicBezTo>
                      <a:pt x="364" y="132"/>
                      <a:pt x="365" y="134"/>
                      <a:pt x="365" y="135"/>
                    </a:cubicBezTo>
                    <a:cubicBezTo>
                      <a:pt x="364" y="139"/>
                      <a:pt x="361" y="141"/>
                      <a:pt x="357" y="141"/>
                    </a:cubicBezTo>
                    <a:cubicBezTo>
                      <a:pt x="353" y="141"/>
                      <a:pt x="349" y="137"/>
                      <a:pt x="349" y="133"/>
                    </a:cubicBezTo>
                    <a:cubicBezTo>
                      <a:pt x="349" y="124"/>
                      <a:pt x="342" y="116"/>
                      <a:pt x="333" y="116"/>
                    </a:cubicBezTo>
                    <a:cubicBezTo>
                      <a:pt x="330" y="116"/>
                      <a:pt x="327" y="117"/>
                      <a:pt x="325" y="119"/>
                    </a:cubicBezTo>
                    <a:cubicBezTo>
                      <a:pt x="323" y="106"/>
                      <a:pt x="320" y="93"/>
                      <a:pt x="315" y="81"/>
                    </a:cubicBezTo>
                    <a:cubicBezTo>
                      <a:pt x="295" y="34"/>
                      <a:pt x="248" y="0"/>
                      <a:pt x="192" y="0"/>
                    </a:cubicBezTo>
                    <a:cubicBezTo>
                      <a:pt x="137" y="0"/>
                      <a:pt x="90" y="34"/>
                      <a:pt x="70" y="81"/>
                    </a:cubicBezTo>
                    <a:cubicBezTo>
                      <a:pt x="30" y="81"/>
                      <a:pt x="30" y="81"/>
                      <a:pt x="30" y="81"/>
                    </a:cubicBezTo>
                    <a:cubicBezTo>
                      <a:pt x="30" y="82"/>
                      <a:pt x="30" y="82"/>
                      <a:pt x="30" y="82"/>
                    </a:cubicBezTo>
                    <a:cubicBezTo>
                      <a:pt x="13" y="85"/>
                      <a:pt x="0" y="100"/>
                      <a:pt x="0" y="118"/>
                    </a:cubicBezTo>
                    <a:cubicBezTo>
                      <a:pt x="0" y="135"/>
                      <a:pt x="13" y="150"/>
                      <a:pt x="30" y="153"/>
                    </a:cubicBezTo>
                    <a:cubicBezTo>
                      <a:pt x="30" y="154"/>
                      <a:pt x="30" y="154"/>
                      <a:pt x="30" y="154"/>
                    </a:cubicBezTo>
                    <a:cubicBezTo>
                      <a:pt x="39" y="154"/>
                      <a:pt x="39" y="154"/>
                      <a:pt x="39" y="154"/>
                    </a:cubicBezTo>
                    <a:cubicBezTo>
                      <a:pt x="39" y="154"/>
                      <a:pt x="39" y="154"/>
                      <a:pt x="39" y="154"/>
                    </a:cubicBezTo>
                    <a:cubicBezTo>
                      <a:pt x="39" y="138"/>
                      <a:pt x="52" y="125"/>
                      <a:pt x="68" y="125"/>
                    </a:cubicBezTo>
                    <a:cubicBezTo>
                      <a:pt x="83" y="125"/>
                      <a:pt x="96" y="138"/>
                      <a:pt x="96" y="154"/>
                    </a:cubicBezTo>
                    <a:cubicBezTo>
                      <a:pt x="96" y="154"/>
                      <a:pt x="96" y="154"/>
                      <a:pt x="96" y="154"/>
                    </a:cubicBezTo>
                    <a:cubicBezTo>
                      <a:pt x="245" y="154"/>
                      <a:pt x="245" y="154"/>
                      <a:pt x="245" y="154"/>
                    </a:cubicBezTo>
                    <a:cubicBezTo>
                      <a:pt x="245" y="154"/>
                      <a:pt x="245" y="154"/>
                      <a:pt x="245" y="154"/>
                    </a:cubicBezTo>
                    <a:cubicBezTo>
                      <a:pt x="245" y="138"/>
                      <a:pt x="258" y="125"/>
                      <a:pt x="274" y="125"/>
                    </a:cubicBezTo>
                    <a:cubicBezTo>
                      <a:pt x="290" y="125"/>
                      <a:pt x="302" y="138"/>
                      <a:pt x="302" y="154"/>
                    </a:cubicBezTo>
                    <a:cubicBezTo>
                      <a:pt x="302" y="154"/>
                      <a:pt x="302" y="154"/>
                      <a:pt x="302" y="154"/>
                    </a:cubicBezTo>
                    <a:cubicBezTo>
                      <a:pt x="324" y="154"/>
                      <a:pt x="324" y="154"/>
                      <a:pt x="324" y="154"/>
                    </a:cubicBezTo>
                    <a:cubicBezTo>
                      <a:pt x="325" y="147"/>
                      <a:pt x="326" y="140"/>
                      <a:pt x="326" y="133"/>
                    </a:cubicBezTo>
                    <a:cubicBezTo>
                      <a:pt x="326" y="132"/>
                      <a:pt x="325" y="130"/>
                      <a:pt x="325" y="129"/>
                    </a:cubicBezTo>
                    <a:cubicBezTo>
                      <a:pt x="327" y="126"/>
                      <a:pt x="330" y="124"/>
                      <a:pt x="333" y="124"/>
                    </a:cubicBezTo>
                    <a:cubicBezTo>
                      <a:pt x="337" y="124"/>
                      <a:pt x="341" y="128"/>
                      <a:pt x="341" y="133"/>
                    </a:cubicBezTo>
                    <a:cubicBezTo>
                      <a:pt x="341" y="142"/>
                      <a:pt x="348" y="149"/>
                      <a:pt x="357" y="149"/>
                    </a:cubicBezTo>
                    <a:cubicBezTo>
                      <a:pt x="362" y="149"/>
                      <a:pt x="367" y="147"/>
                      <a:pt x="370" y="143"/>
                    </a:cubicBezTo>
                    <a:cubicBezTo>
                      <a:pt x="376" y="151"/>
                      <a:pt x="386" y="156"/>
                      <a:pt x="395" y="156"/>
                    </a:cubicBezTo>
                    <a:cubicBezTo>
                      <a:pt x="395" y="143"/>
                      <a:pt x="395" y="143"/>
                      <a:pt x="395" y="143"/>
                    </a:cubicBezTo>
                    <a:cubicBezTo>
                      <a:pt x="409" y="143"/>
                      <a:pt x="409" y="143"/>
                      <a:pt x="409" y="143"/>
                    </a:cubicBezTo>
                    <a:cubicBezTo>
                      <a:pt x="409" y="135"/>
                      <a:pt x="409" y="135"/>
                      <a:pt x="409" y="135"/>
                    </a:cubicBezTo>
                    <a:cubicBezTo>
                      <a:pt x="395" y="135"/>
                      <a:pt x="395" y="135"/>
                      <a:pt x="395" y="135"/>
                    </a:cubicBezTo>
                    <a:cubicBezTo>
                      <a:pt x="395" y="125"/>
                      <a:pt x="395" y="125"/>
                      <a:pt x="395" y="125"/>
                    </a:cubicBezTo>
                    <a:lnTo>
                      <a:pt x="409" y="125"/>
                    </a:lnTo>
                    <a:close/>
                  </a:path>
                </a:pathLst>
              </a:custGeom>
              <a:solidFill>
                <a:srgbClr val="568C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780" name="Oval 80">
                <a:extLst>
                  <a:ext uri="{FF2B5EF4-FFF2-40B4-BE49-F238E27FC236}">
                    <a16:creationId xmlns:a16="http://schemas.microsoft.com/office/drawing/2014/main" id="{EF8B8188-0CBC-2CFA-2C75-C9060C6B7B4B}"/>
                  </a:ext>
                </a:extLst>
              </p:cNvPr>
              <p:cNvSpPr>
                <a:spLocks noChangeAspect="1" noChangeArrowheads="1"/>
              </p:cNvSpPr>
              <p:nvPr/>
            </p:nvSpPr>
            <p:spPr bwMode="gray">
              <a:xfrm>
                <a:off x="1786" y="1313"/>
                <a:ext cx="108" cy="108"/>
              </a:xfrm>
              <a:prstGeom prst="ellipse">
                <a:avLst/>
              </a:prstGeom>
              <a:solidFill>
                <a:srgbClr val="568C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781" name="Oval 81">
                <a:extLst>
                  <a:ext uri="{FF2B5EF4-FFF2-40B4-BE49-F238E27FC236}">
                    <a16:creationId xmlns:a16="http://schemas.microsoft.com/office/drawing/2014/main" id="{9A88D811-CB9B-A345-1496-01BCA978009C}"/>
                  </a:ext>
                </a:extLst>
              </p:cNvPr>
              <p:cNvSpPr>
                <a:spLocks noChangeAspect="1" noChangeArrowheads="1"/>
              </p:cNvSpPr>
              <p:nvPr/>
            </p:nvSpPr>
            <p:spPr bwMode="gray">
              <a:xfrm>
                <a:off x="2272" y="1313"/>
                <a:ext cx="109" cy="108"/>
              </a:xfrm>
              <a:prstGeom prst="ellipse">
                <a:avLst/>
              </a:prstGeom>
              <a:solidFill>
                <a:srgbClr val="568C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782" name="Oval 82">
                <a:extLst>
                  <a:ext uri="{FF2B5EF4-FFF2-40B4-BE49-F238E27FC236}">
                    <a16:creationId xmlns:a16="http://schemas.microsoft.com/office/drawing/2014/main" id="{5A034BF3-6E09-6EB7-5603-E80826E0305B}"/>
                  </a:ext>
                </a:extLst>
              </p:cNvPr>
              <p:cNvSpPr>
                <a:spLocks noChangeAspect="1" noChangeArrowheads="1"/>
              </p:cNvSpPr>
              <p:nvPr/>
            </p:nvSpPr>
            <p:spPr bwMode="gray">
              <a:xfrm>
                <a:off x="2303" y="1343"/>
                <a:ext cx="47" cy="4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783" name="Freeform 83">
                <a:extLst>
                  <a:ext uri="{FF2B5EF4-FFF2-40B4-BE49-F238E27FC236}">
                    <a16:creationId xmlns:a16="http://schemas.microsoft.com/office/drawing/2014/main" id="{1D7C461C-7513-9AC0-8253-CF3B5D13EA31}"/>
                  </a:ext>
                </a:extLst>
              </p:cNvPr>
              <p:cNvSpPr>
                <a:spLocks noChangeAspect="1"/>
              </p:cNvSpPr>
              <p:nvPr/>
            </p:nvSpPr>
            <p:spPr bwMode="gray">
              <a:xfrm>
                <a:off x="1883" y="1029"/>
                <a:ext cx="300" cy="166"/>
              </a:xfrm>
              <a:custGeom>
                <a:avLst/>
                <a:gdLst>
                  <a:gd name="T0" fmla="*/ 106 w 127"/>
                  <a:gd name="T1" fmla="*/ 0 h 70"/>
                  <a:gd name="T2" fmla="*/ 0 w 127"/>
                  <a:gd name="T3" fmla="*/ 70 h 70"/>
                  <a:gd name="T4" fmla="*/ 127 w 127"/>
                  <a:gd name="T5" fmla="*/ 70 h 70"/>
                  <a:gd name="T6" fmla="*/ 127 w 127"/>
                  <a:gd name="T7" fmla="*/ 2 h 70"/>
                  <a:gd name="T8" fmla="*/ 106 w 127"/>
                  <a:gd name="T9" fmla="*/ 0 h 70"/>
                </a:gdLst>
                <a:ahLst/>
                <a:cxnLst>
                  <a:cxn ang="0">
                    <a:pos x="T0" y="T1"/>
                  </a:cxn>
                  <a:cxn ang="0">
                    <a:pos x="T2" y="T3"/>
                  </a:cxn>
                  <a:cxn ang="0">
                    <a:pos x="T4" y="T5"/>
                  </a:cxn>
                  <a:cxn ang="0">
                    <a:pos x="T6" y="T7"/>
                  </a:cxn>
                  <a:cxn ang="0">
                    <a:pos x="T8" y="T9"/>
                  </a:cxn>
                </a:cxnLst>
                <a:rect l="0" t="0" r="r" b="b"/>
                <a:pathLst>
                  <a:path w="127" h="70">
                    <a:moveTo>
                      <a:pt x="106" y="0"/>
                    </a:moveTo>
                    <a:cubicBezTo>
                      <a:pt x="59" y="0"/>
                      <a:pt x="18" y="29"/>
                      <a:pt x="0" y="70"/>
                    </a:cubicBezTo>
                    <a:cubicBezTo>
                      <a:pt x="127" y="70"/>
                      <a:pt x="127" y="70"/>
                      <a:pt x="127" y="70"/>
                    </a:cubicBezTo>
                    <a:cubicBezTo>
                      <a:pt x="127" y="2"/>
                      <a:pt x="127" y="2"/>
                      <a:pt x="127" y="2"/>
                    </a:cubicBezTo>
                    <a:cubicBezTo>
                      <a:pt x="120" y="1"/>
                      <a:pt x="113" y="0"/>
                      <a:pt x="106" y="0"/>
                    </a:cubicBezTo>
                    <a:close/>
                  </a:path>
                </a:pathLst>
              </a:custGeom>
              <a:solidFill>
                <a:srgbClr val="B2D6A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784" name="Freeform 84">
                <a:extLst>
                  <a:ext uri="{FF2B5EF4-FFF2-40B4-BE49-F238E27FC236}">
                    <a16:creationId xmlns:a16="http://schemas.microsoft.com/office/drawing/2014/main" id="{C2106F57-BACA-1AB9-CD30-1CA2E2775AFB}"/>
                  </a:ext>
                </a:extLst>
              </p:cNvPr>
              <p:cNvSpPr>
                <a:spLocks noChangeAspect="1"/>
              </p:cNvSpPr>
              <p:nvPr/>
            </p:nvSpPr>
            <p:spPr bwMode="gray">
              <a:xfrm>
                <a:off x="2209" y="1041"/>
                <a:ext cx="177" cy="154"/>
              </a:xfrm>
              <a:custGeom>
                <a:avLst/>
                <a:gdLst>
                  <a:gd name="T0" fmla="*/ 75 w 75"/>
                  <a:gd name="T1" fmla="*/ 65 h 65"/>
                  <a:gd name="T2" fmla="*/ 0 w 75"/>
                  <a:gd name="T3" fmla="*/ 0 h 65"/>
                  <a:gd name="T4" fmla="*/ 0 w 75"/>
                  <a:gd name="T5" fmla="*/ 65 h 65"/>
                  <a:gd name="T6" fmla="*/ 75 w 75"/>
                  <a:gd name="T7" fmla="*/ 65 h 65"/>
                </a:gdLst>
                <a:ahLst/>
                <a:cxnLst>
                  <a:cxn ang="0">
                    <a:pos x="T0" y="T1"/>
                  </a:cxn>
                  <a:cxn ang="0">
                    <a:pos x="T2" y="T3"/>
                  </a:cxn>
                  <a:cxn ang="0">
                    <a:pos x="T4" y="T5"/>
                  </a:cxn>
                  <a:cxn ang="0">
                    <a:pos x="T6" y="T7"/>
                  </a:cxn>
                </a:cxnLst>
                <a:rect l="0" t="0" r="r" b="b"/>
                <a:pathLst>
                  <a:path w="75" h="65">
                    <a:moveTo>
                      <a:pt x="75" y="65"/>
                    </a:moveTo>
                    <a:cubicBezTo>
                      <a:pt x="61" y="34"/>
                      <a:pt x="34" y="9"/>
                      <a:pt x="0" y="0"/>
                    </a:cubicBezTo>
                    <a:cubicBezTo>
                      <a:pt x="0" y="65"/>
                      <a:pt x="0" y="65"/>
                      <a:pt x="0" y="65"/>
                    </a:cubicBezTo>
                    <a:lnTo>
                      <a:pt x="75" y="65"/>
                    </a:lnTo>
                    <a:close/>
                  </a:path>
                </a:pathLst>
              </a:custGeom>
              <a:solidFill>
                <a:srgbClr val="B2D6A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785" name="Oval 85">
                <a:extLst>
                  <a:ext uri="{FF2B5EF4-FFF2-40B4-BE49-F238E27FC236}">
                    <a16:creationId xmlns:a16="http://schemas.microsoft.com/office/drawing/2014/main" id="{840165F0-7232-4BC4-E380-8C72C1089B17}"/>
                  </a:ext>
                </a:extLst>
              </p:cNvPr>
              <p:cNvSpPr>
                <a:spLocks noChangeAspect="1" noChangeArrowheads="1"/>
              </p:cNvSpPr>
              <p:nvPr/>
            </p:nvSpPr>
            <p:spPr bwMode="gray">
              <a:xfrm>
                <a:off x="1816" y="1343"/>
                <a:ext cx="48" cy="4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grpSp>
        <p:grpSp>
          <p:nvGrpSpPr>
            <p:cNvPr id="671" name="Group 789">
              <a:extLst>
                <a:ext uri="{FF2B5EF4-FFF2-40B4-BE49-F238E27FC236}">
                  <a16:creationId xmlns:a16="http://schemas.microsoft.com/office/drawing/2014/main" id="{6D4A5E25-8EF9-B207-2A52-61AF0133B74E}"/>
                </a:ext>
              </a:extLst>
            </p:cNvPr>
            <p:cNvGrpSpPr>
              <a:grpSpLocks/>
            </p:cNvGrpSpPr>
            <p:nvPr/>
          </p:nvGrpSpPr>
          <p:grpSpPr bwMode="auto">
            <a:xfrm>
              <a:off x="2663040" y="4658930"/>
              <a:ext cx="631434" cy="456484"/>
              <a:chOff x="5037" y="1688"/>
              <a:chExt cx="560" cy="393"/>
            </a:xfrm>
          </p:grpSpPr>
          <p:grpSp>
            <p:nvGrpSpPr>
              <p:cNvPr id="685" name="Group 790">
                <a:extLst>
                  <a:ext uri="{FF2B5EF4-FFF2-40B4-BE49-F238E27FC236}">
                    <a16:creationId xmlns:a16="http://schemas.microsoft.com/office/drawing/2014/main" id="{22B6F9E7-64EF-A2B9-893A-BEDF16BACAA6}"/>
                  </a:ext>
                </a:extLst>
              </p:cNvPr>
              <p:cNvGrpSpPr>
                <a:grpSpLocks noChangeAspect="1"/>
              </p:cNvGrpSpPr>
              <p:nvPr/>
            </p:nvGrpSpPr>
            <p:grpSpPr bwMode="auto">
              <a:xfrm>
                <a:off x="5037" y="1688"/>
                <a:ext cx="560" cy="393"/>
                <a:chOff x="1537" y="3387"/>
                <a:chExt cx="560" cy="393"/>
              </a:xfrm>
            </p:grpSpPr>
            <p:sp>
              <p:nvSpPr>
                <p:cNvPr id="722" name="Freeform 791">
                  <a:extLst>
                    <a:ext uri="{FF2B5EF4-FFF2-40B4-BE49-F238E27FC236}">
                      <a16:creationId xmlns:a16="http://schemas.microsoft.com/office/drawing/2014/main" id="{ECD45FB7-1E31-4A4C-1C4C-977EA2950CB2}"/>
                    </a:ext>
                  </a:extLst>
                </p:cNvPr>
                <p:cNvSpPr>
                  <a:spLocks noChangeAspect="1"/>
                </p:cNvSpPr>
                <p:nvPr/>
              </p:nvSpPr>
              <p:spPr bwMode="gray">
                <a:xfrm>
                  <a:off x="1537" y="3387"/>
                  <a:ext cx="560" cy="393"/>
                </a:xfrm>
                <a:custGeom>
                  <a:avLst/>
                  <a:gdLst>
                    <a:gd name="T0" fmla="*/ 207 w 237"/>
                    <a:gd name="T1" fmla="*/ 21 h 166"/>
                    <a:gd name="T2" fmla="*/ 207 w 237"/>
                    <a:gd name="T3" fmla="*/ 0 h 166"/>
                    <a:gd name="T4" fmla="*/ 29 w 237"/>
                    <a:gd name="T5" fmla="*/ 0 h 166"/>
                    <a:gd name="T6" fmla="*/ 29 w 237"/>
                    <a:gd name="T7" fmla="*/ 21 h 166"/>
                    <a:gd name="T8" fmla="*/ 0 w 237"/>
                    <a:gd name="T9" fmla="*/ 21 h 166"/>
                    <a:gd name="T10" fmla="*/ 0 w 237"/>
                    <a:gd name="T11" fmla="*/ 166 h 166"/>
                    <a:gd name="T12" fmla="*/ 237 w 237"/>
                    <a:gd name="T13" fmla="*/ 166 h 166"/>
                    <a:gd name="T14" fmla="*/ 237 w 237"/>
                    <a:gd name="T15" fmla="*/ 21 h 166"/>
                    <a:gd name="T16" fmla="*/ 207 w 237"/>
                    <a:gd name="T17" fmla="*/ 21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7" h="166">
                      <a:moveTo>
                        <a:pt x="207" y="21"/>
                      </a:moveTo>
                      <a:cubicBezTo>
                        <a:pt x="207" y="18"/>
                        <a:pt x="207" y="0"/>
                        <a:pt x="207" y="0"/>
                      </a:cubicBezTo>
                      <a:cubicBezTo>
                        <a:pt x="29" y="0"/>
                        <a:pt x="29" y="0"/>
                        <a:pt x="29" y="0"/>
                      </a:cubicBezTo>
                      <a:cubicBezTo>
                        <a:pt x="29" y="0"/>
                        <a:pt x="29" y="18"/>
                        <a:pt x="29" y="21"/>
                      </a:cubicBezTo>
                      <a:cubicBezTo>
                        <a:pt x="26" y="21"/>
                        <a:pt x="0" y="21"/>
                        <a:pt x="0" y="21"/>
                      </a:cubicBezTo>
                      <a:cubicBezTo>
                        <a:pt x="0" y="166"/>
                        <a:pt x="0" y="166"/>
                        <a:pt x="0" y="166"/>
                      </a:cubicBezTo>
                      <a:cubicBezTo>
                        <a:pt x="237" y="166"/>
                        <a:pt x="237" y="166"/>
                        <a:pt x="237" y="166"/>
                      </a:cubicBezTo>
                      <a:cubicBezTo>
                        <a:pt x="237" y="21"/>
                        <a:pt x="237" y="21"/>
                        <a:pt x="237" y="21"/>
                      </a:cubicBezTo>
                      <a:cubicBezTo>
                        <a:pt x="237" y="21"/>
                        <a:pt x="211" y="21"/>
                        <a:pt x="207" y="2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723" name="Freeform 792">
                  <a:extLst>
                    <a:ext uri="{FF2B5EF4-FFF2-40B4-BE49-F238E27FC236}">
                      <a16:creationId xmlns:a16="http://schemas.microsoft.com/office/drawing/2014/main" id="{C12CD592-3F3D-230B-8602-79C78B0087D2}"/>
                    </a:ext>
                  </a:extLst>
                </p:cNvPr>
                <p:cNvSpPr>
                  <a:spLocks noChangeAspect="1"/>
                </p:cNvSpPr>
                <p:nvPr/>
              </p:nvSpPr>
              <p:spPr bwMode="gray">
                <a:xfrm>
                  <a:off x="1546" y="3397"/>
                  <a:ext cx="541" cy="373"/>
                </a:xfrm>
                <a:custGeom>
                  <a:avLst/>
                  <a:gdLst>
                    <a:gd name="T0" fmla="*/ 199 w 229"/>
                    <a:gd name="T1" fmla="*/ 0 h 158"/>
                    <a:gd name="T2" fmla="*/ 29 w 229"/>
                    <a:gd name="T3" fmla="*/ 0 h 158"/>
                    <a:gd name="T4" fmla="*/ 29 w 229"/>
                    <a:gd name="T5" fmla="*/ 21 h 158"/>
                    <a:gd name="T6" fmla="*/ 0 w 229"/>
                    <a:gd name="T7" fmla="*/ 21 h 158"/>
                    <a:gd name="T8" fmla="*/ 0 w 229"/>
                    <a:gd name="T9" fmla="*/ 158 h 158"/>
                    <a:gd name="T10" fmla="*/ 229 w 229"/>
                    <a:gd name="T11" fmla="*/ 158 h 158"/>
                    <a:gd name="T12" fmla="*/ 229 w 229"/>
                    <a:gd name="T13" fmla="*/ 21 h 158"/>
                    <a:gd name="T14" fmla="*/ 199 w 229"/>
                    <a:gd name="T15" fmla="*/ 21 h 158"/>
                    <a:gd name="T16" fmla="*/ 199 w 229"/>
                    <a:gd name="T17"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 h="158">
                      <a:moveTo>
                        <a:pt x="199" y="0"/>
                      </a:moveTo>
                      <a:cubicBezTo>
                        <a:pt x="195" y="0"/>
                        <a:pt x="33" y="0"/>
                        <a:pt x="29" y="0"/>
                      </a:cubicBezTo>
                      <a:cubicBezTo>
                        <a:pt x="29" y="4"/>
                        <a:pt x="29" y="21"/>
                        <a:pt x="29" y="21"/>
                      </a:cubicBezTo>
                      <a:cubicBezTo>
                        <a:pt x="29" y="21"/>
                        <a:pt x="3" y="21"/>
                        <a:pt x="0" y="21"/>
                      </a:cubicBezTo>
                      <a:cubicBezTo>
                        <a:pt x="0" y="25"/>
                        <a:pt x="0" y="154"/>
                        <a:pt x="0" y="158"/>
                      </a:cubicBezTo>
                      <a:cubicBezTo>
                        <a:pt x="4" y="158"/>
                        <a:pt x="225" y="158"/>
                        <a:pt x="229" y="158"/>
                      </a:cubicBezTo>
                      <a:cubicBezTo>
                        <a:pt x="229" y="154"/>
                        <a:pt x="229" y="25"/>
                        <a:pt x="229" y="21"/>
                      </a:cubicBezTo>
                      <a:cubicBezTo>
                        <a:pt x="225" y="21"/>
                        <a:pt x="199" y="21"/>
                        <a:pt x="199" y="21"/>
                      </a:cubicBezTo>
                      <a:cubicBezTo>
                        <a:pt x="199" y="21"/>
                        <a:pt x="199" y="4"/>
                        <a:pt x="199" y="0"/>
                      </a:cubicBezTo>
                      <a:close/>
                    </a:path>
                  </a:pathLst>
                </a:custGeom>
                <a:solidFill>
                  <a:srgbClr val="647E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724" name="Rectangle 793">
                  <a:extLst>
                    <a:ext uri="{FF2B5EF4-FFF2-40B4-BE49-F238E27FC236}">
                      <a16:creationId xmlns:a16="http://schemas.microsoft.com/office/drawing/2014/main" id="{C9B957D0-F552-9B70-F6B0-7BA3C5C55841}"/>
                    </a:ext>
                  </a:extLst>
                </p:cNvPr>
                <p:cNvSpPr>
                  <a:spLocks noChangeAspect="1" noChangeArrowheads="1"/>
                </p:cNvSpPr>
                <p:nvPr/>
              </p:nvSpPr>
              <p:spPr bwMode="gray">
                <a:xfrm>
                  <a:off x="1853" y="3491"/>
                  <a:ext cx="29" cy="24"/>
                </a:xfrm>
                <a:prstGeom prst="rect">
                  <a:avLst/>
                </a:prstGeom>
                <a:solidFill>
                  <a:srgbClr val="96A8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725" name="Rectangle 794">
                  <a:extLst>
                    <a:ext uri="{FF2B5EF4-FFF2-40B4-BE49-F238E27FC236}">
                      <a16:creationId xmlns:a16="http://schemas.microsoft.com/office/drawing/2014/main" id="{FB2B9CB3-4D12-0057-2BEC-056ED96A6F90}"/>
                    </a:ext>
                  </a:extLst>
                </p:cNvPr>
                <p:cNvSpPr>
                  <a:spLocks noChangeAspect="1" noChangeArrowheads="1"/>
                </p:cNvSpPr>
                <p:nvPr/>
              </p:nvSpPr>
              <p:spPr bwMode="gray">
                <a:xfrm>
                  <a:off x="1903" y="3491"/>
                  <a:ext cx="31" cy="24"/>
                </a:xfrm>
                <a:prstGeom prst="rect">
                  <a:avLst/>
                </a:prstGeom>
                <a:solidFill>
                  <a:srgbClr val="96A8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726" name="Rectangle 795">
                  <a:extLst>
                    <a:ext uri="{FF2B5EF4-FFF2-40B4-BE49-F238E27FC236}">
                      <a16:creationId xmlns:a16="http://schemas.microsoft.com/office/drawing/2014/main" id="{0128847D-4E79-B367-7605-2163064FB712}"/>
                    </a:ext>
                  </a:extLst>
                </p:cNvPr>
                <p:cNvSpPr>
                  <a:spLocks noChangeAspect="1" noChangeArrowheads="1"/>
                </p:cNvSpPr>
                <p:nvPr/>
              </p:nvSpPr>
              <p:spPr bwMode="gray">
                <a:xfrm>
                  <a:off x="1955" y="3491"/>
                  <a:ext cx="31" cy="24"/>
                </a:xfrm>
                <a:prstGeom prst="rect">
                  <a:avLst/>
                </a:prstGeom>
                <a:solidFill>
                  <a:srgbClr val="96A8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727" name="Rectangle 796">
                  <a:extLst>
                    <a:ext uri="{FF2B5EF4-FFF2-40B4-BE49-F238E27FC236}">
                      <a16:creationId xmlns:a16="http://schemas.microsoft.com/office/drawing/2014/main" id="{D3A72581-5499-669F-D05A-B8A56A5008E3}"/>
                    </a:ext>
                  </a:extLst>
                </p:cNvPr>
                <p:cNvSpPr>
                  <a:spLocks noChangeAspect="1" noChangeArrowheads="1"/>
                </p:cNvSpPr>
                <p:nvPr/>
              </p:nvSpPr>
              <p:spPr bwMode="gray">
                <a:xfrm>
                  <a:off x="2007" y="3491"/>
                  <a:ext cx="30" cy="24"/>
                </a:xfrm>
                <a:prstGeom prst="rect">
                  <a:avLst/>
                </a:prstGeom>
                <a:solidFill>
                  <a:srgbClr val="96A8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728" name="Rectangle 797">
                  <a:extLst>
                    <a:ext uri="{FF2B5EF4-FFF2-40B4-BE49-F238E27FC236}">
                      <a16:creationId xmlns:a16="http://schemas.microsoft.com/office/drawing/2014/main" id="{51BA676A-285D-DC9D-E026-80E422F6509A}"/>
                    </a:ext>
                  </a:extLst>
                </p:cNvPr>
                <p:cNvSpPr>
                  <a:spLocks noChangeAspect="1" noChangeArrowheads="1"/>
                </p:cNvSpPr>
                <p:nvPr/>
              </p:nvSpPr>
              <p:spPr bwMode="gray">
                <a:xfrm>
                  <a:off x="1853" y="3534"/>
                  <a:ext cx="29" cy="23"/>
                </a:xfrm>
                <a:prstGeom prst="rect">
                  <a:avLst/>
                </a:prstGeom>
                <a:solidFill>
                  <a:srgbClr val="96A8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729" name="Rectangle 798">
                  <a:extLst>
                    <a:ext uri="{FF2B5EF4-FFF2-40B4-BE49-F238E27FC236}">
                      <a16:creationId xmlns:a16="http://schemas.microsoft.com/office/drawing/2014/main" id="{1171061C-A7DF-5D94-53BE-99618734307F}"/>
                    </a:ext>
                  </a:extLst>
                </p:cNvPr>
                <p:cNvSpPr>
                  <a:spLocks noChangeAspect="1" noChangeArrowheads="1"/>
                </p:cNvSpPr>
                <p:nvPr/>
              </p:nvSpPr>
              <p:spPr bwMode="gray">
                <a:xfrm>
                  <a:off x="1903" y="3534"/>
                  <a:ext cx="31" cy="23"/>
                </a:xfrm>
                <a:prstGeom prst="rect">
                  <a:avLst/>
                </a:prstGeom>
                <a:solidFill>
                  <a:srgbClr val="96A8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730" name="Rectangle 799">
                  <a:extLst>
                    <a:ext uri="{FF2B5EF4-FFF2-40B4-BE49-F238E27FC236}">
                      <a16:creationId xmlns:a16="http://schemas.microsoft.com/office/drawing/2014/main" id="{50E1882A-1185-19D9-34AD-046A91A73CDF}"/>
                    </a:ext>
                  </a:extLst>
                </p:cNvPr>
                <p:cNvSpPr>
                  <a:spLocks noChangeAspect="1" noChangeArrowheads="1"/>
                </p:cNvSpPr>
                <p:nvPr/>
              </p:nvSpPr>
              <p:spPr bwMode="gray">
                <a:xfrm>
                  <a:off x="1955" y="3534"/>
                  <a:ext cx="31" cy="23"/>
                </a:xfrm>
                <a:prstGeom prst="rect">
                  <a:avLst/>
                </a:prstGeom>
                <a:solidFill>
                  <a:srgbClr val="96A8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731" name="Rectangle 800">
                  <a:extLst>
                    <a:ext uri="{FF2B5EF4-FFF2-40B4-BE49-F238E27FC236}">
                      <a16:creationId xmlns:a16="http://schemas.microsoft.com/office/drawing/2014/main" id="{08A248E3-64F7-481D-D122-31422C60C54E}"/>
                    </a:ext>
                  </a:extLst>
                </p:cNvPr>
                <p:cNvSpPr>
                  <a:spLocks noChangeAspect="1" noChangeArrowheads="1"/>
                </p:cNvSpPr>
                <p:nvPr/>
              </p:nvSpPr>
              <p:spPr bwMode="gray">
                <a:xfrm>
                  <a:off x="2007" y="3534"/>
                  <a:ext cx="30" cy="23"/>
                </a:xfrm>
                <a:prstGeom prst="rect">
                  <a:avLst/>
                </a:prstGeom>
                <a:solidFill>
                  <a:srgbClr val="96A8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732" name="Rectangle 801">
                  <a:extLst>
                    <a:ext uri="{FF2B5EF4-FFF2-40B4-BE49-F238E27FC236}">
                      <a16:creationId xmlns:a16="http://schemas.microsoft.com/office/drawing/2014/main" id="{A9C51794-7D25-DB4D-8D49-39581CBDEF42}"/>
                    </a:ext>
                  </a:extLst>
                </p:cNvPr>
                <p:cNvSpPr>
                  <a:spLocks noChangeAspect="1" noChangeArrowheads="1"/>
                </p:cNvSpPr>
                <p:nvPr/>
              </p:nvSpPr>
              <p:spPr bwMode="gray">
                <a:xfrm>
                  <a:off x="1853" y="3576"/>
                  <a:ext cx="29" cy="24"/>
                </a:xfrm>
                <a:prstGeom prst="rect">
                  <a:avLst/>
                </a:prstGeom>
                <a:solidFill>
                  <a:srgbClr val="96A8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733" name="Rectangle 802">
                  <a:extLst>
                    <a:ext uri="{FF2B5EF4-FFF2-40B4-BE49-F238E27FC236}">
                      <a16:creationId xmlns:a16="http://schemas.microsoft.com/office/drawing/2014/main" id="{2CF6577B-71F0-0FC5-7328-DF7D49C3BAAC}"/>
                    </a:ext>
                  </a:extLst>
                </p:cNvPr>
                <p:cNvSpPr>
                  <a:spLocks noChangeAspect="1" noChangeArrowheads="1"/>
                </p:cNvSpPr>
                <p:nvPr/>
              </p:nvSpPr>
              <p:spPr bwMode="gray">
                <a:xfrm>
                  <a:off x="1903" y="3576"/>
                  <a:ext cx="31" cy="24"/>
                </a:xfrm>
                <a:prstGeom prst="rect">
                  <a:avLst/>
                </a:prstGeom>
                <a:solidFill>
                  <a:srgbClr val="96A8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734" name="Rectangle 803">
                  <a:extLst>
                    <a:ext uri="{FF2B5EF4-FFF2-40B4-BE49-F238E27FC236}">
                      <a16:creationId xmlns:a16="http://schemas.microsoft.com/office/drawing/2014/main" id="{E8183215-2352-EFAE-98F5-2EAEEE238671}"/>
                    </a:ext>
                  </a:extLst>
                </p:cNvPr>
                <p:cNvSpPr>
                  <a:spLocks noChangeAspect="1" noChangeArrowheads="1"/>
                </p:cNvSpPr>
                <p:nvPr/>
              </p:nvSpPr>
              <p:spPr bwMode="gray">
                <a:xfrm>
                  <a:off x="1955" y="3576"/>
                  <a:ext cx="31" cy="24"/>
                </a:xfrm>
                <a:prstGeom prst="rect">
                  <a:avLst/>
                </a:prstGeom>
                <a:solidFill>
                  <a:srgbClr val="96A8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735" name="Rectangle 804">
                  <a:extLst>
                    <a:ext uri="{FF2B5EF4-FFF2-40B4-BE49-F238E27FC236}">
                      <a16:creationId xmlns:a16="http://schemas.microsoft.com/office/drawing/2014/main" id="{7FC4EC69-F73B-EDB9-150C-E3EDA2A6D60C}"/>
                    </a:ext>
                  </a:extLst>
                </p:cNvPr>
                <p:cNvSpPr>
                  <a:spLocks noChangeAspect="1" noChangeArrowheads="1"/>
                </p:cNvSpPr>
                <p:nvPr/>
              </p:nvSpPr>
              <p:spPr bwMode="gray">
                <a:xfrm>
                  <a:off x="2007" y="3576"/>
                  <a:ext cx="30" cy="24"/>
                </a:xfrm>
                <a:prstGeom prst="rect">
                  <a:avLst/>
                </a:prstGeom>
                <a:solidFill>
                  <a:srgbClr val="96A8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736" name="Rectangle 805">
                  <a:extLst>
                    <a:ext uri="{FF2B5EF4-FFF2-40B4-BE49-F238E27FC236}">
                      <a16:creationId xmlns:a16="http://schemas.microsoft.com/office/drawing/2014/main" id="{8992EDF7-CF97-2683-C7DF-5EBC87124DB6}"/>
                    </a:ext>
                  </a:extLst>
                </p:cNvPr>
                <p:cNvSpPr>
                  <a:spLocks noChangeAspect="1" noChangeArrowheads="1"/>
                </p:cNvSpPr>
                <p:nvPr/>
              </p:nvSpPr>
              <p:spPr bwMode="gray">
                <a:xfrm>
                  <a:off x="1853" y="3619"/>
                  <a:ext cx="29" cy="24"/>
                </a:xfrm>
                <a:prstGeom prst="rect">
                  <a:avLst/>
                </a:prstGeom>
                <a:solidFill>
                  <a:srgbClr val="96A8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737" name="Rectangle 806">
                  <a:extLst>
                    <a:ext uri="{FF2B5EF4-FFF2-40B4-BE49-F238E27FC236}">
                      <a16:creationId xmlns:a16="http://schemas.microsoft.com/office/drawing/2014/main" id="{740EA47C-ECE0-C2B1-9319-95F0ABE509A3}"/>
                    </a:ext>
                  </a:extLst>
                </p:cNvPr>
                <p:cNvSpPr>
                  <a:spLocks noChangeAspect="1" noChangeArrowheads="1"/>
                </p:cNvSpPr>
                <p:nvPr/>
              </p:nvSpPr>
              <p:spPr bwMode="gray">
                <a:xfrm>
                  <a:off x="1903" y="3619"/>
                  <a:ext cx="31" cy="24"/>
                </a:xfrm>
                <a:prstGeom prst="rect">
                  <a:avLst/>
                </a:prstGeom>
                <a:solidFill>
                  <a:srgbClr val="96A8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738" name="Rectangle 807">
                  <a:extLst>
                    <a:ext uri="{FF2B5EF4-FFF2-40B4-BE49-F238E27FC236}">
                      <a16:creationId xmlns:a16="http://schemas.microsoft.com/office/drawing/2014/main" id="{5B9D3D0A-FE96-5DE5-D74C-4FCFA59B1C26}"/>
                    </a:ext>
                  </a:extLst>
                </p:cNvPr>
                <p:cNvSpPr>
                  <a:spLocks noChangeAspect="1" noChangeArrowheads="1"/>
                </p:cNvSpPr>
                <p:nvPr/>
              </p:nvSpPr>
              <p:spPr bwMode="gray">
                <a:xfrm>
                  <a:off x="1955" y="3619"/>
                  <a:ext cx="31" cy="24"/>
                </a:xfrm>
                <a:prstGeom prst="rect">
                  <a:avLst/>
                </a:prstGeom>
                <a:solidFill>
                  <a:srgbClr val="96A8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739" name="Rectangle 808">
                  <a:extLst>
                    <a:ext uri="{FF2B5EF4-FFF2-40B4-BE49-F238E27FC236}">
                      <a16:creationId xmlns:a16="http://schemas.microsoft.com/office/drawing/2014/main" id="{6AFD7018-734A-D21D-8E98-AF4F71F49C3D}"/>
                    </a:ext>
                  </a:extLst>
                </p:cNvPr>
                <p:cNvSpPr>
                  <a:spLocks noChangeAspect="1" noChangeArrowheads="1"/>
                </p:cNvSpPr>
                <p:nvPr/>
              </p:nvSpPr>
              <p:spPr bwMode="gray">
                <a:xfrm>
                  <a:off x="2007" y="3619"/>
                  <a:ext cx="30" cy="24"/>
                </a:xfrm>
                <a:prstGeom prst="rect">
                  <a:avLst/>
                </a:prstGeom>
                <a:solidFill>
                  <a:srgbClr val="96A8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740" name="Rectangle 809">
                  <a:extLst>
                    <a:ext uri="{FF2B5EF4-FFF2-40B4-BE49-F238E27FC236}">
                      <a16:creationId xmlns:a16="http://schemas.microsoft.com/office/drawing/2014/main" id="{79920398-6098-FAED-E1DF-9FDF0B7AA0DD}"/>
                    </a:ext>
                  </a:extLst>
                </p:cNvPr>
                <p:cNvSpPr>
                  <a:spLocks noChangeAspect="1" noChangeArrowheads="1"/>
                </p:cNvSpPr>
                <p:nvPr/>
              </p:nvSpPr>
              <p:spPr bwMode="gray">
                <a:xfrm>
                  <a:off x="1853" y="3661"/>
                  <a:ext cx="29" cy="24"/>
                </a:xfrm>
                <a:prstGeom prst="rect">
                  <a:avLst/>
                </a:prstGeom>
                <a:solidFill>
                  <a:srgbClr val="96A8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741" name="Rectangle 810">
                  <a:extLst>
                    <a:ext uri="{FF2B5EF4-FFF2-40B4-BE49-F238E27FC236}">
                      <a16:creationId xmlns:a16="http://schemas.microsoft.com/office/drawing/2014/main" id="{F2BE3D5E-67C7-C829-B49A-E92566DC4988}"/>
                    </a:ext>
                  </a:extLst>
                </p:cNvPr>
                <p:cNvSpPr>
                  <a:spLocks noChangeAspect="1" noChangeArrowheads="1"/>
                </p:cNvSpPr>
                <p:nvPr/>
              </p:nvSpPr>
              <p:spPr bwMode="gray">
                <a:xfrm>
                  <a:off x="1903" y="3661"/>
                  <a:ext cx="31" cy="24"/>
                </a:xfrm>
                <a:prstGeom prst="rect">
                  <a:avLst/>
                </a:prstGeom>
                <a:solidFill>
                  <a:srgbClr val="96A8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742" name="Rectangle 811">
                  <a:extLst>
                    <a:ext uri="{FF2B5EF4-FFF2-40B4-BE49-F238E27FC236}">
                      <a16:creationId xmlns:a16="http://schemas.microsoft.com/office/drawing/2014/main" id="{E8A2BBA3-6E44-99A7-E315-3DFDD2E7EC8E}"/>
                    </a:ext>
                  </a:extLst>
                </p:cNvPr>
                <p:cNvSpPr>
                  <a:spLocks noChangeAspect="1" noChangeArrowheads="1"/>
                </p:cNvSpPr>
                <p:nvPr/>
              </p:nvSpPr>
              <p:spPr bwMode="gray">
                <a:xfrm>
                  <a:off x="1955" y="3661"/>
                  <a:ext cx="31" cy="24"/>
                </a:xfrm>
                <a:prstGeom prst="rect">
                  <a:avLst/>
                </a:prstGeom>
                <a:solidFill>
                  <a:srgbClr val="96A8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743" name="Rectangle 812">
                  <a:extLst>
                    <a:ext uri="{FF2B5EF4-FFF2-40B4-BE49-F238E27FC236}">
                      <a16:creationId xmlns:a16="http://schemas.microsoft.com/office/drawing/2014/main" id="{E620C20F-BFC2-6DB7-1710-9BCF1E0D1EBD}"/>
                    </a:ext>
                  </a:extLst>
                </p:cNvPr>
                <p:cNvSpPr>
                  <a:spLocks noChangeAspect="1" noChangeArrowheads="1"/>
                </p:cNvSpPr>
                <p:nvPr/>
              </p:nvSpPr>
              <p:spPr bwMode="gray">
                <a:xfrm>
                  <a:off x="2007" y="3661"/>
                  <a:ext cx="30" cy="24"/>
                </a:xfrm>
                <a:prstGeom prst="rect">
                  <a:avLst/>
                </a:prstGeom>
                <a:solidFill>
                  <a:srgbClr val="96A8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744" name="Rectangle 813">
                  <a:extLst>
                    <a:ext uri="{FF2B5EF4-FFF2-40B4-BE49-F238E27FC236}">
                      <a16:creationId xmlns:a16="http://schemas.microsoft.com/office/drawing/2014/main" id="{83EC1AA9-6427-546F-7F1F-9FE96E045DB8}"/>
                    </a:ext>
                  </a:extLst>
                </p:cNvPr>
                <p:cNvSpPr>
                  <a:spLocks noChangeAspect="1" noChangeArrowheads="1"/>
                </p:cNvSpPr>
                <p:nvPr/>
              </p:nvSpPr>
              <p:spPr bwMode="gray">
                <a:xfrm>
                  <a:off x="1853" y="3704"/>
                  <a:ext cx="29" cy="26"/>
                </a:xfrm>
                <a:prstGeom prst="rect">
                  <a:avLst/>
                </a:prstGeom>
                <a:solidFill>
                  <a:srgbClr val="96A8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745" name="Rectangle 814">
                  <a:extLst>
                    <a:ext uri="{FF2B5EF4-FFF2-40B4-BE49-F238E27FC236}">
                      <a16:creationId xmlns:a16="http://schemas.microsoft.com/office/drawing/2014/main" id="{A95DD72B-ADDA-94F7-EA2D-8C6339686C25}"/>
                    </a:ext>
                  </a:extLst>
                </p:cNvPr>
                <p:cNvSpPr>
                  <a:spLocks noChangeAspect="1" noChangeArrowheads="1"/>
                </p:cNvSpPr>
                <p:nvPr/>
              </p:nvSpPr>
              <p:spPr bwMode="gray">
                <a:xfrm>
                  <a:off x="1903" y="3704"/>
                  <a:ext cx="31" cy="26"/>
                </a:xfrm>
                <a:prstGeom prst="rect">
                  <a:avLst/>
                </a:prstGeom>
                <a:solidFill>
                  <a:srgbClr val="96A8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746" name="Rectangle 815">
                  <a:extLst>
                    <a:ext uri="{FF2B5EF4-FFF2-40B4-BE49-F238E27FC236}">
                      <a16:creationId xmlns:a16="http://schemas.microsoft.com/office/drawing/2014/main" id="{80E4CFF9-1F9C-DFA1-5BFF-62B31B981AC5}"/>
                    </a:ext>
                  </a:extLst>
                </p:cNvPr>
                <p:cNvSpPr>
                  <a:spLocks noChangeAspect="1" noChangeArrowheads="1"/>
                </p:cNvSpPr>
                <p:nvPr/>
              </p:nvSpPr>
              <p:spPr bwMode="gray">
                <a:xfrm>
                  <a:off x="1955" y="3704"/>
                  <a:ext cx="31" cy="26"/>
                </a:xfrm>
                <a:prstGeom prst="rect">
                  <a:avLst/>
                </a:prstGeom>
                <a:solidFill>
                  <a:srgbClr val="96A8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747" name="Rectangle 816">
                  <a:extLst>
                    <a:ext uri="{FF2B5EF4-FFF2-40B4-BE49-F238E27FC236}">
                      <a16:creationId xmlns:a16="http://schemas.microsoft.com/office/drawing/2014/main" id="{4443EFC8-4116-401B-345B-D5B7392BF659}"/>
                    </a:ext>
                  </a:extLst>
                </p:cNvPr>
                <p:cNvSpPr>
                  <a:spLocks noChangeAspect="1" noChangeArrowheads="1"/>
                </p:cNvSpPr>
                <p:nvPr/>
              </p:nvSpPr>
              <p:spPr bwMode="gray">
                <a:xfrm>
                  <a:off x="2007" y="3704"/>
                  <a:ext cx="30" cy="26"/>
                </a:xfrm>
                <a:prstGeom prst="rect">
                  <a:avLst/>
                </a:prstGeom>
                <a:solidFill>
                  <a:srgbClr val="96A8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748" name="Rectangle 817">
                  <a:extLst>
                    <a:ext uri="{FF2B5EF4-FFF2-40B4-BE49-F238E27FC236}">
                      <a16:creationId xmlns:a16="http://schemas.microsoft.com/office/drawing/2014/main" id="{2C9D2979-A38A-BD9A-B6A0-BEB2B607D2EB}"/>
                    </a:ext>
                  </a:extLst>
                </p:cNvPr>
                <p:cNvSpPr>
                  <a:spLocks noChangeAspect="1" noChangeArrowheads="1"/>
                </p:cNvSpPr>
                <p:nvPr/>
              </p:nvSpPr>
              <p:spPr bwMode="gray">
                <a:xfrm>
                  <a:off x="1697" y="3491"/>
                  <a:ext cx="31" cy="24"/>
                </a:xfrm>
                <a:prstGeom prst="rect">
                  <a:avLst/>
                </a:prstGeom>
                <a:solidFill>
                  <a:srgbClr val="96A8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749" name="Rectangle 818">
                  <a:extLst>
                    <a:ext uri="{FF2B5EF4-FFF2-40B4-BE49-F238E27FC236}">
                      <a16:creationId xmlns:a16="http://schemas.microsoft.com/office/drawing/2014/main" id="{E5301680-7539-51E3-A754-E6D944997CCC}"/>
                    </a:ext>
                  </a:extLst>
                </p:cNvPr>
                <p:cNvSpPr>
                  <a:spLocks noChangeAspect="1" noChangeArrowheads="1"/>
                </p:cNvSpPr>
                <p:nvPr/>
              </p:nvSpPr>
              <p:spPr bwMode="gray">
                <a:xfrm>
                  <a:off x="1749" y="3491"/>
                  <a:ext cx="31" cy="24"/>
                </a:xfrm>
                <a:prstGeom prst="rect">
                  <a:avLst/>
                </a:prstGeom>
                <a:solidFill>
                  <a:srgbClr val="96A8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750" name="Rectangle 819">
                  <a:extLst>
                    <a:ext uri="{FF2B5EF4-FFF2-40B4-BE49-F238E27FC236}">
                      <a16:creationId xmlns:a16="http://schemas.microsoft.com/office/drawing/2014/main" id="{50942227-C2B6-F556-09F2-4263ACF2B744}"/>
                    </a:ext>
                  </a:extLst>
                </p:cNvPr>
                <p:cNvSpPr>
                  <a:spLocks noChangeAspect="1" noChangeArrowheads="1"/>
                </p:cNvSpPr>
                <p:nvPr/>
              </p:nvSpPr>
              <p:spPr bwMode="gray">
                <a:xfrm>
                  <a:off x="1801" y="3491"/>
                  <a:ext cx="29" cy="24"/>
                </a:xfrm>
                <a:prstGeom prst="rect">
                  <a:avLst/>
                </a:prstGeom>
                <a:solidFill>
                  <a:srgbClr val="96A8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751" name="Rectangle 820">
                  <a:extLst>
                    <a:ext uri="{FF2B5EF4-FFF2-40B4-BE49-F238E27FC236}">
                      <a16:creationId xmlns:a16="http://schemas.microsoft.com/office/drawing/2014/main" id="{1F0A2029-4033-E7A2-5499-E620996498EE}"/>
                    </a:ext>
                  </a:extLst>
                </p:cNvPr>
                <p:cNvSpPr>
                  <a:spLocks noChangeAspect="1" noChangeArrowheads="1"/>
                </p:cNvSpPr>
                <p:nvPr/>
              </p:nvSpPr>
              <p:spPr bwMode="gray">
                <a:xfrm>
                  <a:off x="1697" y="3534"/>
                  <a:ext cx="31" cy="23"/>
                </a:xfrm>
                <a:prstGeom prst="rect">
                  <a:avLst/>
                </a:prstGeom>
                <a:solidFill>
                  <a:srgbClr val="96A8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752" name="Rectangle 821">
                  <a:extLst>
                    <a:ext uri="{FF2B5EF4-FFF2-40B4-BE49-F238E27FC236}">
                      <a16:creationId xmlns:a16="http://schemas.microsoft.com/office/drawing/2014/main" id="{097797F0-A60F-B5BE-6BDB-B2D47B500B7D}"/>
                    </a:ext>
                  </a:extLst>
                </p:cNvPr>
                <p:cNvSpPr>
                  <a:spLocks noChangeAspect="1" noChangeArrowheads="1"/>
                </p:cNvSpPr>
                <p:nvPr/>
              </p:nvSpPr>
              <p:spPr bwMode="gray">
                <a:xfrm>
                  <a:off x="1749" y="3534"/>
                  <a:ext cx="31" cy="23"/>
                </a:xfrm>
                <a:prstGeom prst="rect">
                  <a:avLst/>
                </a:prstGeom>
                <a:solidFill>
                  <a:srgbClr val="96A8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753" name="Rectangle 822">
                  <a:extLst>
                    <a:ext uri="{FF2B5EF4-FFF2-40B4-BE49-F238E27FC236}">
                      <a16:creationId xmlns:a16="http://schemas.microsoft.com/office/drawing/2014/main" id="{2E7C5ACE-DB23-F107-1A7B-6ADF3F39A933}"/>
                    </a:ext>
                  </a:extLst>
                </p:cNvPr>
                <p:cNvSpPr>
                  <a:spLocks noChangeAspect="1" noChangeArrowheads="1"/>
                </p:cNvSpPr>
                <p:nvPr/>
              </p:nvSpPr>
              <p:spPr bwMode="gray">
                <a:xfrm>
                  <a:off x="1801" y="3534"/>
                  <a:ext cx="29" cy="23"/>
                </a:xfrm>
                <a:prstGeom prst="rect">
                  <a:avLst/>
                </a:prstGeom>
                <a:solidFill>
                  <a:srgbClr val="96A8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754" name="Rectangle 823">
                  <a:extLst>
                    <a:ext uri="{FF2B5EF4-FFF2-40B4-BE49-F238E27FC236}">
                      <a16:creationId xmlns:a16="http://schemas.microsoft.com/office/drawing/2014/main" id="{13DBE470-3878-6307-5E52-E7B1E91A9C6E}"/>
                    </a:ext>
                  </a:extLst>
                </p:cNvPr>
                <p:cNvSpPr>
                  <a:spLocks noChangeAspect="1" noChangeArrowheads="1"/>
                </p:cNvSpPr>
                <p:nvPr/>
              </p:nvSpPr>
              <p:spPr bwMode="gray">
                <a:xfrm>
                  <a:off x="1697" y="3576"/>
                  <a:ext cx="31" cy="24"/>
                </a:xfrm>
                <a:prstGeom prst="rect">
                  <a:avLst/>
                </a:prstGeom>
                <a:solidFill>
                  <a:srgbClr val="96A8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755" name="Rectangle 824">
                  <a:extLst>
                    <a:ext uri="{FF2B5EF4-FFF2-40B4-BE49-F238E27FC236}">
                      <a16:creationId xmlns:a16="http://schemas.microsoft.com/office/drawing/2014/main" id="{E32E4349-5205-207B-B5D8-A938B9E79291}"/>
                    </a:ext>
                  </a:extLst>
                </p:cNvPr>
                <p:cNvSpPr>
                  <a:spLocks noChangeAspect="1" noChangeArrowheads="1"/>
                </p:cNvSpPr>
                <p:nvPr/>
              </p:nvSpPr>
              <p:spPr bwMode="gray">
                <a:xfrm>
                  <a:off x="1749" y="3576"/>
                  <a:ext cx="31" cy="24"/>
                </a:xfrm>
                <a:prstGeom prst="rect">
                  <a:avLst/>
                </a:prstGeom>
                <a:solidFill>
                  <a:srgbClr val="96A8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756" name="Rectangle 825">
                  <a:extLst>
                    <a:ext uri="{FF2B5EF4-FFF2-40B4-BE49-F238E27FC236}">
                      <a16:creationId xmlns:a16="http://schemas.microsoft.com/office/drawing/2014/main" id="{16D91FEB-2B83-FF74-64D9-8159EDE439DB}"/>
                    </a:ext>
                  </a:extLst>
                </p:cNvPr>
                <p:cNvSpPr>
                  <a:spLocks noChangeAspect="1" noChangeArrowheads="1"/>
                </p:cNvSpPr>
                <p:nvPr/>
              </p:nvSpPr>
              <p:spPr bwMode="gray">
                <a:xfrm>
                  <a:off x="1801" y="3576"/>
                  <a:ext cx="29" cy="24"/>
                </a:xfrm>
                <a:prstGeom prst="rect">
                  <a:avLst/>
                </a:prstGeom>
                <a:solidFill>
                  <a:srgbClr val="96A8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757" name="Rectangle 826">
                  <a:extLst>
                    <a:ext uri="{FF2B5EF4-FFF2-40B4-BE49-F238E27FC236}">
                      <a16:creationId xmlns:a16="http://schemas.microsoft.com/office/drawing/2014/main" id="{59950912-BE5E-994C-FD92-DD13553A83F0}"/>
                    </a:ext>
                  </a:extLst>
                </p:cNvPr>
                <p:cNvSpPr>
                  <a:spLocks noChangeAspect="1" noChangeArrowheads="1"/>
                </p:cNvSpPr>
                <p:nvPr/>
              </p:nvSpPr>
              <p:spPr bwMode="gray">
                <a:xfrm>
                  <a:off x="1697" y="3619"/>
                  <a:ext cx="31" cy="24"/>
                </a:xfrm>
                <a:prstGeom prst="rect">
                  <a:avLst/>
                </a:prstGeom>
                <a:solidFill>
                  <a:srgbClr val="96A8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758" name="Rectangle 827">
                  <a:extLst>
                    <a:ext uri="{FF2B5EF4-FFF2-40B4-BE49-F238E27FC236}">
                      <a16:creationId xmlns:a16="http://schemas.microsoft.com/office/drawing/2014/main" id="{EC47C28B-55EB-6ECF-74BE-EE97ABE71F11}"/>
                    </a:ext>
                  </a:extLst>
                </p:cNvPr>
                <p:cNvSpPr>
                  <a:spLocks noChangeAspect="1" noChangeArrowheads="1"/>
                </p:cNvSpPr>
                <p:nvPr/>
              </p:nvSpPr>
              <p:spPr bwMode="gray">
                <a:xfrm>
                  <a:off x="1749" y="3619"/>
                  <a:ext cx="31" cy="24"/>
                </a:xfrm>
                <a:prstGeom prst="rect">
                  <a:avLst/>
                </a:prstGeom>
                <a:solidFill>
                  <a:srgbClr val="96A8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759" name="Rectangle 828">
                  <a:extLst>
                    <a:ext uri="{FF2B5EF4-FFF2-40B4-BE49-F238E27FC236}">
                      <a16:creationId xmlns:a16="http://schemas.microsoft.com/office/drawing/2014/main" id="{BA64491D-5D4A-7F03-BDB1-6C4342CC31EB}"/>
                    </a:ext>
                  </a:extLst>
                </p:cNvPr>
                <p:cNvSpPr>
                  <a:spLocks noChangeAspect="1" noChangeArrowheads="1"/>
                </p:cNvSpPr>
                <p:nvPr/>
              </p:nvSpPr>
              <p:spPr bwMode="gray">
                <a:xfrm>
                  <a:off x="1801" y="3619"/>
                  <a:ext cx="29" cy="24"/>
                </a:xfrm>
                <a:prstGeom prst="rect">
                  <a:avLst/>
                </a:prstGeom>
                <a:solidFill>
                  <a:srgbClr val="96A8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760" name="Rectangle 829">
                  <a:extLst>
                    <a:ext uri="{FF2B5EF4-FFF2-40B4-BE49-F238E27FC236}">
                      <a16:creationId xmlns:a16="http://schemas.microsoft.com/office/drawing/2014/main" id="{5327C7D6-E9AF-E6B4-66F8-A9BA4D3F498F}"/>
                    </a:ext>
                  </a:extLst>
                </p:cNvPr>
                <p:cNvSpPr>
                  <a:spLocks noChangeAspect="1" noChangeArrowheads="1"/>
                </p:cNvSpPr>
                <p:nvPr/>
              </p:nvSpPr>
              <p:spPr bwMode="gray">
                <a:xfrm>
                  <a:off x="1697" y="3661"/>
                  <a:ext cx="31" cy="24"/>
                </a:xfrm>
                <a:prstGeom prst="rect">
                  <a:avLst/>
                </a:prstGeom>
                <a:solidFill>
                  <a:srgbClr val="96A8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761" name="Rectangle 830">
                  <a:extLst>
                    <a:ext uri="{FF2B5EF4-FFF2-40B4-BE49-F238E27FC236}">
                      <a16:creationId xmlns:a16="http://schemas.microsoft.com/office/drawing/2014/main" id="{6DE6126B-6B98-0546-94CC-1D979C97E2B1}"/>
                    </a:ext>
                  </a:extLst>
                </p:cNvPr>
                <p:cNvSpPr>
                  <a:spLocks noChangeAspect="1" noChangeArrowheads="1"/>
                </p:cNvSpPr>
                <p:nvPr/>
              </p:nvSpPr>
              <p:spPr bwMode="gray">
                <a:xfrm>
                  <a:off x="1749" y="3661"/>
                  <a:ext cx="31" cy="24"/>
                </a:xfrm>
                <a:prstGeom prst="rect">
                  <a:avLst/>
                </a:prstGeom>
                <a:solidFill>
                  <a:srgbClr val="96A8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762" name="Rectangle 831">
                  <a:extLst>
                    <a:ext uri="{FF2B5EF4-FFF2-40B4-BE49-F238E27FC236}">
                      <a16:creationId xmlns:a16="http://schemas.microsoft.com/office/drawing/2014/main" id="{C20351A6-ADB9-753B-C3C3-8FF154C654DD}"/>
                    </a:ext>
                  </a:extLst>
                </p:cNvPr>
                <p:cNvSpPr>
                  <a:spLocks noChangeAspect="1" noChangeArrowheads="1"/>
                </p:cNvSpPr>
                <p:nvPr/>
              </p:nvSpPr>
              <p:spPr bwMode="gray">
                <a:xfrm>
                  <a:off x="1801" y="3661"/>
                  <a:ext cx="29" cy="24"/>
                </a:xfrm>
                <a:prstGeom prst="rect">
                  <a:avLst/>
                </a:prstGeom>
                <a:solidFill>
                  <a:srgbClr val="96A8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763" name="Rectangle 832">
                  <a:extLst>
                    <a:ext uri="{FF2B5EF4-FFF2-40B4-BE49-F238E27FC236}">
                      <a16:creationId xmlns:a16="http://schemas.microsoft.com/office/drawing/2014/main" id="{28280608-520F-F532-1F9C-CB91486B86A4}"/>
                    </a:ext>
                  </a:extLst>
                </p:cNvPr>
                <p:cNvSpPr>
                  <a:spLocks noChangeAspect="1" noChangeArrowheads="1"/>
                </p:cNvSpPr>
                <p:nvPr/>
              </p:nvSpPr>
              <p:spPr bwMode="gray">
                <a:xfrm>
                  <a:off x="1697" y="3704"/>
                  <a:ext cx="31" cy="26"/>
                </a:xfrm>
                <a:prstGeom prst="rect">
                  <a:avLst/>
                </a:prstGeom>
                <a:solidFill>
                  <a:srgbClr val="96A8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764" name="Rectangle 833">
                  <a:extLst>
                    <a:ext uri="{FF2B5EF4-FFF2-40B4-BE49-F238E27FC236}">
                      <a16:creationId xmlns:a16="http://schemas.microsoft.com/office/drawing/2014/main" id="{36E12D50-DC94-9EF6-6A7B-2DC11BC68C1D}"/>
                    </a:ext>
                  </a:extLst>
                </p:cNvPr>
                <p:cNvSpPr>
                  <a:spLocks noChangeAspect="1" noChangeArrowheads="1"/>
                </p:cNvSpPr>
                <p:nvPr/>
              </p:nvSpPr>
              <p:spPr bwMode="gray">
                <a:xfrm>
                  <a:off x="1749" y="3704"/>
                  <a:ext cx="31" cy="26"/>
                </a:xfrm>
                <a:prstGeom prst="rect">
                  <a:avLst/>
                </a:prstGeom>
                <a:solidFill>
                  <a:srgbClr val="96A8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765" name="Rectangle 834">
                  <a:extLst>
                    <a:ext uri="{FF2B5EF4-FFF2-40B4-BE49-F238E27FC236}">
                      <a16:creationId xmlns:a16="http://schemas.microsoft.com/office/drawing/2014/main" id="{F175956A-DFB5-605F-0EFD-9D8EE175EC06}"/>
                    </a:ext>
                  </a:extLst>
                </p:cNvPr>
                <p:cNvSpPr>
                  <a:spLocks noChangeAspect="1" noChangeArrowheads="1"/>
                </p:cNvSpPr>
                <p:nvPr/>
              </p:nvSpPr>
              <p:spPr bwMode="gray">
                <a:xfrm>
                  <a:off x="1801" y="3704"/>
                  <a:ext cx="29" cy="26"/>
                </a:xfrm>
                <a:prstGeom prst="rect">
                  <a:avLst/>
                </a:prstGeom>
                <a:solidFill>
                  <a:srgbClr val="96A8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766" name="Rectangle 835">
                  <a:extLst>
                    <a:ext uri="{FF2B5EF4-FFF2-40B4-BE49-F238E27FC236}">
                      <a16:creationId xmlns:a16="http://schemas.microsoft.com/office/drawing/2014/main" id="{7AA6458D-00D6-836F-6DE3-D52697CE8FEC}"/>
                    </a:ext>
                  </a:extLst>
                </p:cNvPr>
                <p:cNvSpPr>
                  <a:spLocks noChangeAspect="1" noChangeArrowheads="1"/>
                </p:cNvSpPr>
                <p:nvPr/>
              </p:nvSpPr>
              <p:spPr bwMode="gray">
                <a:xfrm>
                  <a:off x="1596" y="3491"/>
                  <a:ext cx="28" cy="24"/>
                </a:xfrm>
                <a:prstGeom prst="rect">
                  <a:avLst/>
                </a:prstGeom>
                <a:solidFill>
                  <a:srgbClr val="96A8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767" name="Rectangle 836">
                  <a:extLst>
                    <a:ext uri="{FF2B5EF4-FFF2-40B4-BE49-F238E27FC236}">
                      <a16:creationId xmlns:a16="http://schemas.microsoft.com/office/drawing/2014/main" id="{6619F2BF-2A21-06DA-84A7-BA10625873F4}"/>
                    </a:ext>
                  </a:extLst>
                </p:cNvPr>
                <p:cNvSpPr>
                  <a:spLocks noChangeAspect="1" noChangeArrowheads="1"/>
                </p:cNvSpPr>
                <p:nvPr/>
              </p:nvSpPr>
              <p:spPr bwMode="gray">
                <a:xfrm>
                  <a:off x="1648" y="3491"/>
                  <a:ext cx="28" cy="24"/>
                </a:xfrm>
                <a:prstGeom prst="rect">
                  <a:avLst/>
                </a:prstGeom>
                <a:solidFill>
                  <a:srgbClr val="96A8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768" name="Rectangle 837">
                  <a:extLst>
                    <a:ext uri="{FF2B5EF4-FFF2-40B4-BE49-F238E27FC236}">
                      <a16:creationId xmlns:a16="http://schemas.microsoft.com/office/drawing/2014/main" id="{D1D97F2E-4C8A-39D0-43E2-3908647D1E89}"/>
                    </a:ext>
                  </a:extLst>
                </p:cNvPr>
                <p:cNvSpPr>
                  <a:spLocks noChangeAspect="1" noChangeArrowheads="1"/>
                </p:cNvSpPr>
                <p:nvPr/>
              </p:nvSpPr>
              <p:spPr bwMode="gray">
                <a:xfrm>
                  <a:off x="1596" y="3534"/>
                  <a:ext cx="28" cy="23"/>
                </a:xfrm>
                <a:prstGeom prst="rect">
                  <a:avLst/>
                </a:prstGeom>
                <a:solidFill>
                  <a:srgbClr val="96A8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769" name="Rectangle 838">
                  <a:extLst>
                    <a:ext uri="{FF2B5EF4-FFF2-40B4-BE49-F238E27FC236}">
                      <a16:creationId xmlns:a16="http://schemas.microsoft.com/office/drawing/2014/main" id="{9338DCD3-75F3-72E8-1456-BF0B11650E3E}"/>
                    </a:ext>
                  </a:extLst>
                </p:cNvPr>
                <p:cNvSpPr>
                  <a:spLocks noChangeAspect="1" noChangeArrowheads="1"/>
                </p:cNvSpPr>
                <p:nvPr/>
              </p:nvSpPr>
              <p:spPr bwMode="gray">
                <a:xfrm>
                  <a:off x="1648" y="3534"/>
                  <a:ext cx="28" cy="23"/>
                </a:xfrm>
                <a:prstGeom prst="rect">
                  <a:avLst/>
                </a:prstGeom>
                <a:solidFill>
                  <a:srgbClr val="96A8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770" name="Rectangle 839">
                  <a:extLst>
                    <a:ext uri="{FF2B5EF4-FFF2-40B4-BE49-F238E27FC236}">
                      <a16:creationId xmlns:a16="http://schemas.microsoft.com/office/drawing/2014/main" id="{8E4D8B21-9754-2DA8-5756-6742FB91D5DC}"/>
                    </a:ext>
                  </a:extLst>
                </p:cNvPr>
                <p:cNvSpPr>
                  <a:spLocks noChangeAspect="1" noChangeArrowheads="1"/>
                </p:cNvSpPr>
                <p:nvPr/>
              </p:nvSpPr>
              <p:spPr bwMode="gray">
                <a:xfrm>
                  <a:off x="1596" y="3576"/>
                  <a:ext cx="28" cy="24"/>
                </a:xfrm>
                <a:prstGeom prst="rect">
                  <a:avLst/>
                </a:prstGeom>
                <a:solidFill>
                  <a:srgbClr val="96A8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771" name="Rectangle 840">
                  <a:extLst>
                    <a:ext uri="{FF2B5EF4-FFF2-40B4-BE49-F238E27FC236}">
                      <a16:creationId xmlns:a16="http://schemas.microsoft.com/office/drawing/2014/main" id="{18748905-1DAB-A635-C03C-E0626C985BF2}"/>
                    </a:ext>
                  </a:extLst>
                </p:cNvPr>
                <p:cNvSpPr>
                  <a:spLocks noChangeAspect="1" noChangeArrowheads="1"/>
                </p:cNvSpPr>
                <p:nvPr/>
              </p:nvSpPr>
              <p:spPr bwMode="gray">
                <a:xfrm>
                  <a:off x="1648" y="3576"/>
                  <a:ext cx="28" cy="24"/>
                </a:xfrm>
                <a:prstGeom prst="rect">
                  <a:avLst/>
                </a:prstGeom>
                <a:solidFill>
                  <a:srgbClr val="96A8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772" name="Rectangle 841">
                  <a:extLst>
                    <a:ext uri="{FF2B5EF4-FFF2-40B4-BE49-F238E27FC236}">
                      <a16:creationId xmlns:a16="http://schemas.microsoft.com/office/drawing/2014/main" id="{70F178F0-429D-175D-C0C2-1F36DE4DE91D}"/>
                    </a:ext>
                  </a:extLst>
                </p:cNvPr>
                <p:cNvSpPr>
                  <a:spLocks noChangeAspect="1" noChangeArrowheads="1"/>
                </p:cNvSpPr>
                <p:nvPr/>
              </p:nvSpPr>
              <p:spPr bwMode="gray">
                <a:xfrm>
                  <a:off x="1596" y="3619"/>
                  <a:ext cx="28" cy="24"/>
                </a:xfrm>
                <a:prstGeom prst="rect">
                  <a:avLst/>
                </a:prstGeom>
                <a:solidFill>
                  <a:srgbClr val="96A8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773" name="Rectangle 842">
                  <a:extLst>
                    <a:ext uri="{FF2B5EF4-FFF2-40B4-BE49-F238E27FC236}">
                      <a16:creationId xmlns:a16="http://schemas.microsoft.com/office/drawing/2014/main" id="{7743BD49-5AE8-BA6C-99AC-1990345CA40B}"/>
                    </a:ext>
                  </a:extLst>
                </p:cNvPr>
                <p:cNvSpPr>
                  <a:spLocks noChangeAspect="1" noChangeArrowheads="1"/>
                </p:cNvSpPr>
                <p:nvPr/>
              </p:nvSpPr>
              <p:spPr bwMode="gray">
                <a:xfrm>
                  <a:off x="1648" y="3619"/>
                  <a:ext cx="28" cy="24"/>
                </a:xfrm>
                <a:prstGeom prst="rect">
                  <a:avLst/>
                </a:prstGeom>
                <a:solidFill>
                  <a:srgbClr val="96A8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774" name="Rectangle 843">
                  <a:extLst>
                    <a:ext uri="{FF2B5EF4-FFF2-40B4-BE49-F238E27FC236}">
                      <a16:creationId xmlns:a16="http://schemas.microsoft.com/office/drawing/2014/main" id="{D0705070-4DDA-95C9-08CB-5177A27D5F96}"/>
                    </a:ext>
                  </a:extLst>
                </p:cNvPr>
                <p:cNvSpPr>
                  <a:spLocks noChangeAspect="1" noChangeArrowheads="1"/>
                </p:cNvSpPr>
                <p:nvPr/>
              </p:nvSpPr>
              <p:spPr bwMode="gray">
                <a:xfrm>
                  <a:off x="1596" y="3661"/>
                  <a:ext cx="28" cy="24"/>
                </a:xfrm>
                <a:prstGeom prst="rect">
                  <a:avLst/>
                </a:prstGeom>
                <a:solidFill>
                  <a:srgbClr val="96A8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775" name="Rectangle 844">
                  <a:extLst>
                    <a:ext uri="{FF2B5EF4-FFF2-40B4-BE49-F238E27FC236}">
                      <a16:creationId xmlns:a16="http://schemas.microsoft.com/office/drawing/2014/main" id="{FD6DA056-C05A-8BA0-8246-B22AEE846B9A}"/>
                    </a:ext>
                  </a:extLst>
                </p:cNvPr>
                <p:cNvSpPr>
                  <a:spLocks noChangeAspect="1" noChangeArrowheads="1"/>
                </p:cNvSpPr>
                <p:nvPr/>
              </p:nvSpPr>
              <p:spPr bwMode="gray">
                <a:xfrm>
                  <a:off x="1648" y="3661"/>
                  <a:ext cx="28" cy="24"/>
                </a:xfrm>
                <a:prstGeom prst="rect">
                  <a:avLst/>
                </a:prstGeom>
                <a:solidFill>
                  <a:srgbClr val="96A8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776" name="Rectangle 845">
                  <a:extLst>
                    <a:ext uri="{FF2B5EF4-FFF2-40B4-BE49-F238E27FC236}">
                      <a16:creationId xmlns:a16="http://schemas.microsoft.com/office/drawing/2014/main" id="{A1FD223E-2952-A48F-19FA-D4804F2B142F}"/>
                    </a:ext>
                  </a:extLst>
                </p:cNvPr>
                <p:cNvSpPr>
                  <a:spLocks noChangeAspect="1" noChangeArrowheads="1"/>
                </p:cNvSpPr>
                <p:nvPr/>
              </p:nvSpPr>
              <p:spPr bwMode="gray">
                <a:xfrm>
                  <a:off x="1596" y="3704"/>
                  <a:ext cx="28" cy="26"/>
                </a:xfrm>
                <a:prstGeom prst="rect">
                  <a:avLst/>
                </a:prstGeom>
                <a:solidFill>
                  <a:srgbClr val="96A8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777" name="Rectangle 846">
                  <a:extLst>
                    <a:ext uri="{FF2B5EF4-FFF2-40B4-BE49-F238E27FC236}">
                      <a16:creationId xmlns:a16="http://schemas.microsoft.com/office/drawing/2014/main" id="{29B1FF83-9DF0-9439-8460-2A9052FD3A92}"/>
                    </a:ext>
                  </a:extLst>
                </p:cNvPr>
                <p:cNvSpPr>
                  <a:spLocks noChangeAspect="1" noChangeArrowheads="1"/>
                </p:cNvSpPr>
                <p:nvPr/>
              </p:nvSpPr>
              <p:spPr bwMode="gray">
                <a:xfrm>
                  <a:off x="1648" y="3704"/>
                  <a:ext cx="28" cy="26"/>
                </a:xfrm>
                <a:prstGeom prst="rect">
                  <a:avLst/>
                </a:prstGeom>
                <a:solidFill>
                  <a:srgbClr val="96A8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778" name="Freeform 847">
                  <a:extLst>
                    <a:ext uri="{FF2B5EF4-FFF2-40B4-BE49-F238E27FC236}">
                      <a16:creationId xmlns:a16="http://schemas.microsoft.com/office/drawing/2014/main" id="{96B64F1F-70AB-5AD0-21AC-B8035240C205}"/>
                    </a:ext>
                  </a:extLst>
                </p:cNvPr>
                <p:cNvSpPr>
                  <a:spLocks noChangeAspect="1"/>
                </p:cNvSpPr>
                <p:nvPr/>
              </p:nvSpPr>
              <p:spPr bwMode="gray">
                <a:xfrm>
                  <a:off x="1827" y="3598"/>
                  <a:ext cx="3" cy="2"/>
                </a:xfrm>
                <a:custGeom>
                  <a:avLst/>
                  <a:gdLst>
                    <a:gd name="T0" fmla="*/ 3 w 3"/>
                    <a:gd name="T1" fmla="*/ 0 h 2"/>
                    <a:gd name="T2" fmla="*/ 0 w 3"/>
                    <a:gd name="T3" fmla="*/ 2 h 2"/>
                    <a:gd name="T4" fmla="*/ 3 w 3"/>
                    <a:gd name="T5" fmla="*/ 2 h 2"/>
                    <a:gd name="T6" fmla="*/ 3 w 3"/>
                    <a:gd name="T7" fmla="*/ 0 h 2"/>
                  </a:gdLst>
                  <a:ahLst/>
                  <a:cxnLst>
                    <a:cxn ang="0">
                      <a:pos x="T0" y="T1"/>
                    </a:cxn>
                    <a:cxn ang="0">
                      <a:pos x="T2" y="T3"/>
                    </a:cxn>
                    <a:cxn ang="0">
                      <a:pos x="T4" y="T5"/>
                    </a:cxn>
                    <a:cxn ang="0">
                      <a:pos x="T6" y="T7"/>
                    </a:cxn>
                  </a:cxnLst>
                  <a:rect l="0" t="0" r="r" b="b"/>
                  <a:pathLst>
                    <a:path w="3" h="2">
                      <a:moveTo>
                        <a:pt x="3" y="0"/>
                      </a:moveTo>
                      <a:lnTo>
                        <a:pt x="0" y="2"/>
                      </a:lnTo>
                      <a:lnTo>
                        <a:pt x="3" y="2"/>
                      </a:lnTo>
                      <a:lnTo>
                        <a:pt x="3" y="0"/>
                      </a:lnTo>
                      <a:close/>
                    </a:path>
                  </a:pathLst>
                </a:custGeom>
                <a:solidFill>
                  <a:srgbClr val="BBC8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grpSp>
          <p:grpSp>
            <p:nvGrpSpPr>
              <p:cNvPr id="686" name="Group 848">
                <a:extLst>
                  <a:ext uri="{FF2B5EF4-FFF2-40B4-BE49-F238E27FC236}">
                    <a16:creationId xmlns:a16="http://schemas.microsoft.com/office/drawing/2014/main" id="{8363693F-9393-1421-E5FC-293036D12E8E}"/>
                  </a:ext>
                </a:extLst>
              </p:cNvPr>
              <p:cNvGrpSpPr>
                <a:grpSpLocks noChangeAspect="1"/>
              </p:cNvGrpSpPr>
              <p:nvPr/>
            </p:nvGrpSpPr>
            <p:grpSpPr bwMode="auto">
              <a:xfrm>
                <a:off x="5096" y="1792"/>
                <a:ext cx="441" cy="239"/>
                <a:chOff x="1596" y="3491"/>
                <a:chExt cx="441" cy="239"/>
              </a:xfrm>
            </p:grpSpPr>
            <p:sp>
              <p:nvSpPr>
                <p:cNvPr id="687" name="Freeform 849">
                  <a:extLst>
                    <a:ext uri="{FF2B5EF4-FFF2-40B4-BE49-F238E27FC236}">
                      <a16:creationId xmlns:a16="http://schemas.microsoft.com/office/drawing/2014/main" id="{BA11A96F-0BB4-1E56-05A2-879C98E8DB53}"/>
                    </a:ext>
                  </a:extLst>
                </p:cNvPr>
                <p:cNvSpPr>
                  <a:spLocks noChangeAspect="1"/>
                </p:cNvSpPr>
                <p:nvPr/>
              </p:nvSpPr>
              <p:spPr bwMode="gray">
                <a:xfrm>
                  <a:off x="2028" y="3548"/>
                  <a:ext cx="9" cy="9"/>
                </a:xfrm>
                <a:custGeom>
                  <a:avLst/>
                  <a:gdLst>
                    <a:gd name="T0" fmla="*/ 9 w 9"/>
                    <a:gd name="T1" fmla="*/ 0 h 9"/>
                    <a:gd name="T2" fmla="*/ 0 w 9"/>
                    <a:gd name="T3" fmla="*/ 9 h 9"/>
                    <a:gd name="T4" fmla="*/ 9 w 9"/>
                    <a:gd name="T5" fmla="*/ 9 h 9"/>
                    <a:gd name="T6" fmla="*/ 9 w 9"/>
                    <a:gd name="T7" fmla="*/ 0 h 9"/>
                  </a:gdLst>
                  <a:ahLst/>
                  <a:cxnLst>
                    <a:cxn ang="0">
                      <a:pos x="T0" y="T1"/>
                    </a:cxn>
                    <a:cxn ang="0">
                      <a:pos x="T2" y="T3"/>
                    </a:cxn>
                    <a:cxn ang="0">
                      <a:pos x="T4" y="T5"/>
                    </a:cxn>
                    <a:cxn ang="0">
                      <a:pos x="T6" y="T7"/>
                    </a:cxn>
                  </a:cxnLst>
                  <a:rect l="0" t="0" r="r" b="b"/>
                  <a:pathLst>
                    <a:path w="9" h="9">
                      <a:moveTo>
                        <a:pt x="9" y="0"/>
                      </a:moveTo>
                      <a:lnTo>
                        <a:pt x="0" y="9"/>
                      </a:lnTo>
                      <a:lnTo>
                        <a:pt x="9" y="9"/>
                      </a:lnTo>
                      <a:lnTo>
                        <a:pt x="9" y="0"/>
                      </a:lnTo>
                      <a:close/>
                    </a:path>
                  </a:pathLst>
                </a:custGeom>
                <a:solidFill>
                  <a:srgbClr val="BBC8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688" name="Freeform 850">
                  <a:extLst>
                    <a:ext uri="{FF2B5EF4-FFF2-40B4-BE49-F238E27FC236}">
                      <a16:creationId xmlns:a16="http://schemas.microsoft.com/office/drawing/2014/main" id="{C0C3618B-099E-A015-83EB-D9E4AEF5E0A8}"/>
                    </a:ext>
                  </a:extLst>
                </p:cNvPr>
                <p:cNvSpPr>
                  <a:spLocks noChangeAspect="1"/>
                </p:cNvSpPr>
                <p:nvPr/>
              </p:nvSpPr>
              <p:spPr bwMode="gray">
                <a:xfrm>
                  <a:off x="2007" y="3576"/>
                  <a:ext cx="30" cy="24"/>
                </a:xfrm>
                <a:custGeom>
                  <a:avLst/>
                  <a:gdLst>
                    <a:gd name="T0" fmla="*/ 19 w 30"/>
                    <a:gd name="T1" fmla="*/ 24 h 24"/>
                    <a:gd name="T2" fmla="*/ 30 w 30"/>
                    <a:gd name="T3" fmla="*/ 15 h 24"/>
                    <a:gd name="T4" fmla="*/ 30 w 30"/>
                    <a:gd name="T5" fmla="*/ 0 h 24"/>
                    <a:gd name="T6" fmla="*/ 5 w 30"/>
                    <a:gd name="T7" fmla="*/ 0 h 24"/>
                    <a:gd name="T8" fmla="*/ 0 w 30"/>
                    <a:gd name="T9" fmla="*/ 5 h 24"/>
                    <a:gd name="T10" fmla="*/ 0 w 30"/>
                    <a:gd name="T11" fmla="*/ 24 h 24"/>
                    <a:gd name="T12" fmla="*/ 19 w 30"/>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30" h="24">
                      <a:moveTo>
                        <a:pt x="19" y="24"/>
                      </a:moveTo>
                      <a:lnTo>
                        <a:pt x="30" y="15"/>
                      </a:lnTo>
                      <a:lnTo>
                        <a:pt x="30" y="0"/>
                      </a:lnTo>
                      <a:lnTo>
                        <a:pt x="5" y="0"/>
                      </a:lnTo>
                      <a:lnTo>
                        <a:pt x="0" y="5"/>
                      </a:lnTo>
                      <a:lnTo>
                        <a:pt x="0" y="24"/>
                      </a:lnTo>
                      <a:lnTo>
                        <a:pt x="19" y="24"/>
                      </a:lnTo>
                      <a:close/>
                    </a:path>
                  </a:pathLst>
                </a:custGeom>
                <a:solidFill>
                  <a:srgbClr val="BBC8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689" name="Freeform 851">
                  <a:extLst>
                    <a:ext uri="{FF2B5EF4-FFF2-40B4-BE49-F238E27FC236}">
                      <a16:creationId xmlns:a16="http://schemas.microsoft.com/office/drawing/2014/main" id="{26DBF22E-4C44-FAED-F67C-DFBE8963990F}"/>
                    </a:ext>
                  </a:extLst>
                </p:cNvPr>
                <p:cNvSpPr>
                  <a:spLocks noChangeAspect="1"/>
                </p:cNvSpPr>
                <p:nvPr/>
              </p:nvSpPr>
              <p:spPr bwMode="gray">
                <a:xfrm>
                  <a:off x="1955" y="3619"/>
                  <a:ext cx="31" cy="24"/>
                </a:xfrm>
                <a:custGeom>
                  <a:avLst/>
                  <a:gdLst>
                    <a:gd name="T0" fmla="*/ 31 w 31"/>
                    <a:gd name="T1" fmla="*/ 24 h 24"/>
                    <a:gd name="T2" fmla="*/ 31 w 31"/>
                    <a:gd name="T3" fmla="*/ 0 h 24"/>
                    <a:gd name="T4" fmla="*/ 16 w 31"/>
                    <a:gd name="T5" fmla="*/ 0 h 24"/>
                    <a:gd name="T6" fmla="*/ 0 w 31"/>
                    <a:gd name="T7" fmla="*/ 19 h 24"/>
                    <a:gd name="T8" fmla="*/ 0 w 31"/>
                    <a:gd name="T9" fmla="*/ 24 h 24"/>
                    <a:gd name="T10" fmla="*/ 31 w 31"/>
                    <a:gd name="T11" fmla="*/ 24 h 24"/>
                  </a:gdLst>
                  <a:ahLst/>
                  <a:cxnLst>
                    <a:cxn ang="0">
                      <a:pos x="T0" y="T1"/>
                    </a:cxn>
                    <a:cxn ang="0">
                      <a:pos x="T2" y="T3"/>
                    </a:cxn>
                    <a:cxn ang="0">
                      <a:pos x="T4" y="T5"/>
                    </a:cxn>
                    <a:cxn ang="0">
                      <a:pos x="T6" y="T7"/>
                    </a:cxn>
                    <a:cxn ang="0">
                      <a:pos x="T8" y="T9"/>
                    </a:cxn>
                    <a:cxn ang="0">
                      <a:pos x="T10" y="T11"/>
                    </a:cxn>
                  </a:cxnLst>
                  <a:rect l="0" t="0" r="r" b="b"/>
                  <a:pathLst>
                    <a:path w="31" h="24">
                      <a:moveTo>
                        <a:pt x="31" y="24"/>
                      </a:moveTo>
                      <a:lnTo>
                        <a:pt x="31" y="0"/>
                      </a:lnTo>
                      <a:lnTo>
                        <a:pt x="16" y="0"/>
                      </a:lnTo>
                      <a:lnTo>
                        <a:pt x="0" y="19"/>
                      </a:lnTo>
                      <a:lnTo>
                        <a:pt x="0" y="24"/>
                      </a:lnTo>
                      <a:lnTo>
                        <a:pt x="31" y="24"/>
                      </a:lnTo>
                      <a:close/>
                    </a:path>
                  </a:pathLst>
                </a:custGeom>
                <a:solidFill>
                  <a:srgbClr val="BBC8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690" name="Freeform 852">
                  <a:extLst>
                    <a:ext uri="{FF2B5EF4-FFF2-40B4-BE49-F238E27FC236}">
                      <a16:creationId xmlns:a16="http://schemas.microsoft.com/office/drawing/2014/main" id="{45409129-0908-55DC-C0D3-30E62133BF89}"/>
                    </a:ext>
                  </a:extLst>
                </p:cNvPr>
                <p:cNvSpPr>
                  <a:spLocks noChangeAspect="1"/>
                </p:cNvSpPr>
                <p:nvPr/>
              </p:nvSpPr>
              <p:spPr bwMode="gray">
                <a:xfrm>
                  <a:off x="2007" y="3619"/>
                  <a:ext cx="2" cy="5"/>
                </a:xfrm>
                <a:custGeom>
                  <a:avLst/>
                  <a:gdLst>
                    <a:gd name="T0" fmla="*/ 0 w 2"/>
                    <a:gd name="T1" fmla="*/ 5 h 5"/>
                    <a:gd name="T2" fmla="*/ 2 w 2"/>
                    <a:gd name="T3" fmla="*/ 0 h 5"/>
                    <a:gd name="T4" fmla="*/ 0 w 2"/>
                    <a:gd name="T5" fmla="*/ 0 h 5"/>
                    <a:gd name="T6" fmla="*/ 0 w 2"/>
                    <a:gd name="T7" fmla="*/ 5 h 5"/>
                  </a:gdLst>
                  <a:ahLst/>
                  <a:cxnLst>
                    <a:cxn ang="0">
                      <a:pos x="T0" y="T1"/>
                    </a:cxn>
                    <a:cxn ang="0">
                      <a:pos x="T2" y="T3"/>
                    </a:cxn>
                    <a:cxn ang="0">
                      <a:pos x="T4" y="T5"/>
                    </a:cxn>
                    <a:cxn ang="0">
                      <a:pos x="T6" y="T7"/>
                    </a:cxn>
                  </a:cxnLst>
                  <a:rect l="0" t="0" r="r" b="b"/>
                  <a:pathLst>
                    <a:path w="2" h="5">
                      <a:moveTo>
                        <a:pt x="0" y="5"/>
                      </a:moveTo>
                      <a:lnTo>
                        <a:pt x="2" y="0"/>
                      </a:lnTo>
                      <a:lnTo>
                        <a:pt x="0" y="0"/>
                      </a:lnTo>
                      <a:lnTo>
                        <a:pt x="0" y="5"/>
                      </a:lnTo>
                      <a:close/>
                    </a:path>
                  </a:pathLst>
                </a:custGeom>
                <a:solidFill>
                  <a:srgbClr val="BBC8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691" name="Freeform 853">
                  <a:extLst>
                    <a:ext uri="{FF2B5EF4-FFF2-40B4-BE49-F238E27FC236}">
                      <a16:creationId xmlns:a16="http://schemas.microsoft.com/office/drawing/2014/main" id="{DBF74C35-A610-D26D-A973-0C0E448F63D3}"/>
                    </a:ext>
                  </a:extLst>
                </p:cNvPr>
                <p:cNvSpPr>
                  <a:spLocks noChangeAspect="1"/>
                </p:cNvSpPr>
                <p:nvPr/>
              </p:nvSpPr>
              <p:spPr bwMode="gray">
                <a:xfrm>
                  <a:off x="1912" y="3661"/>
                  <a:ext cx="22" cy="24"/>
                </a:xfrm>
                <a:custGeom>
                  <a:avLst/>
                  <a:gdLst>
                    <a:gd name="T0" fmla="*/ 22 w 22"/>
                    <a:gd name="T1" fmla="*/ 0 h 24"/>
                    <a:gd name="T2" fmla="*/ 22 w 22"/>
                    <a:gd name="T3" fmla="*/ 0 h 24"/>
                    <a:gd name="T4" fmla="*/ 0 w 22"/>
                    <a:gd name="T5" fmla="*/ 24 h 24"/>
                    <a:gd name="T6" fmla="*/ 22 w 22"/>
                    <a:gd name="T7" fmla="*/ 24 h 24"/>
                    <a:gd name="T8" fmla="*/ 22 w 22"/>
                    <a:gd name="T9" fmla="*/ 0 h 24"/>
                  </a:gdLst>
                  <a:ahLst/>
                  <a:cxnLst>
                    <a:cxn ang="0">
                      <a:pos x="T0" y="T1"/>
                    </a:cxn>
                    <a:cxn ang="0">
                      <a:pos x="T2" y="T3"/>
                    </a:cxn>
                    <a:cxn ang="0">
                      <a:pos x="T4" y="T5"/>
                    </a:cxn>
                    <a:cxn ang="0">
                      <a:pos x="T6" y="T7"/>
                    </a:cxn>
                    <a:cxn ang="0">
                      <a:pos x="T8" y="T9"/>
                    </a:cxn>
                  </a:cxnLst>
                  <a:rect l="0" t="0" r="r" b="b"/>
                  <a:pathLst>
                    <a:path w="22" h="24">
                      <a:moveTo>
                        <a:pt x="22" y="0"/>
                      </a:moveTo>
                      <a:lnTo>
                        <a:pt x="22" y="0"/>
                      </a:lnTo>
                      <a:lnTo>
                        <a:pt x="0" y="24"/>
                      </a:lnTo>
                      <a:lnTo>
                        <a:pt x="22" y="24"/>
                      </a:lnTo>
                      <a:lnTo>
                        <a:pt x="22" y="0"/>
                      </a:lnTo>
                      <a:close/>
                    </a:path>
                  </a:pathLst>
                </a:custGeom>
                <a:solidFill>
                  <a:srgbClr val="BBC8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692" name="Freeform 854">
                  <a:extLst>
                    <a:ext uri="{FF2B5EF4-FFF2-40B4-BE49-F238E27FC236}">
                      <a16:creationId xmlns:a16="http://schemas.microsoft.com/office/drawing/2014/main" id="{6B19ECC4-5C35-635D-9924-4C3BAF9C0453}"/>
                    </a:ext>
                  </a:extLst>
                </p:cNvPr>
                <p:cNvSpPr>
                  <a:spLocks noChangeAspect="1"/>
                </p:cNvSpPr>
                <p:nvPr/>
              </p:nvSpPr>
              <p:spPr bwMode="gray">
                <a:xfrm>
                  <a:off x="1955" y="3661"/>
                  <a:ext cx="16" cy="19"/>
                </a:xfrm>
                <a:custGeom>
                  <a:avLst/>
                  <a:gdLst>
                    <a:gd name="T0" fmla="*/ 0 w 16"/>
                    <a:gd name="T1" fmla="*/ 19 h 19"/>
                    <a:gd name="T2" fmla="*/ 16 w 16"/>
                    <a:gd name="T3" fmla="*/ 0 h 19"/>
                    <a:gd name="T4" fmla="*/ 0 w 16"/>
                    <a:gd name="T5" fmla="*/ 0 h 19"/>
                    <a:gd name="T6" fmla="*/ 0 w 16"/>
                    <a:gd name="T7" fmla="*/ 19 h 19"/>
                  </a:gdLst>
                  <a:ahLst/>
                  <a:cxnLst>
                    <a:cxn ang="0">
                      <a:pos x="T0" y="T1"/>
                    </a:cxn>
                    <a:cxn ang="0">
                      <a:pos x="T2" y="T3"/>
                    </a:cxn>
                    <a:cxn ang="0">
                      <a:pos x="T4" y="T5"/>
                    </a:cxn>
                    <a:cxn ang="0">
                      <a:pos x="T6" y="T7"/>
                    </a:cxn>
                  </a:cxnLst>
                  <a:rect l="0" t="0" r="r" b="b"/>
                  <a:pathLst>
                    <a:path w="16" h="19">
                      <a:moveTo>
                        <a:pt x="0" y="19"/>
                      </a:moveTo>
                      <a:lnTo>
                        <a:pt x="16" y="0"/>
                      </a:lnTo>
                      <a:lnTo>
                        <a:pt x="0" y="0"/>
                      </a:lnTo>
                      <a:lnTo>
                        <a:pt x="0" y="19"/>
                      </a:lnTo>
                      <a:close/>
                    </a:path>
                  </a:pathLst>
                </a:custGeom>
                <a:solidFill>
                  <a:srgbClr val="BBC8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693" name="Freeform 855">
                  <a:extLst>
                    <a:ext uri="{FF2B5EF4-FFF2-40B4-BE49-F238E27FC236}">
                      <a16:creationId xmlns:a16="http://schemas.microsoft.com/office/drawing/2014/main" id="{9269E979-3E95-3F14-B042-7D77E6ADA5C6}"/>
                    </a:ext>
                  </a:extLst>
                </p:cNvPr>
                <p:cNvSpPr>
                  <a:spLocks noChangeAspect="1"/>
                </p:cNvSpPr>
                <p:nvPr/>
              </p:nvSpPr>
              <p:spPr bwMode="gray">
                <a:xfrm>
                  <a:off x="1872" y="3718"/>
                  <a:ext cx="10" cy="12"/>
                </a:xfrm>
                <a:custGeom>
                  <a:avLst/>
                  <a:gdLst>
                    <a:gd name="T0" fmla="*/ 10 w 10"/>
                    <a:gd name="T1" fmla="*/ 0 h 12"/>
                    <a:gd name="T2" fmla="*/ 0 w 10"/>
                    <a:gd name="T3" fmla="*/ 12 h 12"/>
                    <a:gd name="T4" fmla="*/ 10 w 10"/>
                    <a:gd name="T5" fmla="*/ 12 h 12"/>
                    <a:gd name="T6" fmla="*/ 10 w 10"/>
                    <a:gd name="T7" fmla="*/ 0 h 12"/>
                  </a:gdLst>
                  <a:ahLst/>
                  <a:cxnLst>
                    <a:cxn ang="0">
                      <a:pos x="T0" y="T1"/>
                    </a:cxn>
                    <a:cxn ang="0">
                      <a:pos x="T2" y="T3"/>
                    </a:cxn>
                    <a:cxn ang="0">
                      <a:pos x="T4" y="T5"/>
                    </a:cxn>
                    <a:cxn ang="0">
                      <a:pos x="T6" y="T7"/>
                    </a:cxn>
                  </a:cxnLst>
                  <a:rect l="0" t="0" r="r" b="b"/>
                  <a:pathLst>
                    <a:path w="10" h="12">
                      <a:moveTo>
                        <a:pt x="10" y="0"/>
                      </a:moveTo>
                      <a:lnTo>
                        <a:pt x="0" y="12"/>
                      </a:lnTo>
                      <a:lnTo>
                        <a:pt x="10" y="12"/>
                      </a:lnTo>
                      <a:lnTo>
                        <a:pt x="10" y="0"/>
                      </a:lnTo>
                      <a:close/>
                    </a:path>
                  </a:pathLst>
                </a:custGeom>
                <a:solidFill>
                  <a:srgbClr val="BBC8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694" name="Freeform 856">
                  <a:extLst>
                    <a:ext uri="{FF2B5EF4-FFF2-40B4-BE49-F238E27FC236}">
                      <a16:creationId xmlns:a16="http://schemas.microsoft.com/office/drawing/2014/main" id="{8A4F008B-A8CC-D74B-E320-A283A6BD0C01}"/>
                    </a:ext>
                  </a:extLst>
                </p:cNvPr>
                <p:cNvSpPr>
                  <a:spLocks noChangeAspect="1"/>
                </p:cNvSpPr>
                <p:nvPr/>
              </p:nvSpPr>
              <p:spPr bwMode="gray">
                <a:xfrm>
                  <a:off x="1903" y="3704"/>
                  <a:ext cx="31" cy="26"/>
                </a:xfrm>
                <a:custGeom>
                  <a:avLst/>
                  <a:gdLst>
                    <a:gd name="T0" fmla="*/ 0 w 31"/>
                    <a:gd name="T1" fmla="*/ 26 h 26"/>
                    <a:gd name="T2" fmla="*/ 7 w 31"/>
                    <a:gd name="T3" fmla="*/ 26 h 26"/>
                    <a:gd name="T4" fmla="*/ 31 w 31"/>
                    <a:gd name="T5" fmla="*/ 0 h 26"/>
                    <a:gd name="T6" fmla="*/ 0 w 31"/>
                    <a:gd name="T7" fmla="*/ 0 h 26"/>
                    <a:gd name="T8" fmla="*/ 0 w 31"/>
                    <a:gd name="T9" fmla="*/ 26 h 26"/>
                  </a:gdLst>
                  <a:ahLst/>
                  <a:cxnLst>
                    <a:cxn ang="0">
                      <a:pos x="T0" y="T1"/>
                    </a:cxn>
                    <a:cxn ang="0">
                      <a:pos x="T2" y="T3"/>
                    </a:cxn>
                    <a:cxn ang="0">
                      <a:pos x="T4" y="T5"/>
                    </a:cxn>
                    <a:cxn ang="0">
                      <a:pos x="T6" y="T7"/>
                    </a:cxn>
                    <a:cxn ang="0">
                      <a:pos x="T8" y="T9"/>
                    </a:cxn>
                  </a:cxnLst>
                  <a:rect l="0" t="0" r="r" b="b"/>
                  <a:pathLst>
                    <a:path w="31" h="26">
                      <a:moveTo>
                        <a:pt x="0" y="26"/>
                      </a:moveTo>
                      <a:lnTo>
                        <a:pt x="7" y="26"/>
                      </a:lnTo>
                      <a:lnTo>
                        <a:pt x="31" y="0"/>
                      </a:lnTo>
                      <a:lnTo>
                        <a:pt x="0" y="0"/>
                      </a:lnTo>
                      <a:lnTo>
                        <a:pt x="0" y="26"/>
                      </a:lnTo>
                      <a:close/>
                    </a:path>
                  </a:pathLst>
                </a:custGeom>
                <a:solidFill>
                  <a:srgbClr val="BBC8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695" name="Freeform 857">
                  <a:extLst>
                    <a:ext uri="{FF2B5EF4-FFF2-40B4-BE49-F238E27FC236}">
                      <a16:creationId xmlns:a16="http://schemas.microsoft.com/office/drawing/2014/main" id="{826E1C0B-9A8D-4294-1EFB-9DDC1388C056}"/>
                    </a:ext>
                  </a:extLst>
                </p:cNvPr>
                <p:cNvSpPr>
                  <a:spLocks noChangeAspect="1"/>
                </p:cNvSpPr>
                <p:nvPr/>
              </p:nvSpPr>
              <p:spPr bwMode="gray">
                <a:xfrm>
                  <a:off x="1697" y="3491"/>
                  <a:ext cx="31" cy="24"/>
                </a:xfrm>
                <a:custGeom>
                  <a:avLst/>
                  <a:gdLst>
                    <a:gd name="T0" fmla="*/ 31 w 31"/>
                    <a:gd name="T1" fmla="*/ 24 h 24"/>
                    <a:gd name="T2" fmla="*/ 31 w 31"/>
                    <a:gd name="T3" fmla="*/ 0 h 24"/>
                    <a:gd name="T4" fmla="*/ 7 w 31"/>
                    <a:gd name="T5" fmla="*/ 0 h 24"/>
                    <a:gd name="T6" fmla="*/ 0 w 31"/>
                    <a:gd name="T7" fmla="*/ 7 h 24"/>
                    <a:gd name="T8" fmla="*/ 0 w 31"/>
                    <a:gd name="T9" fmla="*/ 24 h 24"/>
                    <a:gd name="T10" fmla="*/ 31 w 31"/>
                    <a:gd name="T11" fmla="*/ 24 h 24"/>
                  </a:gdLst>
                  <a:ahLst/>
                  <a:cxnLst>
                    <a:cxn ang="0">
                      <a:pos x="T0" y="T1"/>
                    </a:cxn>
                    <a:cxn ang="0">
                      <a:pos x="T2" y="T3"/>
                    </a:cxn>
                    <a:cxn ang="0">
                      <a:pos x="T4" y="T5"/>
                    </a:cxn>
                    <a:cxn ang="0">
                      <a:pos x="T6" y="T7"/>
                    </a:cxn>
                    <a:cxn ang="0">
                      <a:pos x="T8" y="T9"/>
                    </a:cxn>
                    <a:cxn ang="0">
                      <a:pos x="T10" y="T11"/>
                    </a:cxn>
                  </a:cxnLst>
                  <a:rect l="0" t="0" r="r" b="b"/>
                  <a:pathLst>
                    <a:path w="31" h="24">
                      <a:moveTo>
                        <a:pt x="31" y="24"/>
                      </a:moveTo>
                      <a:lnTo>
                        <a:pt x="31" y="0"/>
                      </a:lnTo>
                      <a:lnTo>
                        <a:pt x="7" y="0"/>
                      </a:lnTo>
                      <a:lnTo>
                        <a:pt x="0" y="7"/>
                      </a:lnTo>
                      <a:lnTo>
                        <a:pt x="0" y="24"/>
                      </a:lnTo>
                      <a:lnTo>
                        <a:pt x="31" y="24"/>
                      </a:lnTo>
                      <a:close/>
                    </a:path>
                  </a:pathLst>
                </a:custGeom>
                <a:solidFill>
                  <a:srgbClr val="BBC8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696" name="Freeform 858">
                  <a:extLst>
                    <a:ext uri="{FF2B5EF4-FFF2-40B4-BE49-F238E27FC236}">
                      <a16:creationId xmlns:a16="http://schemas.microsoft.com/office/drawing/2014/main" id="{DF9B0D75-ACB0-E0DB-6AA4-A247677B51EC}"/>
                    </a:ext>
                  </a:extLst>
                </p:cNvPr>
                <p:cNvSpPr>
                  <a:spLocks noChangeAspect="1"/>
                </p:cNvSpPr>
                <p:nvPr/>
              </p:nvSpPr>
              <p:spPr bwMode="gray">
                <a:xfrm>
                  <a:off x="1749" y="3491"/>
                  <a:ext cx="31" cy="24"/>
                </a:xfrm>
                <a:custGeom>
                  <a:avLst/>
                  <a:gdLst>
                    <a:gd name="T0" fmla="*/ 0 w 31"/>
                    <a:gd name="T1" fmla="*/ 0 h 24"/>
                    <a:gd name="T2" fmla="*/ 0 w 31"/>
                    <a:gd name="T3" fmla="*/ 24 h 24"/>
                    <a:gd name="T4" fmla="*/ 10 w 31"/>
                    <a:gd name="T5" fmla="*/ 24 h 24"/>
                    <a:gd name="T6" fmla="*/ 31 w 31"/>
                    <a:gd name="T7" fmla="*/ 3 h 24"/>
                    <a:gd name="T8" fmla="*/ 31 w 31"/>
                    <a:gd name="T9" fmla="*/ 0 h 24"/>
                    <a:gd name="T10" fmla="*/ 0 w 31"/>
                    <a:gd name="T11" fmla="*/ 0 h 24"/>
                  </a:gdLst>
                  <a:ahLst/>
                  <a:cxnLst>
                    <a:cxn ang="0">
                      <a:pos x="T0" y="T1"/>
                    </a:cxn>
                    <a:cxn ang="0">
                      <a:pos x="T2" y="T3"/>
                    </a:cxn>
                    <a:cxn ang="0">
                      <a:pos x="T4" y="T5"/>
                    </a:cxn>
                    <a:cxn ang="0">
                      <a:pos x="T6" y="T7"/>
                    </a:cxn>
                    <a:cxn ang="0">
                      <a:pos x="T8" y="T9"/>
                    </a:cxn>
                    <a:cxn ang="0">
                      <a:pos x="T10" y="T11"/>
                    </a:cxn>
                  </a:cxnLst>
                  <a:rect l="0" t="0" r="r" b="b"/>
                  <a:pathLst>
                    <a:path w="31" h="24">
                      <a:moveTo>
                        <a:pt x="0" y="0"/>
                      </a:moveTo>
                      <a:lnTo>
                        <a:pt x="0" y="24"/>
                      </a:lnTo>
                      <a:lnTo>
                        <a:pt x="10" y="24"/>
                      </a:lnTo>
                      <a:lnTo>
                        <a:pt x="31" y="3"/>
                      </a:lnTo>
                      <a:lnTo>
                        <a:pt x="31" y="0"/>
                      </a:lnTo>
                      <a:lnTo>
                        <a:pt x="0" y="0"/>
                      </a:lnTo>
                      <a:close/>
                    </a:path>
                  </a:pathLst>
                </a:custGeom>
                <a:solidFill>
                  <a:srgbClr val="BBC8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697" name="Freeform 859">
                  <a:extLst>
                    <a:ext uri="{FF2B5EF4-FFF2-40B4-BE49-F238E27FC236}">
                      <a16:creationId xmlns:a16="http://schemas.microsoft.com/office/drawing/2014/main" id="{A170430E-41E1-9F2C-43FC-89569AAF7A7E}"/>
                    </a:ext>
                  </a:extLst>
                </p:cNvPr>
                <p:cNvSpPr>
                  <a:spLocks noChangeAspect="1"/>
                </p:cNvSpPr>
                <p:nvPr/>
              </p:nvSpPr>
              <p:spPr bwMode="gray">
                <a:xfrm>
                  <a:off x="1697" y="3534"/>
                  <a:ext cx="31" cy="23"/>
                </a:xfrm>
                <a:custGeom>
                  <a:avLst/>
                  <a:gdLst>
                    <a:gd name="T0" fmla="*/ 0 w 31"/>
                    <a:gd name="T1" fmla="*/ 0 h 23"/>
                    <a:gd name="T2" fmla="*/ 0 w 31"/>
                    <a:gd name="T3" fmla="*/ 23 h 23"/>
                    <a:gd name="T4" fmla="*/ 24 w 31"/>
                    <a:gd name="T5" fmla="*/ 23 h 23"/>
                    <a:gd name="T6" fmla="*/ 31 w 31"/>
                    <a:gd name="T7" fmla="*/ 16 h 23"/>
                    <a:gd name="T8" fmla="*/ 31 w 31"/>
                    <a:gd name="T9" fmla="*/ 0 h 23"/>
                    <a:gd name="T10" fmla="*/ 0 w 31"/>
                    <a:gd name="T11" fmla="*/ 0 h 23"/>
                  </a:gdLst>
                  <a:ahLst/>
                  <a:cxnLst>
                    <a:cxn ang="0">
                      <a:pos x="T0" y="T1"/>
                    </a:cxn>
                    <a:cxn ang="0">
                      <a:pos x="T2" y="T3"/>
                    </a:cxn>
                    <a:cxn ang="0">
                      <a:pos x="T4" y="T5"/>
                    </a:cxn>
                    <a:cxn ang="0">
                      <a:pos x="T6" y="T7"/>
                    </a:cxn>
                    <a:cxn ang="0">
                      <a:pos x="T8" y="T9"/>
                    </a:cxn>
                    <a:cxn ang="0">
                      <a:pos x="T10" y="T11"/>
                    </a:cxn>
                  </a:cxnLst>
                  <a:rect l="0" t="0" r="r" b="b"/>
                  <a:pathLst>
                    <a:path w="31" h="23">
                      <a:moveTo>
                        <a:pt x="0" y="0"/>
                      </a:moveTo>
                      <a:lnTo>
                        <a:pt x="0" y="23"/>
                      </a:lnTo>
                      <a:lnTo>
                        <a:pt x="24" y="23"/>
                      </a:lnTo>
                      <a:lnTo>
                        <a:pt x="31" y="16"/>
                      </a:lnTo>
                      <a:lnTo>
                        <a:pt x="31" y="0"/>
                      </a:lnTo>
                      <a:lnTo>
                        <a:pt x="0" y="0"/>
                      </a:lnTo>
                      <a:close/>
                    </a:path>
                  </a:pathLst>
                </a:custGeom>
                <a:solidFill>
                  <a:srgbClr val="BBC8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698" name="Freeform 860">
                  <a:extLst>
                    <a:ext uri="{FF2B5EF4-FFF2-40B4-BE49-F238E27FC236}">
                      <a16:creationId xmlns:a16="http://schemas.microsoft.com/office/drawing/2014/main" id="{186E1894-C5D6-6840-6BE0-A2C9D6CF4650}"/>
                    </a:ext>
                  </a:extLst>
                </p:cNvPr>
                <p:cNvSpPr>
                  <a:spLocks noChangeAspect="1"/>
                </p:cNvSpPr>
                <p:nvPr/>
              </p:nvSpPr>
              <p:spPr bwMode="gray">
                <a:xfrm>
                  <a:off x="1697" y="3576"/>
                  <a:ext cx="7" cy="7"/>
                </a:xfrm>
                <a:custGeom>
                  <a:avLst/>
                  <a:gdLst>
                    <a:gd name="T0" fmla="*/ 0 w 7"/>
                    <a:gd name="T1" fmla="*/ 7 h 7"/>
                    <a:gd name="T2" fmla="*/ 7 w 7"/>
                    <a:gd name="T3" fmla="*/ 0 h 7"/>
                    <a:gd name="T4" fmla="*/ 0 w 7"/>
                    <a:gd name="T5" fmla="*/ 0 h 7"/>
                    <a:gd name="T6" fmla="*/ 0 w 7"/>
                    <a:gd name="T7" fmla="*/ 7 h 7"/>
                  </a:gdLst>
                  <a:ahLst/>
                  <a:cxnLst>
                    <a:cxn ang="0">
                      <a:pos x="T0" y="T1"/>
                    </a:cxn>
                    <a:cxn ang="0">
                      <a:pos x="T2" y="T3"/>
                    </a:cxn>
                    <a:cxn ang="0">
                      <a:pos x="T4" y="T5"/>
                    </a:cxn>
                    <a:cxn ang="0">
                      <a:pos x="T6" y="T7"/>
                    </a:cxn>
                  </a:cxnLst>
                  <a:rect l="0" t="0" r="r" b="b"/>
                  <a:pathLst>
                    <a:path w="7" h="7">
                      <a:moveTo>
                        <a:pt x="0" y="7"/>
                      </a:moveTo>
                      <a:lnTo>
                        <a:pt x="7" y="0"/>
                      </a:lnTo>
                      <a:lnTo>
                        <a:pt x="0" y="0"/>
                      </a:lnTo>
                      <a:lnTo>
                        <a:pt x="0" y="7"/>
                      </a:lnTo>
                      <a:close/>
                    </a:path>
                  </a:pathLst>
                </a:custGeom>
                <a:solidFill>
                  <a:srgbClr val="BBC8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699" name="Freeform 861">
                  <a:extLst>
                    <a:ext uri="{FF2B5EF4-FFF2-40B4-BE49-F238E27FC236}">
                      <a16:creationId xmlns:a16="http://schemas.microsoft.com/office/drawing/2014/main" id="{420EBB07-9663-3FDE-1ABF-72EFC2D7E1C1}"/>
                    </a:ext>
                  </a:extLst>
                </p:cNvPr>
                <p:cNvSpPr>
                  <a:spLocks noChangeAspect="1"/>
                </p:cNvSpPr>
                <p:nvPr/>
              </p:nvSpPr>
              <p:spPr bwMode="gray">
                <a:xfrm>
                  <a:off x="1648" y="3534"/>
                  <a:ext cx="28" cy="23"/>
                </a:xfrm>
                <a:custGeom>
                  <a:avLst/>
                  <a:gdLst>
                    <a:gd name="T0" fmla="*/ 28 w 28"/>
                    <a:gd name="T1" fmla="*/ 23 h 23"/>
                    <a:gd name="T2" fmla="*/ 28 w 28"/>
                    <a:gd name="T3" fmla="*/ 0 h 23"/>
                    <a:gd name="T4" fmla="*/ 19 w 28"/>
                    <a:gd name="T5" fmla="*/ 0 h 23"/>
                    <a:gd name="T6" fmla="*/ 0 w 28"/>
                    <a:gd name="T7" fmla="*/ 21 h 23"/>
                    <a:gd name="T8" fmla="*/ 0 w 28"/>
                    <a:gd name="T9" fmla="*/ 23 h 23"/>
                    <a:gd name="T10" fmla="*/ 28 w 28"/>
                    <a:gd name="T11" fmla="*/ 23 h 23"/>
                  </a:gdLst>
                  <a:ahLst/>
                  <a:cxnLst>
                    <a:cxn ang="0">
                      <a:pos x="T0" y="T1"/>
                    </a:cxn>
                    <a:cxn ang="0">
                      <a:pos x="T2" y="T3"/>
                    </a:cxn>
                    <a:cxn ang="0">
                      <a:pos x="T4" y="T5"/>
                    </a:cxn>
                    <a:cxn ang="0">
                      <a:pos x="T6" y="T7"/>
                    </a:cxn>
                    <a:cxn ang="0">
                      <a:pos x="T8" y="T9"/>
                    </a:cxn>
                    <a:cxn ang="0">
                      <a:pos x="T10" y="T11"/>
                    </a:cxn>
                  </a:cxnLst>
                  <a:rect l="0" t="0" r="r" b="b"/>
                  <a:pathLst>
                    <a:path w="28" h="23">
                      <a:moveTo>
                        <a:pt x="28" y="23"/>
                      </a:moveTo>
                      <a:lnTo>
                        <a:pt x="28" y="0"/>
                      </a:lnTo>
                      <a:lnTo>
                        <a:pt x="19" y="0"/>
                      </a:lnTo>
                      <a:lnTo>
                        <a:pt x="0" y="21"/>
                      </a:lnTo>
                      <a:lnTo>
                        <a:pt x="0" y="23"/>
                      </a:lnTo>
                      <a:lnTo>
                        <a:pt x="28" y="23"/>
                      </a:lnTo>
                      <a:close/>
                    </a:path>
                  </a:pathLst>
                </a:custGeom>
                <a:solidFill>
                  <a:srgbClr val="BBC8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700" name="Freeform 862">
                  <a:extLst>
                    <a:ext uri="{FF2B5EF4-FFF2-40B4-BE49-F238E27FC236}">
                      <a16:creationId xmlns:a16="http://schemas.microsoft.com/office/drawing/2014/main" id="{6E4B4BBC-4478-A9D5-AD36-CF426593B698}"/>
                    </a:ext>
                  </a:extLst>
                </p:cNvPr>
                <p:cNvSpPr>
                  <a:spLocks noChangeAspect="1"/>
                </p:cNvSpPr>
                <p:nvPr/>
              </p:nvSpPr>
              <p:spPr bwMode="gray">
                <a:xfrm>
                  <a:off x="1605" y="3579"/>
                  <a:ext cx="19" cy="21"/>
                </a:xfrm>
                <a:custGeom>
                  <a:avLst/>
                  <a:gdLst>
                    <a:gd name="T0" fmla="*/ 19 w 19"/>
                    <a:gd name="T1" fmla="*/ 0 h 21"/>
                    <a:gd name="T2" fmla="*/ 0 w 19"/>
                    <a:gd name="T3" fmla="*/ 21 h 21"/>
                    <a:gd name="T4" fmla="*/ 19 w 19"/>
                    <a:gd name="T5" fmla="*/ 21 h 21"/>
                    <a:gd name="T6" fmla="*/ 19 w 19"/>
                    <a:gd name="T7" fmla="*/ 0 h 21"/>
                  </a:gdLst>
                  <a:ahLst/>
                  <a:cxnLst>
                    <a:cxn ang="0">
                      <a:pos x="T0" y="T1"/>
                    </a:cxn>
                    <a:cxn ang="0">
                      <a:pos x="T2" y="T3"/>
                    </a:cxn>
                    <a:cxn ang="0">
                      <a:pos x="T4" y="T5"/>
                    </a:cxn>
                    <a:cxn ang="0">
                      <a:pos x="T6" y="T7"/>
                    </a:cxn>
                  </a:cxnLst>
                  <a:rect l="0" t="0" r="r" b="b"/>
                  <a:pathLst>
                    <a:path w="19" h="21">
                      <a:moveTo>
                        <a:pt x="19" y="0"/>
                      </a:moveTo>
                      <a:lnTo>
                        <a:pt x="0" y="21"/>
                      </a:lnTo>
                      <a:lnTo>
                        <a:pt x="19" y="21"/>
                      </a:lnTo>
                      <a:lnTo>
                        <a:pt x="19" y="0"/>
                      </a:lnTo>
                      <a:close/>
                    </a:path>
                  </a:pathLst>
                </a:custGeom>
                <a:solidFill>
                  <a:srgbClr val="BBC8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701" name="Rectangle 863">
                  <a:extLst>
                    <a:ext uri="{FF2B5EF4-FFF2-40B4-BE49-F238E27FC236}">
                      <a16:creationId xmlns:a16="http://schemas.microsoft.com/office/drawing/2014/main" id="{CDFA849E-C8CE-01CB-CC46-4A482B97F32F}"/>
                    </a:ext>
                  </a:extLst>
                </p:cNvPr>
                <p:cNvSpPr>
                  <a:spLocks noChangeAspect="1" noChangeArrowheads="1"/>
                </p:cNvSpPr>
                <p:nvPr/>
              </p:nvSpPr>
              <p:spPr bwMode="gray">
                <a:xfrm>
                  <a:off x="1648" y="3576"/>
                  <a:ext cx="28" cy="24"/>
                </a:xfrm>
                <a:prstGeom prst="rect">
                  <a:avLst/>
                </a:prstGeom>
                <a:solidFill>
                  <a:srgbClr val="BBC8D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702" name="Rectangle 864">
                  <a:extLst>
                    <a:ext uri="{FF2B5EF4-FFF2-40B4-BE49-F238E27FC236}">
                      <a16:creationId xmlns:a16="http://schemas.microsoft.com/office/drawing/2014/main" id="{C0080D30-B377-4F87-C635-58D3277630B3}"/>
                    </a:ext>
                  </a:extLst>
                </p:cNvPr>
                <p:cNvSpPr>
                  <a:spLocks noChangeAspect="1" noChangeArrowheads="1"/>
                </p:cNvSpPr>
                <p:nvPr/>
              </p:nvSpPr>
              <p:spPr bwMode="gray">
                <a:xfrm>
                  <a:off x="1596" y="3619"/>
                  <a:ext cx="28" cy="24"/>
                </a:xfrm>
                <a:prstGeom prst="rect">
                  <a:avLst/>
                </a:prstGeom>
                <a:solidFill>
                  <a:srgbClr val="BBC8D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703" name="Freeform 865">
                  <a:extLst>
                    <a:ext uri="{FF2B5EF4-FFF2-40B4-BE49-F238E27FC236}">
                      <a16:creationId xmlns:a16="http://schemas.microsoft.com/office/drawing/2014/main" id="{4216DE8D-7057-EF42-6CA8-63D5C83680DC}"/>
                    </a:ext>
                  </a:extLst>
                </p:cNvPr>
                <p:cNvSpPr>
                  <a:spLocks noChangeAspect="1"/>
                </p:cNvSpPr>
                <p:nvPr/>
              </p:nvSpPr>
              <p:spPr bwMode="gray">
                <a:xfrm>
                  <a:off x="1648" y="3619"/>
                  <a:ext cx="16" cy="21"/>
                </a:xfrm>
                <a:custGeom>
                  <a:avLst/>
                  <a:gdLst>
                    <a:gd name="T0" fmla="*/ 0 w 16"/>
                    <a:gd name="T1" fmla="*/ 0 h 21"/>
                    <a:gd name="T2" fmla="*/ 0 w 16"/>
                    <a:gd name="T3" fmla="*/ 21 h 21"/>
                    <a:gd name="T4" fmla="*/ 16 w 16"/>
                    <a:gd name="T5" fmla="*/ 0 h 21"/>
                    <a:gd name="T6" fmla="*/ 0 w 16"/>
                    <a:gd name="T7" fmla="*/ 0 h 21"/>
                  </a:gdLst>
                  <a:ahLst/>
                  <a:cxnLst>
                    <a:cxn ang="0">
                      <a:pos x="T0" y="T1"/>
                    </a:cxn>
                    <a:cxn ang="0">
                      <a:pos x="T2" y="T3"/>
                    </a:cxn>
                    <a:cxn ang="0">
                      <a:pos x="T4" y="T5"/>
                    </a:cxn>
                    <a:cxn ang="0">
                      <a:pos x="T6" y="T7"/>
                    </a:cxn>
                  </a:cxnLst>
                  <a:rect l="0" t="0" r="r" b="b"/>
                  <a:pathLst>
                    <a:path w="16" h="21">
                      <a:moveTo>
                        <a:pt x="0" y="0"/>
                      </a:moveTo>
                      <a:lnTo>
                        <a:pt x="0" y="21"/>
                      </a:lnTo>
                      <a:lnTo>
                        <a:pt x="16" y="0"/>
                      </a:lnTo>
                      <a:lnTo>
                        <a:pt x="0" y="0"/>
                      </a:lnTo>
                      <a:close/>
                    </a:path>
                  </a:pathLst>
                </a:custGeom>
                <a:solidFill>
                  <a:srgbClr val="BBC8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704" name="Freeform 866">
                  <a:extLst>
                    <a:ext uri="{FF2B5EF4-FFF2-40B4-BE49-F238E27FC236}">
                      <a16:creationId xmlns:a16="http://schemas.microsoft.com/office/drawing/2014/main" id="{B5D62CB7-77AB-4E37-B44D-033E2194D80D}"/>
                    </a:ext>
                  </a:extLst>
                </p:cNvPr>
                <p:cNvSpPr>
                  <a:spLocks noChangeAspect="1"/>
                </p:cNvSpPr>
                <p:nvPr/>
              </p:nvSpPr>
              <p:spPr bwMode="gray">
                <a:xfrm>
                  <a:off x="1596" y="3661"/>
                  <a:ext cx="28" cy="24"/>
                </a:xfrm>
                <a:custGeom>
                  <a:avLst/>
                  <a:gdLst>
                    <a:gd name="T0" fmla="*/ 0 w 28"/>
                    <a:gd name="T1" fmla="*/ 0 h 24"/>
                    <a:gd name="T2" fmla="*/ 0 w 28"/>
                    <a:gd name="T3" fmla="*/ 24 h 24"/>
                    <a:gd name="T4" fmla="*/ 9 w 28"/>
                    <a:gd name="T5" fmla="*/ 24 h 24"/>
                    <a:gd name="T6" fmla="*/ 28 w 28"/>
                    <a:gd name="T7" fmla="*/ 3 h 24"/>
                    <a:gd name="T8" fmla="*/ 28 w 28"/>
                    <a:gd name="T9" fmla="*/ 0 h 24"/>
                    <a:gd name="T10" fmla="*/ 0 w 28"/>
                    <a:gd name="T11" fmla="*/ 0 h 24"/>
                  </a:gdLst>
                  <a:ahLst/>
                  <a:cxnLst>
                    <a:cxn ang="0">
                      <a:pos x="T0" y="T1"/>
                    </a:cxn>
                    <a:cxn ang="0">
                      <a:pos x="T2" y="T3"/>
                    </a:cxn>
                    <a:cxn ang="0">
                      <a:pos x="T4" y="T5"/>
                    </a:cxn>
                    <a:cxn ang="0">
                      <a:pos x="T6" y="T7"/>
                    </a:cxn>
                    <a:cxn ang="0">
                      <a:pos x="T8" y="T9"/>
                    </a:cxn>
                    <a:cxn ang="0">
                      <a:pos x="T10" y="T11"/>
                    </a:cxn>
                  </a:cxnLst>
                  <a:rect l="0" t="0" r="r" b="b"/>
                  <a:pathLst>
                    <a:path w="28" h="24">
                      <a:moveTo>
                        <a:pt x="0" y="0"/>
                      </a:moveTo>
                      <a:lnTo>
                        <a:pt x="0" y="24"/>
                      </a:lnTo>
                      <a:lnTo>
                        <a:pt x="9" y="24"/>
                      </a:lnTo>
                      <a:lnTo>
                        <a:pt x="28" y="3"/>
                      </a:lnTo>
                      <a:lnTo>
                        <a:pt x="28" y="0"/>
                      </a:lnTo>
                      <a:lnTo>
                        <a:pt x="0" y="0"/>
                      </a:lnTo>
                      <a:close/>
                    </a:path>
                  </a:pathLst>
                </a:custGeom>
                <a:solidFill>
                  <a:srgbClr val="BBC8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705" name="Freeform 867">
                  <a:extLst>
                    <a:ext uri="{FF2B5EF4-FFF2-40B4-BE49-F238E27FC236}">
                      <a16:creationId xmlns:a16="http://schemas.microsoft.com/office/drawing/2014/main" id="{85AA99BB-864B-F447-2137-39DA4CE4034A}"/>
                    </a:ext>
                  </a:extLst>
                </p:cNvPr>
                <p:cNvSpPr>
                  <a:spLocks noChangeAspect="1"/>
                </p:cNvSpPr>
                <p:nvPr/>
              </p:nvSpPr>
              <p:spPr bwMode="gray">
                <a:xfrm>
                  <a:off x="1905" y="3491"/>
                  <a:ext cx="29" cy="24"/>
                </a:xfrm>
                <a:custGeom>
                  <a:avLst/>
                  <a:gdLst>
                    <a:gd name="T0" fmla="*/ 29 w 29"/>
                    <a:gd name="T1" fmla="*/ 0 h 24"/>
                    <a:gd name="T2" fmla="*/ 21 w 29"/>
                    <a:gd name="T3" fmla="*/ 0 h 24"/>
                    <a:gd name="T4" fmla="*/ 0 w 29"/>
                    <a:gd name="T5" fmla="*/ 24 h 24"/>
                    <a:gd name="T6" fmla="*/ 29 w 29"/>
                    <a:gd name="T7" fmla="*/ 24 h 24"/>
                    <a:gd name="T8" fmla="*/ 29 w 29"/>
                    <a:gd name="T9" fmla="*/ 0 h 24"/>
                  </a:gdLst>
                  <a:ahLst/>
                  <a:cxnLst>
                    <a:cxn ang="0">
                      <a:pos x="T0" y="T1"/>
                    </a:cxn>
                    <a:cxn ang="0">
                      <a:pos x="T2" y="T3"/>
                    </a:cxn>
                    <a:cxn ang="0">
                      <a:pos x="T4" y="T5"/>
                    </a:cxn>
                    <a:cxn ang="0">
                      <a:pos x="T6" y="T7"/>
                    </a:cxn>
                    <a:cxn ang="0">
                      <a:pos x="T8" y="T9"/>
                    </a:cxn>
                  </a:cxnLst>
                  <a:rect l="0" t="0" r="r" b="b"/>
                  <a:pathLst>
                    <a:path w="29" h="24">
                      <a:moveTo>
                        <a:pt x="29" y="0"/>
                      </a:moveTo>
                      <a:lnTo>
                        <a:pt x="21" y="0"/>
                      </a:lnTo>
                      <a:lnTo>
                        <a:pt x="0" y="24"/>
                      </a:lnTo>
                      <a:lnTo>
                        <a:pt x="29" y="24"/>
                      </a:lnTo>
                      <a:lnTo>
                        <a:pt x="29" y="0"/>
                      </a:lnTo>
                      <a:close/>
                    </a:path>
                  </a:pathLst>
                </a:custGeom>
                <a:solidFill>
                  <a:srgbClr val="BBC8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706" name="Rectangle 868">
                  <a:extLst>
                    <a:ext uri="{FF2B5EF4-FFF2-40B4-BE49-F238E27FC236}">
                      <a16:creationId xmlns:a16="http://schemas.microsoft.com/office/drawing/2014/main" id="{C7FA180E-C997-46AA-98B6-DD4691F92F0D}"/>
                    </a:ext>
                  </a:extLst>
                </p:cNvPr>
                <p:cNvSpPr>
                  <a:spLocks noChangeAspect="1" noChangeArrowheads="1"/>
                </p:cNvSpPr>
                <p:nvPr/>
              </p:nvSpPr>
              <p:spPr bwMode="gray">
                <a:xfrm>
                  <a:off x="1955" y="3491"/>
                  <a:ext cx="31" cy="24"/>
                </a:xfrm>
                <a:prstGeom prst="rect">
                  <a:avLst/>
                </a:prstGeom>
                <a:solidFill>
                  <a:srgbClr val="BBC8D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707" name="Freeform 869">
                  <a:extLst>
                    <a:ext uri="{FF2B5EF4-FFF2-40B4-BE49-F238E27FC236}">
                      <a16:creationId xmlns:a16="http://schemas.microsoft.com/office/drawing/2014/main" id="{098A67A2-4D4C-BB17-7C24-95DE9861FAFD}"/>
                    </a:ext>
                  </a:extLst>
                </p:cNvPr>
                <p:cNvSpPr>
                  <a:spLocks noChangeAspect="1"/>
                </p:cNvSpPr>
                <p:nvPr/>
              </p:nvSpPr>
              <p:spPr bwMode="gray">
                <a:xfrm>
                  <a:off x="2007" y="3491"/>
                  <a:ext cx="21" cy="24"/>
                </a:xfrm>
                <a:custGeom>
                  <a:avLst/>
                  <a:gdLst>
                    <a:gd name="T0" fmla="*/ 0 w 21"/>
                    <a:gd name="T1" fmla="*/ 24 h 24"/>
                    <a:gd name="T2" fmla="*/ 0 w 21"/>
                    <a:gd name="T3" fmla="*/ 24 h 24"/>
                    <a:gd name="T4" fmla="*/ 21 w 21"/>
                    <a:gd name="T5" fmla="*/ 0 h 24"/>
                    <a:gd name="T6" fmla="*/ 0 w 21"/>
                    <a:gd name="T7" fmla="*/ 0 h 24"/>
                    <a:gd name="T8" fmla="*/ 0 w 21"/>
                    <a:gd name="T9" fmla="*/ 24 h 24"/>
                  </a:gdLst>
                  <a:ahLst/>
                  <a:cxnLst>
                    <a:cxn ang="0">
                      <a:pos x="T0" y="T1"/>
                    </a:cxn>
                    <a:cxn ang="0">
                      <a:pos x="T2" y="T3"/>
                    </a:cxn>
                    <a:cxn ang="0">
                      <a:pos x="T4" y="T5"/>
                    </a:cxn>
                    <a:cxn ang="0">
                      <a:pos x="T6" y="T7"/>
                    </a:cxn>
                    <a:cxn ang="0">
                      <a:pos x="T8" y="T9"/>
                    </a:cxn>
                  </a:cxnLst>
                  <a:rect l="0" t="0" r="r" b="b"/>
                  <a:pathLst>
                    <a:path w="21" h="24">
                      <a:moveTo>
                        <a:pt x="0" y="24"/>
                      </a:moveTo>
                      <a:lnTo>
                        <a:pt x="0" y="24"/>
                      </a:lnTo>
                      <a:lnTo>
                        <a:pt x="21" y="0"/>
                      </a:lnTo>
                      <a:lnTo>
                        <a:pt x="0" y="0"/>
                      </a:lnTo>
                      <a:lnTo>
                        <a:pt x="0" y="24"/>
                      </a:lnTo>
                      <a:close/>
                    </a:path>
                  </a:pathLst>
                </a:custGeom>
                <a:solidFill>
                  <a:srgbClr val="BBC8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708" name="Freeform 870">
                  <a:extLst>
                    <a:ext uri="{FF2B5EF4-FFF2-40B4-BE49-F238E27FC236}">
                      <a16:creationId xmlns:a16="http://schemas.microsoft.com/office/drawing/2014/main" id="{1F217B5B-3C4E-745E-E8D5-1B192D37C439}"/>
                    </a:ext>
                  </a:extLst>
                </p:cNvPr>
                <p:cNvSpPr>
                  <a:spLocks noChangeAspect="1"/>
                </p:cNvSpPr>
                <p:nvPr/>
              </p:nvSpPr>
              <p:spPr bwMode="gray">
                <a:xfrm>
                  <a:off x="1867" y="3541"/>
                  <a:ext cx="15" cy="16"/>
                </a:xfrm>
                <a:custGeom>
                  <a:avLst/>
                  <a:gdLst>
                    <a:gd name="T0" fmla="*/ 15 w 15"/>
                    <a:gd name="T1" fmla="*/ 0 h 16"/>
                    <a:gd name="T2" fmla="*/ 0 w 15"/>
                    <a:gd name="T3" fmla="*/ 16 h 16"/>
                    <a:gd name="T4" fmla="*/ 15 w 15"/>
                    <a:gd name="T5" fmla="*/ 16 h 16"/>
                    <a:gd name="T6" fmla="*/ 15 w 15"/>
                    <a:gd name="T7" fmla="*/ 0 h 16"/>
                  </a:gdLst>
                  <a:ahLst/>
                  <a:cxnLst>
                    <a:cxn ang="0">
                      <a:pos x="T0" y="T1"/>
                    </a:cxn>
                    <a:cxn ang="0">
                      <a:pos x="T2" y="T3"/>
                    </a:cxn>
                    <a:cxn ang="0">
                      <a:pos x="T4" y="T5"/>
                    </a:cxn>
                    <a:cxn ang="0">
                      <a:pos x="T6" y="T7"/>
                    </a:cxn>
                  </a:cxnLst>
                  <a:rect l="0" t="0" r="r" b="b"/>
                  <a:pathLst>
                    <a:path w="15" h="16">
                      <a:moveTo>
                        <a:pt x="15" y="0"/>
                      </a:moveTo>
                      <a:lnTo>
                        <a:pt x="0" y="16"/>
                      </a:lnTo>
                      <a:lnTo>
                        <a:pt x="15" y="16"/>
                      </a:lnTo>
                      <a:lnTo>
                        <a:pt x="15" y="0"/>
                      </a:lnTo>
                      <a:close/>
                    </a:path>
                  </a:pathLst>
                </a:custGeom>
                <a:solidFill>
                  <a:srgbClr val="BBC8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709" name="Rectangle 871">
                  <a:extLst>
                    <a:ext uri="{FF2B5EF4-FFF2-40B4-BE49-F238E27FC236}">
                      <a16:creationId xmlns:a16="http://schemas.microsoft.com/office/drawing/2014/main" id="{848FDB76-2FF1-0FDC-5EFB-905E64B709CB}"/>
                    </a:ext>
                  </a:extLst>
                </p:cNvPr>
                <p:cNvSpPr>
                  <a:spLocks noChangeAspect="1" noChangeArrowheads="1"/>
                </p:cNvSpPr>
                <p:nvPr/>
              </p:nvSpPr>
              <p:spPr bwMode="gray">
                <a:xfrm>
                  <a:off x="1903" y="3534"/>
                  <a:ext cx="31" cy="23"/>
                </a:xfrm>
                <a:prstGeom prst="rect">
                  <a:avLst/>
                </a:prstGeom>
                <a:solidFill>
                  <a:srgbClr val="BBC8D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710" name="Freeform 872">
                  <a:extLst>
                    <a:ext uri="{FF2B5EF4-FFF2-40B4-BE49-F238E27FC236}">
                      <a16:creationId xmlns:a16="http://schemas.microsoft.com/office/drawing/2014/main" id="{B936056D-F1D6-429F-AEC8-2A5758ED56BC}"/>
                    </a:ext>
                  </a:extLst>
                </p:cNvPr>
                <p:cNvSpPr>
                  <a:spLocks noChangeAspect="1"/>
                </p:cNvSpPr>
                <p:nvPr/>
              </p:nvSpPr>
              <p:spPr bwMode="gray">
                <a:xfrm>
                  <a:off x="1955" y="3534"/>
                  <a:ext cx="31" cy="23"/>
                </a:xfrm>
                <a:custGeom>
                  <a:avLst/>
                  <a:gdLst>
                    <a:gd name="T0" fmla="*/ 0 w 31"/>
                    <a:gd name="T1" fmla="*/ 0 h 23"/>
                    <a:gd name="T2" fmla="*/ 0 w 31"/>
                    <a:gd name="T3" fmla="*/ 23 h 23"/>
                    <a:gd name="T4" fmla="*/ 14 w 31"/>
                    <a:gd name="T5" fmla="*/ 23 h 23"/>
                    <a:gd name="T6" fmla="*/ 31 w 31"/>
                    <a:gd name="T7" fmla="*/ 7 h 23"/>
                    <a:gd name="T8" fmla="*/ 31 w 31"/>
                    <a:gd name="T9" fmla="*/ 0 h 23"/>
                    <a:gd name="T10" fmla="*/ 0 w 31"/>
                    <a:gd name="T11" fmla="*/ 0 h 23"/>
                  </a:gdLst>
                  <a:ahLst/>
                  <a:cxnLst>
                    <a:cxn ang="0">
                      <a:pos x="T0" y="T1"/>
                    </a:cxn>
                    <a:cxn ang="0">
                      <a:pos x="T2" y="T3"/>
                    </a:cxn>
                    <a:cxn ang="0">
                      <a:pos x="T4" y="T5"/>
                    </a:cxn>
                    <a:cxn ang="0">
                      <a:pos x="T6" y="T7"/>
                    </a:cxn>
                    <a:cxn ang="0">
                      <a:pos x="T8" y="T9"/>
                    </a:cxn>
                    <a:cxn ang="0">
                      <a:pos x="T10" y="T11"/>
                    </a:cxn>
                  </a:cxnLst>
                  <a:rect l="0" t="0" r="r" b="b"/>
                  <a:pathLst>
                    <a:path w="31" h="23">
                      <a:moveTo>
                        <a:pt x="0" y="0"/>
                      </a:moveTo>
                      <a:lnTo>
                        <a:pt x="0" y="23"/>
                      </a:lnTo>
                      <a:lnTo>
                        <a:pt x="14" y="23"/>
                      </a:lnTo>
                      <a:lnTo>
                        <a:pt x="31" y="7"/>
                      </a:lnTo>
                      <a:lnTo>
                        <a:pt x="31" y="0"/>
                      </a:lnTo>
                      <a:lnTo>
                        <a:pt x="0" y="0"/>
                      </a:lnTo>
                      <a:close/>
                    </a:path>
                  </a:pathLst>
                </a:custGeom>
                <a:solidFill>
                  <a:srgbClr val="BBC8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711" name="Rectangle 873">
                  <a:extLst>
                    <a:ext uri="{FF2B5EF4-FFF2-40B4-BE49-F238E27FC236}">
                      <a16:creationId xmlns:a16="http://schemas.microsoft.com/office/drawing/2014/main" id="{4318BD49-6274-F722-9E27-DDFE1546443D}"/>
                    </a:ext>
                  </a:extLst>
                </p:cNvPr>
                <p:cNvSpPr>
                  <a:spLocks noChangeAspect="1" noChangeArrowheads="1"/>
                </p:cNvSpPr>
                <p:nvPr/>
              </p:nvSpPr>
              <p:spPr bwMode="gray">
                <a:xfrm>
                  <a:off x="1853" y="3576"/>
                  <a:ext cx="29" cy="24"/>
                </a:xfrm>
                <a:prstGeom prst="rect">
                  <a:avLst/>
                </a:prstGeom>
                <a:solidFill>
                  <a:srgbClr val="BBC8D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712" name="Freeform 874">
                  <a:extLst>
                    <a:ext uri="{FF2B5EF4-FFF2-40B4-BE49-F238E27FC236}">
                      <a16:creationId xmlns:a16="http://schemas.microsoft.com/office/drawing/2014/main" id="{276A0984-927F-220A-1D9A-CF96E29C0234}"/>
                    </a:ext>
                  </a:extLst>
                </p:cNvPr>
                <p:cNvSpPr>
                  <a:spLocks noChangeAspect="1"/>
                </p:cNvSpPr>
                <p:nvPr/>
              </p:nvSpPr>
              <p:spPr bwMode="gray">
                <a:xfrm>
                  <a:off x="1903" y="3576"/>
                  <a:ext cx="31" cy="24"/>
                </a:xfrm>
                <a:custGeom>
                  <a:avLst/>
                  <a:gdLst>
                    <a:gd name="T0" fmla="*/ 0 w 31"/>
                    <a:gd name="T1" fmla="*/ 0 h 24"/>
                    <a:gd name="T2" fmla="*/ 0 w 31"/>
                    <a:gd name="T3" fmla="*/ 24 h 24"/>
                    <a:gd name="T4" fmla="*/ 28 w 31"/>
                    <a:gd name="T5" fmla="*/ 24 h 24"/>
                    <a:gd name="T6" fmla="*/ 31 w 31"/>
                    <a:gd name="T7" fmla="*/ 22 h 24"/>
                    <a:gd name="T8" fmla="*/ 31 w 31"/>
                    <a:gd name="T9" fmla="*/ 0 h 24"/>
                    <a:gd name="T10" fmla="*/ 0 w 31"/>
                    <a:gd name="T11" fmla="*/ 0 h 24"/>
                  </a:gdLst>
                  <a:ahLst/>
                  <a:cxnLst>
                    <a:cxn ang="0">
                      <a:pos x="T0" y="T1"/>
                    </a:cxn>
                    <a:cxn ang="0">
                      <a:pos x="T2" y="T3"/>
                    </a:cxn>
                    <a:cxn ang="0">
                      <a:pos x="T4" y="T5"/>
                    </a:cxn>
                    <a:cxn ang="0">
                      <a:pos x="T6" y="T7"/>
                    </a:cxn>
                    <a:cxn ang="0">
                      <a:pos x="T8" y="T9"/>
                    </a:cxn>
                    <a:cxn ang="0">
                      <a:pos x="T10" y="T11"/>
                    </a:cxn>
                  </a:cxnLst>
                  <a:rect l="0" t="0" r="r" b="b"/>
                  <a:pathLst>
                    <a:path w="31" h="24">
                      <a:moveTo>
                        <a:pt x="0" y="0"/>
                      </a:moveTo>
                      <a:lnTo>
                        <a:pt x="0" y="24"/>
                      </a:lnTo>
                      <a:lnTo>
                        <a:pt x="28" y="24"/>
                      </a:lnTo>
                      <a:lnTo>
                        <a:pt x="31" y="22"/>
                      </a:lnTo>
                      <a:lnTo>
                        <a:pt x="31" y="0"/>
                      </a:lnTo>
                      <a:lnTo>
                        <a:pt x="0" y="0"/>
                      </a:lnTo>
                      <a:close/>
                    </a:path>
                  </a:pathLst>
                </a:custGeom>
                <a:solidFill>
                  <a:srgbClr val="BBC8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713" name="Rectangle 875">
                  <a:extLst>
                    <a:ext uri="{FF2B5EF4-FFF2-40B4-BE49-F238E27FC236}">
                      <a16:creationId xmlns:a16="http://schemas.microsoft.com/office/drawing/2014/main" id="{4F6C727A-01F5-519A-32AF-63A575ECCB6A}"/>
                    </a:ext>
                  </a:extLst>
                </p:cNvPr>
                <p:cNvSpPr>
                  <a:spLocks noChangeAspect="1" noChangeArrowheads="1"/>
                </p:cNvSpPr>
                <p:nvPr/>
              </p:nvSpPr>
              <p:spPr bwMode="gray">
                <a:xfrm>
                  <a:off x="1853" y="3619"/>
                  <a:ext cx="29" cy="24"/>
                </a:xfrm>
                <a:prstGeom prst="rect">
                  <a:avLst/>
                </a:prstGeom>
                <a:solidFill>
                  <a:srgbClr val="BBC8D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714" name="Freeform 876">
                  <a:extLst>
                    <a:ext uri="{FF2B5EF4-FFF2-40B4-BE49-F238E27FC236}">
                      <a16:creationId xmlns:a16="http://schemas.microsoft.com/office/drawing/2014/main" id="{8B4D6EFA-A038-4625-CA55-673990F5A096}"/>
                    </a:ext>
                  </a:extLst>
                </p:cNvPr>
                <p:cNvSpPr>
                  <a:spLocks noChangeAspect="1"/>
                </p:cNvSpPr>
                <p:nvPr/>
              </p:nvSpPr>
              <p:spPr bwMode="gray">
                <a:xfrm>
                  <a:off x="1903" y="3619"/>
                  <a:ext cx="9" cy="12"/>
                </a:xfrm>
                <a:custGeom>
                  <a:avLst/>
                  <a:gdLst>
                    <a:gd name="T0" fmla="*/ 0 w 9"/>
                    <a:gd name="T1" fmla="*/ 12 h 12"/>
                    <a:gd name="T2" fmla="*/ 9 w 9"/>
                    <a:gd name="T3" fmla="*/ 0 h 12"/>
                    <a:gd name="T4" fmla="*/ 0 w 9"/>
                    <a:gd name="T5" fmla="*/ 0 h 12"/>
                    <a:gd name="T6" fmla="*/ 0 w 9"/>
                    <a:gd name="T7" fmla="*/ 12 h 12"/>
                  </a:gdLst>
                  <a:ahLst/>
                  <a:cxnLst>
                    <a:cxn ang="0">
                      <a:pos x="T0" y="T1"/>
                    </a:cxn>
                    <a:cxn ang="0">
                      <a:pos x="T2" y="T3"/>
                    </a:cxn>
                    <a:cxn ang="0">
                      <a:pos x="T4" y="T5"/>
                    </a:cxn>
                    <a:cxn ang="0">
                      <a:pos x="T6" y="T7"/>
                    </a:cxn>
                  </a:cxnLst>
                  <a:rect l="0" t="0" r="r" b="b"/>
                  <a:pathLst>
                    <a:path w="9" h="12">
                      <a:moveTo>
                        <a:pt x="0" y="12"/>
                      </a:moveTo>
                      <a:lnTo>
                        <a:pt x="9" y="0"/>
                      </a:lnTo>
                      <a:lnTo>
                        <a:pt x="0" y="0"/>
                      </a:lnTo>
                      <a:lnTo>
                        <a:pt x="0" y="12"/>
                      </a:lnTo>
                      <a:close/>
                    </a:path>
                  </a:pathLst>
                </a:custGeom>
                <a:solidFill>
                  <a:srgbClr val="BBC8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715" name="Freeform 877">
                  <a:extLst>
                    <a:ext uri="{FF2B5EF4-FFF2-40B4-BE49-F238E27FC236}">
                      <a16:creationId xmlns:a16="http://schemas.microsoft.com/office/drawing/2014/main" id="{064CD094-7F61-4F5A-A198-FEB8573878F6}"/>
                    </a:ext>
                  </a:extLst>
                </p:cNvPr>
                <p:cNvSpPr>
                  <a:spLocks noChangeAspect="1"/>
                </p:cNvSpPr>
                <p:nvPr/>
              </p:nvSpPr>
              <p:spPr bwMode="gray">
                <a:xfrm>
                  <a:off x="1853" y="3661"/>
                  <a:ext cx="21" cy="24"/>
                </a:xfrm>
                <a:custGeom>
                  <a:avLst/>
                  <a:gdLst>
                    <a:gd name="T0" fmla="*/ 0 w 21"/>
                    <a:gd name="T1" fmla="*/ 24 h 24"/>
                    <a:gd name="T2" fmla="*/ 0 w 21"/>
                    <a:gd name="T3" fmla="*/ 24 h 24"/>
                    <a:gd name="T4" fmla="*/ 21 w 21"/>
                    <a:gd name="T5" fmla="*/ 0 h 24"/>
                    <a:gd name="T6" fmla="*/ 0 w 21"/>
                    <a:gd name="T7" fmla="*/ 0 h 24"/>
                    <a:gd name="T8" fmla="*/ 0 w 21"/>
                    <a:gd name="T9" fmla="*/ 24 h 24"/>
                  </a:gdLst>
                  <a:ahLst/>
                  <a:cxnLst>
                    <a:cxn ang="0">
                      <a:pos x="T0" y="T1"/>
                    </a:cxn>
                    <a:cxn ang="0">
                      <a:pos x="T2" y="T3"/>
                    </a:cxn>
                    <a:cxn ang="0">
                      <a:pos x="T4" y="T5"/>
                    </a:cxn>
                    <a:cxn ang="0">
                      <a:pos x="T6" y="T7"/>
                    </a:cxn>
                    <a:cxn ang="0">
                      <a:pos x="T8" y="T9"/>
                    </a:cxn>
                  </a:cxnLst>
                  <a:rect l="0" t="0" r="r" b="b"/>
                  <a:pathLst>
                    <a:path w="21" h="24">
                      <a:moveTo>
                        <a:pt x="0" y="24"/>
                      </a:moveTo>
                      <a:lnTo>
                        <a:pt x="0" y="24"/>
                      </a:lnTo>
                      <a:lnTo>
                        <a:pt x="21" y="0"/>
                      </a:lnTo>
                      <a:lnTo>
                        <a:pt x="0" y="0"/>
                      </a:lnTo>
                      <a:lnTo>
                        <a:pt x="0" y="24"/>
                      </a:lnTo>
                      <a:close/>
                    </a:path>
                  </a:pathLst>
                </a:custGeom>
                <a:solidFill>
                  <a:srgbClr val="BBC8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716" name="Freeform 878">
                  <a:extLst>
                    <a:ext uri="{FF2B5EF4-FFF2-40B4-BE49-F238E27FC236}">
                      <a16:creationId xmlns:a16="http://schemas.microsoft.com/office/drawing/2014/main" id="{89638BC7-FCD8-6F41-CCD8-DDB6128824C8}"/>
                    </a:ext>
                  </a:extLst>
                </p:cNvPr>
                <p:cNvSpPr>
                  <a:spLocks noChangeAspect="1"/>
                </p:cNvSpPr>
                <p:nvPr/>
              </p:nvSpPr>
              <p:spPr bwMode="gray">
                <a:xfrm>
                  <a:off x="1801" y="3619"/>
                  <a:ext cx="29" cy="24"/>
                </a:xfrm>
                <a:custGeom>
                  <a:avLst/>
                  <a:gdLst>
                    <a:gd name="T0" fmla="*/ 29 w 29"/>
                    <a:gd name="T1" fmla="*/ 24 h 24"/>
                    <a:gd name="T2" fmla="*/ 29 w 29"/>
                    <a:gd name="T3" fmla="*/ 0 h 24"/>
                    <a:gd name="T4" fmla="*/ 10 w 29"/>
                    <a:gd name="T5" fmla="*/ 0 h 24"/>
                    <a:gd name="T6" fmla="*/ 0 w 29"/>
                    <a:gd name="T7" fmla="*/ 12 h 24"/>
                    <a:gd name="T8" fmla="*/ 0 w 29"/>
                    <a:gd name="T9" fmla="*/ 24 h 24"/>
                    <a:gd name="T10" fmla="*/ 29 w 29"/>
                    <a:gd name="T11" fmla="*/ 24 h 24"/>
                  </a:gdLst>
                  <a:ahLst/>
                  <a:cxnLst>
                    <a:cxn ang="0">
                      <a:pos x="T0" y="T1"/>
                    </a:cxn>
                    <a:cxn ang="0">
                      <a:pos x="T2" y="T3"/>
                    </a:cxn>
                    <a:cxn ang="0">
                      <a:pos x="T4" y="T5"/>
                    </a:cxn>
                    <a:cxn ang="0">
                      <a:pos x="T6" y="T7"/>
                    </a:cxn>
                    <a:cxn ang="0">
                      <a:pos x="T8" y="T9"/>
                    </a:cxn>
                    <a:cxn ang="0">
                      <a:pos x="T10" y="T11"/>
                    </a:cxn>
                  </a:cxnLst>
                  <a:rect l="0" t="0" r="r" b="b"/>
                  <a:pathLst>
                    <a:path w="29" h="24">
                      <a:moveTo>
                        <a:pt x="29" y="24"/>
                      </a:moveTo>
                      <a:lnTo>
                        <a:pt x="29" y="0"/>
                      </a:lnTo>
                      <a:lnTo>
                        <a:pt x="10" y="0"/>
                      </a:lnTo>
                      <a:lnTo>
                        <a:pt x="0" y="12"/>
                      </a:lnTo>
                      <a:lnTo>
                        <a:pt x="0" y="24"/>
                      </a:lnTo>
                      <a:lnTo>
                        <a:pt x="29" y="24"/>
                      </a:lnTo>
                      <a:close/>
                    </a:path>
                  </a:pathLst>
                </a:custGeom>
                <a:solidFill>
                  <a:srgbClr val="BBC8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717" name="Freeform 879">
                  <a:extLst>
                    <a:ext uri="{FF2B5EF4-FFF2-40B4-BE49-F238E27FC236}">
                      <a16:creationId xmlns:a16="http://schemas.microsoft.com/office/drawing/2014/main" id="{7A50D913-5581-EEA0-535A-B9104E53C606}"/>
                    </a:ext>
                  </a:extLst>
                </p:cNvPr>
                <p:cNvSpPr>
                  <a:spLocks noChangeAspect="1"/>
                </p:cNvSpPr>
                <p:nvPr/>
              </p:nvSpPr>
              <p:spPr bwMode="gray">
                <a:xfrm>
                  <a:off x="1752" y="3661"/>
                  <a:ext cx="28" cy="24"/>
                </a:xfrm>
                <a:custGeom>
                  <a:avLst/>
                  <a:gdLst>
                    <a:gd name="T0" fmla="*/ 28 w 28"/>
                    <a:gd name="T1" fmla="*/ 0 h 24"/>
                    <a:gd name="T2" fmla="*/ 21 w 28"/>
                    <a:gd name="T3" fmla="*/ 0 h 24"/>
                    <a:gd name="T4" fmla="*/ 0 w 28"/>
                    <a:gd name="T5" fmla="*/ 24 h 24"/>
                    <a:gd name="T6" fmla="*/ 28 w 28"/>
                    <a:gd name="T7" fmla="*/ 24 h 24"/>
                    <a:gd name="T8" fmla="*/ 28 w 28"/>
                    <a:gd name="T9" fmla="*/ 0 h 24"/>
                  </a:gdLst>
                  <a:ahLst/>
                  <a:cxnLst>
                    <a:cxn ang="0">
                      <a:pos x="T0" y="T1"/>
                    </a:cxn>
                    <a:cxn ang="0">
                      <a:pos x="T2" y="T3"/>
                    </a:cxn>
                    <a:cxn ang="0">
                      <a:pos x="T4" y="T5"/>
                    </a:cxn>
                    <a:cxn ang="0">
                      <a:pos x="T6" y="T7"/>
                    </a:cxn>
                    <a:cxn ang="0">
                      <a:pos x="T8" y="T9"/>
                    </a:cxn>
                  </a:cxnLst>
                  <a:rect l="0" t="0" r="r" b="b"/>
                  <a:pathLst>
                    <a:path w="28" h="24">
                      <a:moveTo>
                        <a:pt x="28" y="0"/>
                      </a:moveTo>
                      <a:lnTo>
                        <a:pt x="21" y="0"/>
                      </a:lnTo>
                      <a:lnTo>
                        <a:pt x="0" y="24"/>
                      </a:lnTo>
                      <a:lnTo>
                        <a:pt x="28" y="24"/>
                      </a:lnTo>
                      <a:lnTo>
                        <a:pt x="28" y="0"/>
                      </a:lnTo>
                      <a:close/>
                    </a:path>
                  </a:pathLst>
                </a:custGeom>
                <a:solidFill>
                  <a:srgbClr val="BBC8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718" name="Rectangle 880">
                  <a:extLst>
                    <a:ext uri="{FF2B5EF4-FFF2-40B4-BE49-F238E27FC236}">
                      <a16:creationId xmlns:a16="http://schemas.microsoft.com/office/drawing/2014/main" id="{567DA446-0015-DB91-6FBB-B2E4086274C4}"/>
                    </a:ext>
                  </a:extLst>
                </p:cNvPr>
                <p:cNvSpPr>
                  <a:spLocks noChangeAspect="1" noChangeArrowheads="1"/>
                </p:cNvSpPr>
                <p:nvPr/>
              </p:nvSpPr>
              <p:spPr bwMode="gray">
                <a:xfrm>
                  <a:off x="1801" y="3661"/>
                  <a:ext cx="29" cy="24"/>
                </a:xfrm>
                <a:prstGeom prst="rect">
                  <a:avLst/>
                </a:prstGeom>
                <a:solidFill>
                  <a:srgbClr val="BBC8D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719" name="Freeform 881">
                  <a:extLst>
                    <a:ext uri="{FF2B5EF4-FFF2-40B4-BE49-F238E27FC236}">
                      <a16:creationId xmlns:a16="http://schemas.microsoft.com/office/drawing/2014/main" id="{42AD741A-54CF-DC7F-AB19-300DFF0D8311}"/>
                    </a:ext>
                  </a:extLst>
                </p:cNvPr>
                <p:cNvSpPr>
                  <a:spLocks noChangeAspect="1"/>
                </p:cNvSpPr>
                <p:nvPr/>
              </p:nvSpPr>
              <p:spPr bwMode="gray">
                <a:xfrm>
                  <a:off x="1711" y="3711"/>
                  <a:ext cx="17" cy="19"/>
                </a:xfrm>
                <a:custGeom>
                  <a:avLst/>
                  <a:gdLst>
                    <a:gd name="T0" fmla="*/ 17 w 17"/>
                    <a:gd name="T1" fmla="*/ 0 h 19"/>
                    <a:gd name="T2" fmla="*/ 0 w 17"/>
                    <a:gd name="T3" fmla="*/ 19 h 19"/>
                    <a:gd name="T4" fmla="*/ 17 w 17"/>
                    <a:gd name="T5" fmla="*/ 19 h 19"/>
                    <a:gd name="T6" fmla="*/ 17 w 17"/>
                    <a:gd name="T7" fmla="*/ 0 h 19"/>
                  </a:gdLst>
                  <a:ahLst/>
                  <a:cxnLst>
                    <a:cxn ang="0">
                      <a:pos x="T0" y="T1"/>
                    </a:cxn>
                    <a:cxn ang="0">
                      <a:pos x="T2" y="T3"/>
                    </a:cxn>
                    <a:cxn ang="0">
                      <a:pos x="T4" y="T5"/>
                    </a:cxn>
                    <a:cxn ang="0">
                      <a:pos x="T6" y="T7"/>
                    </a:cxn>
                  </a:cxnLst>
                  <a:rect l="0" t="0" r="r" b="b"/>
                  <a:pathLst>
                    <a:path w="17" h="19">
                      <a:moveTo>
                        <a:pt x="17" y="0"/>
                      </a:moveTo>
                      <a:lnTo>
                        <a:pt x="0" y="19"/>
                      </a:lnTo>
                      <a:lnTo>
                        <a:pt x="17" y="19"/>
                      </a:lnTo>
                      <a:lnTo>
                        <a:pt x="17" y="0"/>
                      </a:lnTo>
                      <a:close/>
                    </a:path>
                  </a:pathLst>
                </a:custGeom>
                <a:solidFill>
                  <a:srgbClr val="BBC8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720" name="Rectangle 882">
                  <a:extLst>
                    <a:ext uri="{FF2B5EF4-FFF2-40B4-BE49-F238E27FC236}">
                      <a16:creationId xmlns:a16="http://schemas.microsoft.com/office/drawing/2014/main" id="{96A3A629-2096-DED9-A946-85F358A556D5}"/>
                    </a:ext>
                  </a:extLst>
                </p:cNvPr>
                <p:cNvSpPr>
                  <a:spLocks noChangeAspect="1" noChangeArrowheads="1"/>
                </p:cNvSpPr>
                <p:nvPr/>
              </p:nvSpPr>
              <p:spPr bwMode="gray">
                <a:xfrm>
                  <a:off x="1749" y="3704"/>
                  <a:ext cx="31" cy="26"/>
                </a:xfrm>
                <a:prstGeom prst="rect">
                  <a:avLst/>
                </a:prstGeom>
                <a:solidFill>
                  <a:srgbClr val="BBC8D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721" name="Freeform 883">
                  <a:extLst>
                    <a:ext uri="{FF2B5EF4-FFF2-40B4-BE49-F238E27FC236}">
                      <a16:creationId xmlns:a16="http://schemas.microsoft.com/office/drawing/2014/main" id="{0A3175AE-243E-A4BA-2EFF-65E4F0120F31}"/>
                    </a:ext>
                  </a:extLst>
                </p:cNvPr>
                <p:cNvSpPr>
                  <a:spLocks noChangeAspect="1"/>
                </p:cNvSpPr>
                <p:nvPr/>
              </p:nvSpPr>
              <p:spPr bwMode="gray">
                <a:xfrm>
                  <a:off x="1801" y="3704"/>
                  <a:ext cx="29" cy="26"/>
                </a:xfrm>
                <a:custGeom>
                  <a:avLst/>
                  <a:gdLst>
                    <a:gd name="T0" fmla="*/ 0 w 29"/>
                    <a:gd name="T1" fmla="*/ 0 h 26"/>
                    <a:gd name="T2" fmla="*/ 0 w 29"/>
                    <a:gd name="T3" fmla="*/ 26 h 26"/>
                    <a:gd name="T4" fmla="*/ 12 w 29"/>
                    <a:gd name="T5" fmla="*/ 26 h 26"/>
                    <a:gd name="T6" fmla="*/ 29 w 29"/>
                    <a:gd name="T7" fmla="*/ 7 h 26"/>
                    <a:gd name="T8" fmla="*/ 29 w 29"/>
                    <a:gd name="T9" fmla="*/ 0 h 26"/>
                    <a:gd name="T10" fmla="*/ 0 w 29"/>
                    <a:gd name="T11" fmla="*/ 0 h 26"/>
                  </a:gdLst>
                  <a:ahLst/>
                  <a:cxnLst>
                    <a:cxn ang="0">
                      <a:pos x="T0" y="T1"/>
                    </a:cxn>
                    <a:cxn ang="0">
                      <a:pos x="T2" y="T3"/>
                    </a:cxn>
                    <a:cxn ang="0">
                      <a:pos x="T4" y="T5"/>
                    </a:cxn>
                    <a:cxn ang="0">
                      <a:pos x="T6" y="T7"/>
                    </a:cxn>
                    <a:cxn ang="0">
                      <a:pos x="T8" y="T9"/>
                    </a:cxn>
                    <a:cxn ang="0">
                      <a:pos x="T10" y="T11"/>
                    </a:cxn>
                  </a:cxnLst>
                  <a:rect l="0" t="0" r="r" b="b"/>
                  <a:pathLst>
                    <a:path w="29" h="26">
                      <a:moveTo>
                        <a:pt x="0" y="0"/>
                      </a:moveTo>
                      <a:lnTo>
                        <a:pt x="0" y="26"/>
                      </a:lnTo>
                      <a:lnTo>
                        <a:pt x="12" y="26"/>
                      </a:lnTo>
                      <a:lnTo>
                        <a:pt x="29" y="7"/>
                      </a:lnTo>
                      <a:lnTo>
                        <a:pt x="29" y="0"/>
                      </a:lnTo>
                      <a:lnTo>
                        <a:pt x="0" y="0"/>
                      </a:lnTo>
                      <a:close/>
                    </a:path>
                  </a:pathLst>
                </a:custGeom>
                <a:solidFill>
                  <a:srgbClr val="BBC8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grpSp>
        </p:grpSp>
        <p:grpSp>
          <p:nvGrpSpPr>
            <p:cNvPr id="672" name="Group 11">
              <a:extLst>
                <a:ext uri="{FF2B5EF4-FFF2-40B4-BE49-F238E27FC236}">
                  <a16:creationId xmlns:a16="http://schemas.microsoft.com/office/drawing/2014/main" id="{60D5168B-E1ED-AC7F-D31E-C560F6EB8396}"/>
                </a:ext>
              </a:extLst>
            </p:cNvPr>
            <p:cNvGrpSpPr>
              <a:grpSpLocks noChangeAspect="1"/>
            </p:cNvGrpSpPr>
            <p:nvPr/>
          </p:nvGrpSpPr>
          <p:grpSpPr bwMode="auto">
            <a:xfrm>
              <a:off x="3505117" y="4570664"/>
              <a:ext cx="725116" cy="277521"/>
              <a:chOff x="451" y="1904"/>
              <a:chExt cx="929" cy="390"/>
            </a:xfrm>
          </p:grpSpPr>
          <p:sp>
            <p:nvSpPr>
              <p:cNvPr id="673" name="Rectangle 12">
                <a:extLst>
                  <a:ext uri="{FF2B5EF4-FFF2-40B4-BE49-F238E27FC236}">
                    <a16:creationId xmlns:a16="http://schemas.microsoft.com/office/drawing/2014/main" id="{1FDE1F59-7869-A4DF-7415-8FD72CB8875F}"/>
                  </a:ext>
                </a:extLst>
              </p:cNvPr>
              <p:cNvSpPr>
                <a:spLocks noChangeAspect="1" noChangeArrowheads="1"/>
              </p:cNvSpPr>
              <p:nvPr/>
            </p:nvSpPr>
            <p:spPr bwMode="gray">
              <a:xfrm>
                <a:off x="534" y="2025"/>
                <a:ext cx="761" cy="269"/>
              </a:xfrm>
              <a:prstGeom prst="rect">
                <a:avLst/>
              </a:prstGeom>
              <a:solidFill>
                <a:srgbClr val="ACACA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1600">
                  <a:latin typeface="メイリオ" panose="020B0604030504040204" pitchFamily="50" charset="-128"/>
                  <a:ea typeface="メイリオ" panose="020B0604030504040204" pitchFamily="50" charset="-128"/>
                  <a:cs typeface="Arial" panose="020B0604020202020204" pitchFamily="34" charset="0"/>
                  <a:sym typeface="メイリオ" panose="020B0604030504040204" pitchFamily="50" charset="-128"/>
                </a:endParaRPr>
              </a:p>
            </p:txBody>
          </p:sp>
          <p:sp>
            <p:nvSpPr>
              <p:cNvPr id="674" name="Freeform 13">
                <a:extLst>
                  <a:ext uri="{FF2B5EF4-FFF2-40B4-BE49-F238E27FC236}">
                    <a16:creationId xmlns:a16="http://schemas.microsoft.com/office/drawing/2014/main" id="{C88C9BCE-97BB-9D86-198A-3DE58935BFD3}"/>
                  </a:ext>
                </a:extLst>
              </p:cNvPr>
              <p:cNvSpPr>
                <a:spLocks noChangeAspect="1"/>
              </p:cNvSpPr>
              <p:nvPr/>
            </p:nvSpPr>
            <p:spPr bwMode="gray">
              <a:xfrm>
                <a:off x="451" y="1904"/>
                <a:ext cx="929" cy="121"/>
              </a:xfrm>
              <a:custGeom>
                <a:avLst/>
                <a:gdLst>
                  <a:gd name="T0" fmla="*/ 929 w 929"/>
                  <a:gd name="T1" fmla="*/ 121 h 121"/>
                  <a:gd name="T2" fmla="*/ 0 w 929"/>
                  <a:gd name="T3" fmla="*/ 121 h 121"/>
                  <a:gd name="T4" fmla="*/ 185 w 929"/>
                  <a:gd name="T5" fmla="*/ 0 h 121"/>
                  <a:gd name="T6" fmla="*/ 745 w 929"/>
                  <a:gd name="T7" fmla="*/ 0 h 121"/>
                  <a:gd name="T8" fmla="*/ 929 w 929"/>
                  <a:gd name="T9" fmla="*/ 121 h 121"/>
                </a:gdLst>
                <a:ahLst/>
                <a:cxnLst>
                  <a:cxn ang="0">
                    <a:pos x="T0" y="T1"/>
                  </a:cxn>
                  <a:cxn ang="0">
                    <a:pos x="T2" y="T3"/>
                  </a:cxn>
                  <a:cxn ang="0">
                    <a:pos x="T4" y="T5"/>
                  </a:cxn>
                  <a:cxn ang="0">
                    <a:pos x="T6" y="T7"/>
                  </a:cxn>
                  <a:cxn ang="0">
                    <a:pos x="T8" y="T9"/>
                  </a:cxn>
                </a:cxnLst>
                <a:rect l="0" t="0" r="r" b="b"/>
                <a:pathLst>
                  <a:path w="929" h="121">
                    <a:moveTo>
                      <a:pt x="929" y="121"/>
                    </a:moveTo>
                    <a:lnTo>
                      <a:pt x="0" y="121"/>
                    </a:lnTo>
                    <a:lnTo>
                      <a:pt x="185" y="0"/>
                    </a:lnTo>
                    <a:lnTo>
                      <a:pt x="745" y="0"/>
                    </a:lnTo>
                    <a:lnTo>
                      <a:pt x="929" y="121"/>
                    </a:lnTo>
                    <a:close/>
                  </a:path>
                </a:pathLst>
              </a:custGeom>
              <a:solidFill>
                <a:srgbClr val="7E7E7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600">
                  <a:latin typeface="メイリオ" panose="020B0604030504040204" pitchFamily="50" charset="-128"/>
                  <a:ea typeface="メイリオ" panose="020B0604030504040204" pitchFamily="50" charset="-128"/>
                  <a:cs typeface="Arial" panose="020B0604020202020204" pitchFamily="34" charset="0"/>
                  <a:sym typeface="メイリオ" panose="020B0604030504040204" pitchFamily="50" charset="-128"/>
                </a:endParaRPr>
              </a:p>
            </p:txBody>
          </p:sp>
          <p:sp>
            <p:nvSpPr>
              <p:cNvPr id="675" name="Rectangle 14">
                <a:extLst>
                  <a:ext uri="{FF2B5EF4-FFF2-40B4-BE49-F238E27FC236}">
                    <a16:creationId xmlns:a16="http://schemas.microsoft.com/office/drawing/2014/main" id="{45EEF3B1-A197-D651-58C9-4D6F9E083987}"/>
                  </a:ext>
                </a:extLst>
              </p:cNvPr>
              <p:cNvSpPr>
                <a:spLocks noChangeAspect="1" noChangeArrowheads="1"/>
              </p:cNvSpPr>
              <p:nvPr/>
            </p:nvSpPr>
            <p:spPr bwMode="gray">
              <a:xfrm>
                <a:off x="645" y="2065"/>
                <a:ext cx="151" cy="205"/>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1600">
                  <a:latin typeface="メイリオ" panose="020B0604030504040204" pitchFamily="50" charset="-128"/>
                  <a:ea typeface="メイリオ" panose="020B0604030504040204" pitchFamily="50" charset="-128"/>
                  <a:cs typeface="Arial" panose="020B0604020202020204" pitchFamily="34" charset="0"/>
                  <a:sym typeface="メイリオ" panose="020B0604030504040204" pitchFamily="50" charset="-128"/>
                </a:endParaRPr>
              </a:p>
            </p:txBody>
          </p:sp>
          <p:sp>
            <p:nvSpPr>
              <p:cNvPr id="676" name="Rectangle 15">
                <a:extLst>
                  <a:ext uri="{FF2B5EF4-FFF2-40B4-BE49-F238E27FC236}">
                    <a16:creationId xmlns:a16="http://schemas.microsoft.com/office/drawing/2014/main" id="{5A573782-F0B0-CC1F-96DD-B490C6B93ECE}"/>
                  </a:ext>
                </a:extLst>
              </p:cNvPr>
              <p:cNvSpPr>
                <a:spLocks noChangeAspect="1" noChangeArrowheads="1"/>
              </p:cNvSpPr>
              <p:nvPr/>
            </p:nvSpPr>
            <p:spPr bwMode="gray">
              <a:xfrm>
                <a:off x="822" y="2065"/>
                <a:ext cx="151" cy="205"/>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1600">
                  <a:latin typeface="メイリオ" panose="020B0604030504040204" pitchFamily="50" charset="-128"/>
                  <a:ea typeface="メイリオ" panose="020B0604030504040204" pitchFamily="50" charset="-128"/>
                  <a:cs typeface="Arial" panose="020B0604020202020204" pitchFamily="34" charset="0"/>
                  <a:sym typeface="メイリオ" panose="020B0604030504040204" pitchFamily="50" charset="-128"/>
                </a:endParaRPr>
              </a:p>
            </p:txBody>
          </p:sp>
          <p:sp>
            <p:nvSpPr>
              <p:cNvPr id="677" name="Rectangle 16">
                <a:extLst>
                  <a:ext uri="{FF2B5EF4-FFF2-40B4-BE49-F238E27FC236}">
                    <a16:creationId xmlns:a16="http://schemas.microsoft.com/office/drawing/2014/main" id="{26100DC3-7A71-4EB1-BBC5-CCB657CEA395}"/>
                  </a:ext>
                </a:extLst>
              </p:cNvPr>
              <p:cNvSpPr>
                <a:spLocks noChangeAspect="1" noChangeArrowheads="1"/>
              </p:cNvSpPr>
              <p:nvPr/>
            </p:nvSpPr>
            <p:spPr bwMode="gray">
              <a:xfrm>
                <a:off x="1115" y="2091"/>
                <a:ext cx="109" cy="203"/>
              </a:xfrm>
              <a:prstGeom prst="rect">
                <a:avLst/>
              </a:prstGeom>
              <a:solidFill>
                <a:srgbClr val="7E7E7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1600">
                  <a:latin typeface="メイリオ" panose="020B0604030504040204" pitchFamily="50" charset="-128"/>
                  <a:ea typeface="メイリオ" panose="020B0604030504040204" pitchFamily="50" charset="-128"/>
                  <a:cs typeface="Arial" panose="020B0604020202020204" pitchFamily="34" charset="0"/>
                  <a:sym typeface="メイリオ" panose="020B0604030504040204" pitchFamily="50" charset="-128"/>
                </a:endParaRPr>
              </a:p>
            </p:txBody>
          </p:sp>
          <p:sp>
            <p:nvSpPr>
              <p:cNvPr id="678" name="Oval 17">
                <a:extLst>
                  <a:ext uri="{FF2B5EF4-FFF2-40B4-BE49-F238E27FC236}">
                    <a16:creationId xmlns:a16="http://schemas.microsoft.com/office/drawing/2014/main" id="{7C885278-79A3-7B47-F54C-D2CD7FF16ABB}"/>
                  </a:ext>
                </a:extLst>
              </p:cNvPr>
              <p:cNvSpPr>
                <a:spLocks noChangeAspect="1" noChangeArrowheads="1"/>
              </p:cNvSpPr>
              <p:nvPr/>
            </p:nvSpPr>
            <p:spPr bwMode="gray">
              <a:xfrm>
                <a:off x="1174" y="2173"/>
                <a:ext cx="38" cy="36"/>
              </a:xfrm>
              <a:prstGeom prst="ellipse">
                <a:avLst/>
              </a:prstGeom>
              <a:solidFill>
                <a:srgbClr val="ACACA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600">
                  <a:latin typeface="メイリオ" panose="020B0604030504040204" pitchFamily="50" charset="-128"/>
                  <a:ea typeface="メイリオ" panose="020B0604030504040204" pitchFamily="50" charset="-128"/>
                  <a:cs typeface="Arial" panose="020B0604020202020204" pitchFamily="34" charset="0"/>
                  <a:sym typeface="メイリオ" panose="020B0604030504040204" pitchFamily="50" charset="-128"/>
                </a:endParaRPr>
              </a:p>
            </p:txBody>
          </p:sp>
          <p:sp>
            <p:nvSpPr>
              <p:cNvPr id="679" name="Freeform 18">
                <a:extLst>
                  <a:ext uri="{FF2B5EF4-FFF2-40B4-BE49-F238E27FC236}">
                    <a16:creationId xmlns:a16="http://schemas.microsoft.com/office/drawing/2014/main" id="{8286E845-BDB2-0091-D32E-5AB83F1D49A1}"/>
                  </a:ext>
                </a:extLst>
              </p:cNvPr>
              <p:cNvSpPr>
                <a:spLocks noChangeAspect="1"/>
              </p:cNvSpPr>
              <p:nvPr/>
            </p:nvSpPr>
            <p:spPr bwMode="gray">
              <a:xfrm>
                <a:off x="494" y="1989"/>
                <a:ext cx="843" cy="7"/>
              </a:xfrm>
              <a:custGeom>
                <a:avLst/>
                <a:gdLst>
                  <a:gd name="T0" fmla="*/ 832 w 843"/>
                  <a:gd name="T1" fmla="*/ 0 h 7"/>
                  <a:gd name="T2" fmla="*/ 9 w 843"/>
                  <a:gd name="T3" fmla="*/ 0 h 7"/>
                  <a:gd name="T4" fmla="*/ 0 w 843"/>
                  <a:gd name="T5" fmla="*/ 7 h 7"/>
                  <a:gd name="T6" fmla="*/ 843 w 843"/>
                  <a:gd name="T7" fmla="*/ 7 h 7"/>
                  <a:gd name="T8" fmla="*/ 832 w 843"/>
                  <a:gd name="T9" fmla="*/ 0 h 7"/>
                </a:gdLst>
                <a:ahLst/>
                <a:cxnLst>
                  <a:cxn ang="0">
                    <a:pos x="T0" y="T1"/>
                  </a:cxn>
                  <a:cxn ang="0">
                    <a:pos x="T2" y="T3"/>
                  </a:cxn>
                  <a:cxn ang="0">
                    <a:pos x="T4" y="T5"/>
                  </a:cxn>
                  <a:cxn ang="0">
                    <a:pos x="T6" y="T7"/>
                  </a:cxn>
                  <a:cxn ang="0">
                    <a:pos x="T8" y="T9"/>
                  </a:cxn>
                </a:cxnLst>
                <a:rect l="0" t="0" r="r" b="b"/>
                <a:pathLst>
                  <a:path w="843" h="7">
                    <a:moveTo>
                      <a:pt x="832" y="0"/>
                    </a:moveTo>
                    <a:lnTo>
                      <a:pt x="9" y="0"/>
                    </a:lnTo>
                    <a:lnTo>
                      <a:pt x="0" y="7"/>
                    </a:lnTo>
                    <a:lnTo>
                      <a:pt x="843" y="7"/>
                    </a:lnTo>
                    <a:lnTo>
                      <a:pt x="832" y="0"/>
                    </a:lnTo>
                    <a:close/>
                  </a:path>
                </a:pathLst>
              </a:custGeom>
              <a:solidFill>
                <a:srgbClr val="ACACA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600">
                  <a:latin typeface="メイリオ" panose="020B0604030504040204" pitchFamily="50" charset="-128"/>
                  <a:ea typeface="メイリオ" panose="020B0604030504040204" pitchFamily="50" charset="-128"/>
                  <a:cs typeface="Arial" panose="020B0604020202020204" pitchFamily="34" charset="0"/>
                  <a:sym typeface="メイリオ" panose="020B0604030504040204" pitchFamily="50" charset="-128"/>
                </a:endParaRPr>
              </a:p>
            </p:txBody>
          </p:sp>
          <p:sp>
            <p:nvSpPr>
              <p:cNvPr id="680" name="Freeform 19">
                <a:extLst>
                  <a:ext uri="{FF2B5EF4-FFF2-40B4-BE49-F238E27FC236}">
                    <a16:creationId xmlns:a16="http://schemas.microsoft.com/office/drawing/2014/main" id="{79E887E2-BC33-C76C-0C79-A5011580D3C3}"/>
                  </a:ext>
                </a:extLst>
              </p:cNvPr>
              <p:cNvSpPr>
                <a:spLocks noChangeAspect="1"/>
              </p:cNvSpPr>
              <p:nvPr/>
            </p:nvSpPr>
            <p:spPr bwMode="gray">
              <a:xfrm>
                <a:off x="541" y="1958"/>
                <a:ext cx="749" cy="8"/>
              </a:xfrm>
              <a:custGeom>
                <a:avLst/>
                <a:gdLst>
                  <a:gd name="T0" fmla="*/ 740 w 749"/>
                  <a:gd name="T1" fmla="*/ 0 h 8"/>
                  <a:gd name="T2" fmla="*/ 9 w 749"/>
                  <a:gd name="T3" fmla="*/ 0 h 8"/>
                  <a:gd name="T4" fmla="*/ 0 w 749"/>
                  <a:gd name="T5" fmla="*/ 8 h 8"/>
                  <a:gd name="T6" fmla="*/ 749 w 749"/>
                  <a:gd name="T7" fmla="*/ 8 h 8"/>
                  <a:gd name="T8" fmla="*/ 740 w 749"/>
                  <a:gd name="T9" fmla="*/ 0 h 8"/>
                </a:gdLst>
                <a:ahLst/>
                <a:cxnLst>
                  <a:cxn ang="0">
                    <a:pos x="T0" y="T1"/>
                  </a:cxn>
                  <a:cxn ang="0">
                    <a:pos x="T2" y="T3"/>
                  </a:cxn>
                  <a:cxn ang="0">
                    <a:pos x="T4" y="T5"/>
                  </a:cxn>
                  <a:cxn ang="0">
                    <a:pos x="T6" y="T7"/>
                  </a:cxn>
                  <a:cxn ang="0">
                    <a:pos x="T8" y="T9"/>
                  </a:cxn>
                </a:cxnLst>
                <a:rect l="0" t="0" r="r" b="b"/>
                <a:pathLst>
                  <a:path w="749" h="8">
                    <a:moveTo>
                      <a:pt x="740" y="0"/>
                    </a:moveTo>
                    <a:lnTo>
                      <a:pt x="9" y="0"/>
                    </a:lnTo>
                    <a:lnTo>
                      <a:pt x="0" y="8"/>
                    </a:lnTo>
                    <a:lnTo>
                      <a:pt x="749" y="8"/>
                    </a:lnTo>
                    <a:lnTo>
                      <a:pt x="740" y="0"/>
                    </a:lnTo>
                    <a:close/>
                  </a:path>
                </a:pathLst>
              </a:custGeom>
              <a:solidFill>
                <a:srgbClr val="ACACA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600">
                  <a:latin typeface="メイリオ" panose="020B0604030504040204" pitchFamily="50" charset="-128"/>
                  <a:ea typeface="メイリオ" panose="020B0604030504040204" pitchFamily="50" charset="-128"/>
                  <a:cs typeface="Arial" panose="020B0604020202020204" pitchFamily="34" charset="0"/>
                  <a:sym typeface="メイリオ" panose="020B0604030504040204" pitchFamily="50" charset="-128"/>
                </a:endParaRPr>
              </a:p>
            </p:txBody>
          </p:sp>
          <p:sp>
            <p:nvSpPr>
              <p:cNvPr id="681" name="Freeform 20">
                <a:extLst>
                  <a:ext uri="{FF2B5EF4-FFF2-40B4-BE49-F238E27FC236}">
                    <a16:creationId xmlns:a16="http://schemas.microsoft.com/office/drawing/2014/main" id="{0EEB59FC-FBBA-0509-3ED1-1C6B14B6137E}"/>
                  </a:ext>
                </a:extLst>
              </p:cNvPr>
              <p:cNvSpPr>
                <a:spLocks noChangeAspect="1"/>
              </p:cNvSpPr>
              <p:nvPr/>
            </p:nvSpPr>
            <p:spPr bwMode="gray">
              <a:xfrm>
                <a:off x="586" y="1928"/>
                <a:ext cx="659" cy="7"/>
              </a:xfrm>
              <a:custGeom>
                <a:avLst/>
                <a:gdLst>
                  <a:gd name="T0" fmla="*/ 647 w 659"/>
                  <a:gd name="T1" fmla="*/ 0 h 7"/>
                  <a:gd name="T2" fmla="*/ 12 w 659"/>
                  <a:gd name="T3" fmla="*/ 0 h 7"/>
                  <a:gd name="T4" fmla="*/ 0 w 659"/>
                  <a:gd name="T5" fmla="*/ 7 h 7"/>
                  <a:gd name="T6" fmla="*/ 659 w 659"/>
                  <a:gd name="T7" fmla="*/ 7 h 7"/>
                  <a:gd name="T8" fmla="*/ 647 w 659"/>
                  <a:gd name="T9" fmla="*/ 0 h 7"/>
                </a:gdLst>
                <a:ahLst/>
                <a:cxnLst>
                  <a:cxn ang="0">
                    <a:pos x="T0" y="T1"/>
                  </a:cxn>
                  <a:cxn ang="0">
                    <a:pos x="T2" y="T3"/>
                  </a:cxn>
                  <a:cxn ang="0">
                    <a:pos x="T4" y="T5"/>
                  </a:cxn>
                  <a:cxn ang="0">
                    <a:pos x="T6" y="T7"/>
                  </a:cxn>
                  <a:cxn ang="0">
                    <a:pos x="T8" y="T9"/>
                  </a:cxn>
                </a:cxnLst>
                <a:rect l="0" t="0" r="r" b="b"/>
                <a:pathLst>
                  <a:path w="659" h="7">
                    <a:moveTo>
                      <a:pt x="647" y="0"/>
                    </a:moveTo>
                    <a:lnTo>
                      <a:pt x="12" y="0"/>
                    </a:lnTo>
                    <a:lnTo>
                      <a:pt x="0" y="7"/>
                    </a:lnTo>
                    <a:lnTo>
                      <a:pt x="659" y="7"/>
                    </a:lnTo>
                    <a:lnTo>
                      <a:pt x="647" y="0"/>
                    </a:lnTo>
                    <a:close/>
                  </a:path>
                </a:pathLst>
              </a:custGeom>
              <a:solidFill>
                <a:srgbClr val="ACACA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600">
                  <a:latin typeface="メイリオ" panose="020B0604030504040204" pitchFamily="50" charset="-128"/>
                  <a:ea typeface="メイリオ" panose="020B0604030504040204" pitchFamily="50" charset="-128"/>
                  <a:cs typeface="Arial" panose="020B0604020202020204" pitchFamily="34" charset="0"/>
                  <a:sym typeface="メイリオ" panose="020B0604030504040204" pitchFamily="50" charset="-128"/>
                </a:endParaRPr>
              </a:p>
            </p:txBody>
          </p:sp>
          <p:sp>
            <p:nvSpPr>
              <p:cNvPr id="682" name="Freeform 21">
                <a:extLst>
                  <a:ext uri="{FF2B5EF4-FFF2-40B4-BE49-F238E27FC236}">
                    <a16:creationId xmlns:a16="http://schemas.microsoft.com/office/drawing/2014/main" id="{F455B392-A3A0-1C9F-53EA-93435057B668}"/>
                  </a:ext>
                </a:extLst>
              </p:cNvPr>
              <p:cNvSpPr>
                <a:spLocks noChangeAspect="1"/>
              </p:cNvSpPr>
              <p:nvPr/>
            </p:nvSpPr>
            <p:spPr bwMode="gray">
              <a:xfrm>
                <a:off x="645" y="2065"/>
                <a:ext cx="57" cy="205"/>
              </a:xfrm>
              <a:custGeom>
                <a:avLst/>
                <a:gdLst>
                  <a:gd name="T0" fmla="*/ 24 w 24"/>
                  <a:gd name="T1" fmla="*/ 0 h 87"/>
                  <a:gd name="T2" fmla="*/ 18 w 24"/>
                  <a:gd name="T3" fmla="*/ 37 h 87"/>
                  <a:gd name="T4" fmla="*/ 7 w 24"/>
                  <a:gd name="T5" fmla="*/ 53 h 87"/>
                  <a:gd name="T6" fmla="*/ 7 w 24"/>
                  <a:gd name="T7" fmla="*/ 58 h 87"/>
                  <a:gd name="T8" fmla="*/ 14 w 24"/>
                  <a:gd name="T9" fmla="*/ 70 h 87"/>
                  <a:gd name="T10" fmla="*/ 18 w 24"/>
                  <a:gd name="T11" fmla="*/ 87 h 87"/>
                  <a:gd name="T12" fmla="*/ 0 w 24"/>
                  <a:gd name="T13" fmla="*/ 87 h 87"/>
                  <a:gd name="T14" fmla="*/ 0 w 24"/>
                  <a:gd name="T15" fmla="*/ 0 h 87"/>
                  <a:gd name="T16" fmla="*/ 24 w 24"/>
                  <a:gd name="T17"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87">
                    <a:moveTo>
                      <a:pt x="24" y="0"/>
                    </a:moveTo>
                    <a:cubicBezTo>
                      <a:pt x="24" y="0"/>
                      <a:pt x="22" y="25"/>
                      <a:pt x="18" y="37"/>
                    </a:cubicBezTo>
                    <a:cubicBezTo>
                      <a:pt x="15" y="47"/>
                      <a:pt x="7" y="53"/>
                      <a:pt x="7" y="53"/>
                    </a:cubicBezTo>
                    <a:cubicBezTo>
                      <a:pt x="7" y="58"/>
                      <a:pt x="7" y="58"/>
                      <a:pt x="7" y="58"/>
                    </a:cubicBezTo>
                    <a:cubicBezTo>
                      <a:pt x="7" y="58"/>
                      <a:pt x="11" y="62"/>
                      <a:pt x="14" y="70"/>
                    </a:cubicBezTo>
                    <a:cubicBezTo>
                      <a:pt x="16" y="74"/>
                      <a:pt x="18" y="87"/>
                      <a:pt x="18" y="87"/>
                    </a:cubicBezTo>
                    <a:cubicBezTo>
                      <a:pt x="0" y="87"/>
                      <a:pt x="0" y="87"/>
                      <a:pt x="0" y="87"/>
                    </a:cubicBezTo>
                    <a:cubicBezTo>
                      <a:pt x="0" y="0"/>
                      <a:pt x="0" y="0"/>
                      <a:pt x="0" y="0"/>
                    </a:cubicBezTo>
                    <a:lnTo>
                      <a:pt x="24" y="0"/>
                    </a:lnTo>
                    <a:close/>
                  </a:path>
                </a:pathLst>
              </a:custGeom>
              <a:solidFill>
                <a:srgbClr val="CFCFC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600">
                  <a:latin typeface="メイリオ" panose="020B0604030504040204" pitchFamily="50" charset="-128"/>
                  <a:ea typeface="メイリオ" panose="020B0604030504040204" pitchFamily="50" charset="-128"/>
                  <a:cs typeface="Arial" panose="020B0604020202020204" pitchFamily="34" charset="0"/>
                  <a:sym typeface="メイリオ" panose="020B0604030504040204" pitchFamily="50" charset="-128"/>
                </a:endParaRPr>
              </a:p>
            </p:txBody>
          </p:sp>
          <p:sp>
            <p:nvSpPr>
              <p:cNvPr id="683" name="Freeform 22">
                <a:extLst>
                  <a:ext uri="{FF2B5EF4-FFF2-40B4-BE49-F238E27FC236}">
                    <a16:creationId xmlns:a16="http://schemas.microsoft.com/office/drawing/2014/main" id="{801DCBEC-49C3-4EC3-5D2D-AC9F910FC93C}"/>
                  </a:ext>
                </a:extLst>
              </p:cNvPr>
              <p:cNvSpPr>
                <a:spLocks noChangeAspect="1"/>
              </p:cNvSpPr>
              <p:nvPr/>
            </p:nvSpPr>
            <p:spPr bwMode="gray">
              <a:xfrm>
                <a:off x="917" y="2065"/>
                <a:ext cx="56" cy="205"/>
              </a:xfrm>
              <a:custGeom>
                <a:avLst/>
                <a:gdLst>
                  <a:gd name="T0" fmla="*/ 0 w 24"/>
                  <a:gd name="T1" fmla="*/ 0 h 87"/>
                  <a:gd name="T2" fmla="*/ 6 w 24"/>
                  <a:gd name="T3" fmla="*/ 37 h 87"/>
                  <a:gd name="T4" fmla="*/ 16 w 24"/>
                  <a:gd name="T5" fmla="*/ 53 h 87"/>
                  <a:gd name="T6" fmla="*/ 16 w 24"/>
                  <a:gd name="T7" fmla="*/ 58 h 87"/>
                  <a:gd name="T8" fmla="*/ 10 w 24"/>
                  <a:gd name="T9" fmla="*/ 70 h 87"/>
                  <a:gd name="T10" fmla="*/ 6 w 24"/>
                  <a:gd name="T11" fmla="*/ 87 h 87"/>
                  <a:gd name="T12" fmla="*/ 24 w 24"/>
                  <a:gd name="T13" fmla="*/ 87 h 87"/>
                  <a:gd name="T14" fmla="*/ 24 w 24"/>
                  <a:gd name="T15" fmla="*/ 0 h 87"/>
                  <a:gd name="T16" fmla="*/ 0 w 24"/>
                  <a:gd name="T17"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87">
                    <a:moveTo>
                      <a:pt x="0" y="0"/>
                    </a:moveTo>
                    <a:cubicBezTo>
                      <a:pt x="0" y="0"/>
                      <a:pt x="2" y="25"/>
                      <a:pt x="6" y="37"/>
                    </a:cubicBezTo>
                    <a:cubicBezTo>
                      <a:pt x="9" y="47"/>
                      <a:pt x="16" y="53"/>
                      <a:pt x="16" y="53"/>
                    </a:cubicBezTo>
                    <a:cubicBezTo>
                      <a:pt x="16" y="58"/>
                      <a:pt x="16" y="58"/>
                      <a:pt x="16" y="58"/>
                    </a:cubicBezTo>
                    <a:cubicBezTo>
                      <a:pt x="16" y="58"/>
                      <a:pt x="13" y="62"/>
                      <a:pt x="10" y="70"/>
                    </a:cubicBezTo>
                    <a:cubicBezTo>
                      <a:pt x="8" y="74"/>
                      <a:pt x="6" y="87"/>
                      <a:pt x="6" y="87"/>
                    </a:cubicBezTo>
                    <a:cubicBezTo>
                      <a:pt x="24" y="87"/>
                      <a:pt x="24" y="87"/>
                      <a:pt x="24" y="87"/>
                    </a:cubicBezTo>
                    <a:cubicBezTo>
                      <a:pt x="24" y="0"/>
                      <a:pt x="24" y="0"/>
                      <a:pt x="24" y="0"/>
                    </a:cubicBezTo>
                    <a:lnTo>
                      <a:pt x="0" y="0"/>
                    </a:lnTo>
                    <a:close/>
                  </a:path>
                </a:pathLst>
              </a:custGeom>
              <a:solidFill>
                <a:srgbClr val="CFCFC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600">
                  <a:latin typeface="メイリオ" panose="020B0604030504040204" pitchFamily="50" charset="-128"/>
                  <a:ea typeface="メイリオ" panose="020B0604030504040204" pitchFamily="50" charset="-128"/>
                  <a:cs typeface="Arial" panose="020B0604020202020204" pitchFamily="34" charset="0"/>
                  <a:sym typeface="メイリオ" panose="020B0604030504040204" pitchFamily="50" charset="-128"/>
                </a:endParaRPr>
              </a:p>
            </p:txBody>
          </p:sp>
          <p:sp>
            <p:nvSpPr>
              <p:cNvPr id="684" name="Rectangle 23">
                <a:extLst>
                  <a:ext uri="{FF2B5EF4-FFF2-40B4-BE49-F238E27FC236}">
                    <a16:creationId xmlns:a16="http://schemas.microsoft.com/office/drawing/2014/main" id="{3B100DCA-700C-510C-6B8F-7A4301AF2404}"/>
                  </a:ext>
                </a:extLst>
              </p:cNvPr>
              <p:cNvSpPr>
                <a:spLocks noChangeAspect="1" noChangeArrowheads="1"/>
              </p:cNvSpPr>
              <p:nvPr/>
            </p:nvSpPr>
            <p:spPr bwMode="gray">
              <a:xfrm>
                <a:off x="619" y="2058"/>
                <a:ext cx="380" cy="33"/>
              </a:xfrm>
              <a:prstGeom prst="rect">
                <a:avLst/>
              </a:prstGeom>
              <a:solidFill>
                <a:srgbClr val="7E7E7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1600">
                  <a:latin typeface="メイリオ" panose="020B0604030504040204" pitchFamily="50" charset="-128"/>
                  <a:ea typeface="メイリオ" panose="020B0604030504040204" pitchFamily="50" charset="-128"/>
                  <a:cs typeface="Arial" panose="020B0604020202020204" pitchFamily="34" charset="0"/>
                  <a:sym typeface="メイリオ" panose="020B0604030504040204" pitchFamily="50" charset="-128"/>
                </a:endParaRPr>
              </a:p>
            </p:txBody>
          </p:sp>
        </p:grpSp>
      </p:grpSp>
    </p:spTree>
    <p:extLst>
      <p:ext uri="{BB962C8B-B14F-4D97-AF65-F5344CB8AC3E}">
        <p14:creationId xmlns:p14="http://schemas.microsoft.com/office/powerpoint/2010/main" val="309897237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E4P_STYLE_ID" val="39dcc26a-7131-49f4-a9eb-1c0521500c03"/>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BCGCUSTOMTAGKEY" val="CommentTagValu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機○・記載例なし】">
  <a:themeElements>
    <a:clrScheme name="METI color palette">
      <a:dk1>
        <a:srgbClr val="000000"/>
      </a:dk1>
      <a:lt1>
        <a:srgbClr val="FEFFFF"/>
      </a:lt1>
      <a:dk2>
        <a:srgbClr val="000000"/>
      </a:dk2>
      <a:lt2>
        <a:srgbClr val="F8FBFB"/>
      </a:lt2>
      <a:accent1>
        <a:srgbClr val="016F96"/>
      </a:accent1>
      <a:accent2>
        <a:srgbClr val="0098D0"/>
      </a:accent2>
      <a:accent3>
        <a:srgbClr val="01AFDC"/>
      </a:accent3>
      <a:accent4>
        <a:srgbClr val="727070"/>
      </a:accent4>
      <a:accent5>
        <a:srgbClr val="DBDDDD"/>
      </a:accent5>
      <a:accent6>
        <a:srgbClr val="F6F9F7"/>
      </a:accent6>
      <a:hlink>
        <a:srgbClr val="0000FF"/>
      </a:hlink>
      <a:folHlink>
        <a:srgbClr val="800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DDDDDD"/>
        </a:solidFill>
        <a:ln w="9525">
          <a:solidFill>
            <a:srgbClr val="B2B2B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wrap="square" rtlCol="0" anchor="ctr"/>
      <a:lstStyle>
        <a:defPPr algn="l">
          <a:defRPr kumimoji="0" sz="1200" dirty="0" smtClean="0">
            <a:latin typeface="+mj-ea"/>
            <a:ea typeface="+mj-ea"/>
          </a:defRPr>
        </a:defPPr>
      </a:lstStyle>
    </a:spDef>
    <a:txDef>
      <a:spPr>
        <a:noFill/>
      </a:spPr>
      <a:bodyPr wrap="square" rtlCol="0">
        <a:spAutoFit/>
      </a:bodyPr>
      <a:lstStyle>
        <a:defPPr marL="285750" indent="-285750" algn="l">
          <a:buFont typeface="Arial" panose="020B0604020202020204" pitchFamily="34" charset="0"/>
          <a:buChar char="•"/>
          <a:defRPr kumimoji="1" sz="1600" dirty="0" smtClean="0">
            <a:latin typeface="+mn-ea"/>
            <a:cs typeface="Meiryo UI" panose="020B0604030504040204" pitchFamily="50" charset="-128"/>
          </a:defRPr>
        </a:defPPr>
      </a:lstStyle>
    </a:txDef>
  </a:objectDefaults>
  <a:extraClrSchemeLst/>
  <a:extLst>
    <a:ext uri="{05A4C25C-085E-4340-85A3-A5531E510DB2}">
      <thm15:themeFamily xmlns:thm15="http://schemas.microsoft.com/office/thememl/2012/main" name="プレゼンテーション1" id="{D8C861B6-498F-4F22-A8A9-3BAFC219480C}" vid="{9E769544-01F3-4BF8-B3A9-3F1EAE4A540E}"/>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4bde91b0-795e-4630-90ad-a745a51382da" xsi:nil="true"/>
    <lcf76f155ced4ddcb4097134ff3c332f xmlns="7489bbbf-ef35-408f-8f6a-b49ae7958e55">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BCACF839E0EF14387CF7A575DD59E26" ma:contentTypeVersion="13" ma:contentTypeDescription="Create a new document." ma:contentTypeScope="" ma:versionID="4b40d9dfaa1eba227798f57c820d67cd">
  <xsd:schema xmlns:xsd="http://www.w3.org/2001/XMLSchema" xmlns:xs="http://www.w3.org/2001/XMLSchema" xmlns:p="http://schemas.microsoft.com/office/2006/metadata/properties" xmlns:ns2="7489bbbf-ef35-408f-8f6a-b49ae7958e55" xmlns:ns3="4bde91b0-795e-4630-90ad-a745a51382da" targetNamespace="http://schemas.microsoft.com/office/2006/metadata/properties" ma:root="true" ma:fieldsID="81801e0ba6f17b4a918cc66b98a02ef8" ns2:_="" ns3:_="">
    <xsd:import namespace="7489bbbf-ef35-408f-8f6a-b49ae7958e55"/>
    <xsd:import namespace="4bde91b0-795e-4630-90ad-a745a51382d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489bbbf-ef35-408f-8f6a-b49ae7958e5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c1edaf98-933d-48b7-9af8-6bdbb703d060"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bde91b0-795e-4630-90ad-a745a51382da"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9f66e914-9b2c-4265-926e-66c45cf418f8}" ma:internalName="TaxCatchAll" ma:showField="CatchAllData" ma:web="4bde91b0-795e-4630-90ad-a745a51382d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08DF0C0-F186-43C4-8ECA-495E28000213}">
  <ds:schemaRefs>
    <ds:schemaRef ds:uri="http://www.w3.org/XML/1998/namespace"/>
    <ds:schemaRef ds:uri="http://schemas.openxmlformats.org/package/2006/metadata/core-properties"/>
    <ds:schemaRef ds:uri="http://schemas.microsoft.com/office/infopath/2007/PartnerControls"/>
    <ds:schemaRef ds:uri="http://purl.org/dc/terms/"/>
    <ds:schemaRef ds:uri="http://schemas.microsoft.com/office/2006/metadata/properties"/>
    <ds:schemaRef ds:uri="http://schemas.microsoft.com/office/2006/documentManagement/types"/>
    <ds:schemaRef ds:uri="http://purl.org/dc/elements/1.1/"/>
    <ds:schemaRef ds:uri="4bde91b0-795e-4630-90ad-a745a51382da"/>
    <ds:schemaRef ds:uri="7489bbbf-ef35-408f-8f6a-b49ae7958e55"/>
    <ds:schemaRef ds:uri="http://purl.org/dc/dcmitype/"/>
  </ds:schemaRefs>
</ds:datastoreItem>
</file>

<file path=customXml/itemProps2.xml><?xml version="1.0" encoding="utf-8"?>
<ds:datastoreItem xmlns:ds="http://schemas.openxmlformats.org/officeDocument/2006/customXml" ds:itemID="{87561E3E-90C1-4899-82CA-68565AA4BE0D}">
  <ds:schemaRefs>
    <ds:schemaRef ds:uri="http://schemas.microsoft.com/sharepoint/v3/contenttype/forms"/>
  </ds:schemaRefs>
</ds:datastoreItem>
</file>

<file path=customXml/itemProps3.xml><?xml version="1.0" encoding="utf-8"?>
<ds:datastoreItem xmlns:ds="http://schemas.openxmlformats.org/officeDocument/2006/customXml" ds:itemID="{106713A8-338D-42E7-BB9C-D96C154A45D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489bbbf-ef35-408f-8f6a-b49ae7958e55"/>
    <ds:schemaRef ds:uri="4bde91b0-795e-4630-90ad-a745a51382d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6125</Words>
  <Application>Microsoft Office PowerPoint</Application>
  <PresentationFormat>Widescreen</PresentationFormat>
  <Paragraphs>531</Paragraphs>
  <Slides>25</Slides>
  <Notes>11</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25</vt:i4>
      </vt:variant>
    </vt:vector>
  </HeadingPairs>
  <TitlesOfParts>
    <vt:vector size="34" baseType="lpstr">
      <vt:lpstr>Meiryo UI</vt:lpstr>
      <vt:lpstr>メイリオ</vt:lpstr>
      <vt:lpstr>Arial</vt:lpstr>
      <vt:lpstr>Calibri</vt:lpstr>
      <vt:lpstr>Segoe UI</vt:lpstr>
      <vt:lpstr>Trebuchet MS</vt:lpstr>
      <vt:lpstr>Wingdings</vt:lpstr>
      <vt:lpstr>【機○・記載例なし】</vt:lpstr>
      <vt:lpstr>think-cell Slide</vt:lpstr>
      <vt:lpstr>CEFIA (Cleaner Energy Future Initiative for ASEAN) について</vt:lpstr>
      <vt:lpstr>CEFIAについて</vt:lpstr>
      <vt:lpstr>CEFIAについて </vt:lpstr>
      <vt:lpstr>ビジネス主導の国際展開としてのCEFIA  </vt:lpstr>
      <vt:lpstr>ビジネス主導の国際展開としてのCEFIA</vt:lpstr>
      <vt:lpstr>フラッグシップ・プロジェクト</vt:lpstr>
      <vt:lpstr>CEFIAフラッグシップ・プロジェクト ZEB 取り組み概要</vt:lpstr>
      <vt:lpstr>CEFIAフラッグシップ・プロジェクト RENKEI 取り組み概要</vt:lpstr>
      <vt:lpstr>CEFIAフラッグシップ・プロジェクト マイクログリッド  取り組み概要</vt:lpstr>
      <vt:lpstr>CEFIAフラッグシップ・プロジェクト  鉄鋼エコソリューション 取り組み概要</vt:lpstr>
      <vt:lpstr>CEFIAフラッグシップ・プロジェクト バイオ炭  取り組み概要</vt:lpstr>
      <vt:lpstr>CEFIAフラッグシップ・プロジェクト 高効率空調  取り組み概要</vt:lpstr>
      <vt:lpstr>CEFIAフラッグシップ・プロジェクト ファイナンス　 取り組み概要</vt:lpstr>
      <vt:lpstr>第１回CEFIA官民フォーラムについて</vt:lpstr>
      <vt:lpstr>第２回CEFIA官民フォーラムについて</vt:lpstr>
      <vt:lpstr>CEFIAにおけるMETIとADBの協力覚書</vt:lpstr>
      <vt:lpstr>第３回CEFIA官民フォーラムについて</vt:lpstr>
      <vt:lpstr>第４回CEFIA官民フォーラムについて</vt:lpstr>
      <vt:lpstr>第5回CEFIA官民フォーラムについて</vt:lpstr>
      <vt:lpstr>第５回フォーラムにおけるビジネスマッチング</vt:lpstr>
      <vt:lpstr>第6回CEFIA官民フォーラムについて</vt:lpstr>
      <vt:lpstr>PowerPoint Presentation</vt:lpstr>
      <vt:lpstr>CEFIAでの見える化について</vt:lpstr>
      <vt:lpstr>CEFIAコラボレーションロードマップ</vt:lpstr>
      <vt:lpstr>CEFIAデジタルプラットフォーム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Sugawara, Ryo</cp:lastModifiedBy>
  <cp:revision>1</cp:revision>
  <dcterms:modified xsi:type="dcterms:W3CDTF">2025-01-17T02:37:51Z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0d5c4f4-7a29-4385-b7a5-afbe2154ae6f_SiteId">
    <vt:lpwstr>2dfb2f0b-4d21-4268-9559-72926144c918</vt:lpwstr>
  </property>
  <property fmtid="{D5CDD505-2E9C-101B-9397-08002B2CF9AE}" pid="3" name="MSIP_Label_b0d5c4f4-7a29-4385-b7a5-afbe2154ae6f_Method">
    <vt:lpwstr>Standard</vt:lpwstr>
  </property>
  <property fmtid="{D5CDD505-2E9C-101B-9397-08002B2CF9AE}" pid="4" name="MSIP_Label_b0d5c4f4-7a29-4385-b7a5-afbe2154ae6f_SetDate">
    <vt:lpwstr>2024-11-25T03:20:59Z</vt:lpwstr>
  </property>
  <property fmtid="{D5CDD505-2E9C-101B-9397-08002B2CF9AE}" pid="5" name="MediaServiceImageTags">
    <vt:lpwstr/>
  </property>
  <property fmtid="{D5CDD505-2E9C-101B-9397-08002B2CF9AE}" pid="6" name="MSIP_Label_b0d5c4f4-7a29-4385-b7a5-afbe2154ae6f_Name">
    <vt:lpwstr>Confidential</vt:lpwstr>
  </property>
  <property fmtid="{D5CDD505-2E9C-101B-9397-08002B2CF9AE}" pid="7" name="ContentTypeId">
    <vt:lpwstr>0x010100DBCACF839E0EF14387CF7A575DD59E26</vt:lpwstr>
  </property>
  <property fmtid="{D5CDD505-2E9C-101B-9397-08002B2CF9AE}" pid="8" name="MSIP_Label_b0d5c4f4-7a29-4385-b7a5-afbe2154ae6f_ActionId">
    <vt:lpwstr>7e525003-8c14-4832-b0a6-6cbb62e161fa</vt:lpwstr>
  </property>
  <property fmtid="{D5CDD505-2E9C-101B-9397-08002B2CF9AE}" pid="9" name="MSIP_Label_b0d5c4f4-7a29-4385-b7a5-afbe2154ae6f_Enabled">
    <vt:lpwstr>true</vt:lpwstr>
  </property>
  <property fmtid="{D5CDD505-2E9C-101B-9397-08002B2CF9AE}" pid="10" name="MSIP_Label_b0d5c4f4-7a29-4385-b7a5-afbe2154ae6f_ContentBits">
    <vt:lpwstr>0</vt:lpwstr>
  </property>
</Properties>
</file>